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1" r:id="rId1"/>
  </p:sldMasterIdLst>
  <p:notesMasterIdLst>
    <p:notesMasterId r:id="rId15"/>
  </p:notesMasterIdLst>
  <p:sldIdLst>
    <p:sldId id="551" r:id="rId2"/>
    <p:sldId id="567" r:id="rId3"/>
    <p:sldId id="557" r:id="rId4"/>
    <p:sldId id="559" r:id="rId5"/>
    <p:sldId id="560" r:id="rId6"/>
    <p:sldId id="568" r:id="rId7"/>
    <p:sldId id="552" r:id="rId8"/>
    <p:sldId id="562" r:id="rId9"/>
    <p:sldId id="558" r:id="rId10"/>
    <p:sldId id="563" r:id="rId11"/>
    <p:sldId id="555" r:id="rId12"/>
    <p:sldId id="565" r:id="rId13"/>
    <p:sldId id="566"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9AA1A"/>
    <a:srgbClr val="E7575E"/>
    <a:srgbClr val="46D220"/>
    <a:srgbClr val="CFAFE7"/>
    <a:srgbClr val="A19E22"/>
    <a:srgbClr val="B1B10F"/>
    <a:srgbClr val="D6BA60"/>
    <a:srgbClr val="306A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77" autoAdjust="0"/>
    <p:restoredTop sz="84919" autoAdjust="0"/>
  </p:normalViewPr>
  <p:slideViewPr>
    <p:cSldViewPr>
      <p:cViewPr varScale="1">
        <p:scale>
          <a:sx n="63" d="100"/>
          <a:sy n="63" d="100"/>
        </p:scale>
        <p:origin x="486" y="72"/>
      </p:cViewPr>
      <p:guideLst>
        <p:guide orient="horz" pos="2160"/>
        <p:guide pos="2880"/>
      </p:guideLst>
    </p:cSldViewPr>
  </p:slideViewPr>
  <p:outlineViewPr>
    <p:cViewPr>
      <p:scale>
        <a:sx n="33" d="100"/>
        <a:sy n="33" d="100"/>
      </p:scale>
      <p:origin x="0" y="222"/>
    </p:cViewPr>
  </p:outlin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F368E9-C524-4903-885A-8D3710AED4BC}" type="datetimeFigureOut">
              <a:rPr lang="fr-FR" smtClean="0"/>
              <a:t>14/12/2020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6498A-006E-40AF-A649-91A2D792EFD5}" type="slidenum">
              <a:rPr lang="fr-FR" smtClean="0"/>
              <a:t>‹N°›</a:t>
            </a:fld>
            <a:endParaRPr lang="fr-FR"/>
          </a:p>
        </p:txBody>
      </p:sp>
    </p:spTree>
    <p:extLst>
      <p:ext uri="{BB962C8B-B14F-4D97-AF65-F5344CB8AC3E}">
        <p14:creationId xmlns:p14="http://schemas.microsoft.com/office/powerpoint/2010/main" val="186972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16498A-006E-40AF-A649-91A2D792EFD5}" type="slidenum">
              <a:rPr lang="fr-FR" smtClean="0"/>
              <a:t>1</a:t>
            </a:fld>
            <a:endParaRPr lang="fr-FR"/>
          </a:p>
        </p:txBody>
      </p:sp>
    </p:spTree>
    <p:extLst>
      <p:ext uri="{BB962C8B-B14F-4D97-AF65-F5344CB8AC3E}">
        <p14:creationId xmlns:p14="http://schemas.microsoft.com/office/powerpoint/2010/main" val="312140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16498A-006E-40AF-A649-91A2D792EFD5}" type="slidenum">
              <a:rPr lang="fr-FR" smtClean="0"/>
              <a:t>7</a:t>
            </a:fld>
            <a:endParaRPr lang="fr-FR"/>
          </a:p>
        </p:txBody>
      </p:sp>
    </p:spTree>
    <p:extLst>
      <p:ext uri="{BB962C8B-B14F-4D97-AF65-F5344CB8AC3E}">
        <p14:creationId xmlns:p14="http://schemas.microsoft.com/office/powerpoint/2010/main" val="4249377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endParaRPr lang="en-US">
              <a:solidFill>
                <a:srgbClr val="FFFFCC"/>
              </a:solidFill>
            </a:endParaRPr>
          </a:p>
        </p:txBody>
      </p:sp>
      <p:sp>
        <p:nvSpPr>
          <p:cNvPr id="5" name="Footer Placeholder 4"/>
          <p:cNvSpPr>
            <a:spLocks noGrp="1"/>
          </p:cNvSpPr>
          <p:nvPr>
            <p:ph type="ftr" sz="quarter" idx="11"/>
          </p:nvPr>
        </p:nvSpPr>
        <p:spPr/>
        <p:txBody>
          <a:bodyPr/>
          <a:lstStyle/>
          <a:p>
            <a:pPr>
              <a:defRPr/>
            </a:pPr>
            <a:endParaRPr lang="en-US">
              <a:solidFill>
                <a:srgbClr val="FFFFCC"/>
              </a:solidFill>
            </a:endParaRPr>
          </a:p>
        </p:txBody>
      </p:sp>
      <p:sp>
        <p:nvSpPr>
          <p:cNvPr id="6" name="Slide Number Placeholder 5"/>
          <p:cNvSpPr>
            <a:spLocks noGrp="1"/>
          </p:cNvSpPr>
          <p:nvPr>
            <p:ph type="sldNum" sz="quarter" idx="12"/>
          </p:nvPr>
        </p:nvSpPr>
        <p:spPr/>
        <p:txBody>
          <a:bodyPr/>
          <a:lstStyle/>
          <a:p>
            <a:pPr>
              <a:defRPr/>
            </a:pPr>
            <a:fld id="{86EAE52E-6898-4526-A326-57A9DD52AA35}" type="slidenum">
              <a:rPr lang="ar-SA" smtClean="0">
                <a:solidFill>
                  <a:srgbClr val="FFFFCC"/>
                </a:solidFill>
              </a:rPr>
              <a:pPr>
                <a:defRPr/>
              </a:pPr>
              <a:t>‹N°›</a:t>
            </a:fld>
            <a:endParaRPr lang="en-US">
              <a:solidFill>
                <a:srgbClr val="FFFFCC"/>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93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endParaRPr lang="en-US">
              <a:solidFill>
                <a:srgbClr val="FFFFCC"/>
              </a:solidFill>
            </a:endParaRPr>
          </a:p>
        </p:txBody>
      </p:sp>
      <p:sp>
        <p:nvSpPr>
          <p:cNvPr id="5" name="Footer Placeholder 4"/>
          <p:cNvSpPr>
            <a:spLocks noGrp="1"/>
          </p:cNvSpPr>
          <p:nvPr>
            <p:ph type="ftr" sz="quarter" idx="11"/>
          </p:nvPr>
        </p:nvSpPr>
        <p:spPr/>
        <p:txBody>
          <a:bodyPr/>
          <a:lstStyle/>
          <a:p>
            <a:pPr>
              <a:defRPr/>
            </a:pPr>
            <a:endParaRPr lang="en-US">
              <a:solidFill>
                <a:srgbClr val="FFFFCC"/>
              </a:solidFill>
            </a:endParaRPr>
          </a:p>
        </p:txBody>
      </p:sp>
      <p:sp>
        <p:nvSpPr>
          <p:cNvPr id="6" name="Slide Number Placeholder 5"/>
          <p:cNvSpPr>
            <a:spLocks noGrp="1"/>
          </p:cNvSpPr>
          <p:nvPr>
            <p:ph type="sldNum" sz="quarter" idx="12"/>
          </p:nvPr>
        </p:nvSpPr>
        <p:spPr/>
        <p:txBody>
          <a:bodyPr/>
          <a:lstStyle/>
          <a:p>
            <a:pPr>
              <a:defRPr/>
            </a:pPr>
            <a:fld id="{78E7C276-DEE3-4492-A321-D14A8614142B}" type="slidenum">
              <a:rPr lang="ar-SA" smtClean="0">
                <a:solidFill>
                  <a:srgbClr val="FFFFCC"/>
                </a:solidFill>
              </a:rPr>
              <a:pPr>
                <a:defRPr/>
              </a:pPr>
              <a:t>‹N°›</a:t>
            </a:fld>
            <a:endParaRPr lang="en-US">
              <a:solidFill>
                <a:srgbClr val="FFFFCC"/>
              </a:solidFill>
            </a:endParaRPr>
          </a:p>
        </p:txBody>
      </p:sp>
    </p:spTree>
    <p:extLst>
      <p:ext uri="{BB962C8B-B14F-4D97-AF65-F5344CB8AC3E}">
        <p14:creationId xmlns:p14="http://schemas.microsoft.com/office/powerpoint/2010/main" val="315602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endParaRPr lang="en-US">
              <a:solidFill>
                <a:srgbClr val="FFFFCC"/>
              </a:solidFill>
            </a:endParaRPr>
          </a:p>
        </p:txBody>
      </p:sp>
      <p:sp>
        <p:nvSpPr>
          <p:cNvPr id="5" name="Footer Placeholder 4"/>
          <p:cNvSpPr>
            <a:spLocks noGrp="1"/>
          </p:cNvSpPr>
          <p:nvPr>
            <p:ph type="ftr" sz="quarter" idx="11"/>
          </p:nvPr>
        </p:nvSpPr>
        <p:spPr/>
        <p:txBody>
          <a:bodyPr/>
          <a:lstStyle/>
          <a:p>
            <a:pPr>
              <a:defRPr/>
            </a:pPr>
            <a:endParaRPr lang="en-US">
              <a:solidFill>
                <a:srgbClr val="FFFFCC"/>
              </a:solidFill>
            </a:endParaRPr>
          </a:p>
        </p:txBody>
      </p:sp>
      <p:sp>
        <p:nvSpPr>
          <p:cNvPr id="6" name="Slide Number Placeholder 5"/>
          <p:cNvSpPr>
            <a:spLocks noGrp="1"/>
          </p:cNvSpPr>
          <p:nvPr>
            <p:ph type="sldNum" sz="quarter" idx="12"/>
          </p:nvPr>
        </p:nvSpPr>
        <p:spPr/>
        <p:txBody>
          <a:bodyPr/>
          <a:lstStyle/>
          <a:p>
            <a:pPr>
              <a:defRPr/>
            </a:pPr>
            <a:fld id="{F4106AF7-24A1-4439-8BBB-C51078C232C4}" type="slidenum">
              <a:rPr lang="ar-SA" smtClean="0">
                <a:solidFill>
                  <a:srgbClr val="FFFFCC"/>
                </a:solidFill>
              </a:rPr>
              <a:pPr>
                <a:defRPr/>
              </a:pPr>
              <a:t>‹N°›</a:t>
            </a:fld>
            <a:endParaRPr lang="en-US">
              <a:solidFill>
                <a:srgbClr val="FFFFCC"/>
              </a:solidFill>
            </a:endParaRPr>
          </a:p>
        </p:txBody>
      </p:sp>
    </p:spTree>
    <p:extLst>
      <p:ext uri="{BB962C8B-B14F-4D97-AF65-F5344CB8AC3E}">
        <p14:creationId xmlns:p14="http://schemas.microsoft.com/office/powerpoint/2010/main" val="101927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endParaRPr lang="en-US">
              <a:solidFill>
                <a:srgbClr val="FFFFCC"/>
              </a:solidFill>
            </a:endParaRPr>
          </a:p>
        </p:txBody>
      </p:sp>
      <p:sp>
        <p:nvSpPr>
          <p:cNvPr id="5" name="Footer Placeholder 4"/>
          <p:cNvSpPr>
            <a:spLocks noGrp="1"/>
          </p:cNvSpPr>
          <p:nvPr>
            <p:ph type="ftr" sz="quarter" idx="11"/>
          </p:nvPr>
        </p:nvSpPr>
        <p:spPr/>
        <p:txBody>
          <a:bodyPr/>
          <a:lstStyle/>
          <a:p>
            <a:pPr>
              <a:defRPr/>
            </a:pPr>
            <a:endParaRPr lang="en-US">
              <a:solidFill>
                <a:srgbClr val="FFFFCC"/>
              </a:solidFill>
            </a:endParaRPr>
          </a:p>
        </p:txBody>
      </p:sp>
      <p:sp>
        <p:nvSpPr>
          <p:cNvPr id="6" name="Slide Number Placeholder 5"/>
          <p:cNvSpPr>
            <a:spLocks noGrp="1"/>
          </p:cNvSpPr>
          <p:nvPr>
            <p:ph type="sldNum" sz="quarter" idx="12"/>
          </p:nvPr>
        </p:nvSpPr>
        <p:spPr/>
        <p:txBody>
          <a:bodyPr/>
          <a:lstStyle/>
          <a:p>
            <a:pPr>
              <a:defRPr/>
            </a:pPr>
            <a:fld id="{636420E0-A593-41BB-9312-03A64D2D4FC9}" type="slidenum">
              <a:rPr lang="ar-SA" smtClean="0">
                <a:solidFill>
                  <a:srgbClr val="FFFFCC"/>
                </a:solidFill>
              </a:rPr>
              <a:pPr>
                <a:defRPr/>
              </a:pPr>
              <a:t>‹N°›</a:t>
            </a:fld>
            <a:endParaRPr lang="en-US">
              <a:solidFill>
                <a:srgbClr val="FFFFCC"/>
              </a:solidFill>
            </a:endParaRPr>
          </a:p>
        </p:txBody>
      </p:sp>
    </p:spTree>
    <p:extLst>
      <p:ext uri="{BB962C8B-B14F-4D97-AF65-F5344CB8AC3E}">
        <p14:creationId xmlns:p14="http://schemas.microsoft.com/office/powerpoint/2010/main" val="415609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endParaRPr lang="en-US">
              <a:solidFill>
                <a:srgbClr val="FFFFCC"/>
              </a:solidFill>
            </a:endParaRPr>
          </a:p>
        </p:txBody>
      </p:sp>
      <p:sp>
        <p:nvSpPr>
          <p:cNvPr id="5" name="Footer Placeholder 4"/>
          <p:cNvSpPr>
            <a:spLocks noGrp="1"/>
          </p:cNvSpPr>
          <p:nvPr>
            <p:ph type="ftr" sz="quarter" idx="11"/>
          </p:nvPr>
        </p:nvSpPr>
        <p:spPr/>
        <p:txBody>
          <a:bodyPr/>
          <a:lstStyle/>
          <a:p>
            <a:pPr>
              <a:defRPr/>
            </a:pPr>
            <a:endParaRPr lang="en-US">
              <a:solidFill>
                <a:srgbClr val="FFFFCC"/>
              </a:solidFill>
            </a:endParaRPr>
          </a:p>
        </p:txBody>
      </p:sp>
      <p:sp>
        <p:nvSpPr>
          <p:cNvPr id="6" name="Slide Number Placeholder 5"/>
          <p:cNvSpPr>
            <a:spLocks noGrp="1"/>
          </p:cNvSpPr>
          <p:nvPr>
            <p:ph type="sldNum" sz="quarter" idx="12"/>
          </p:nvPr>
        </p:nvSpPr>
        <p:spPr/>
        <p:txBody>
          <a:bodyPr/>
          <a:lstStyle/>
          <a:p>
            <a:pPr>
              <a:defRPr/>
            </a:pPr>
            <a:fld id="{39C166E7-44EE-44A1-84BE-3DDDA052EDC8}" type="slidenum">
              <a:rPr lang="ar-SA" smtClean="0">
                <a:solidFill>
                  <a:srgbClr val="FFFFCC"/>
                </a:solidFill>
              </a:rPr>
              <a:pPr>
                <a:defRPr/>
              </a:pPr>
              <a:t>‹N°›</a:t>
            </a:fld>
            <a:endParaRPr lang="en-US">
              <a:solidFill>
                <a:srgbClr val="FFFFCC"/>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20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endParaRPr lang="en-US">
              <a:solidFill>
                <a:srgbClr val="FFFFCC"/>
              </a:solidFill>
            </a:endParaRPr>
          </a:p>
        </p:txBody>
      </p:sp>
      <p:sp>
        <p:nvSpPr>
          <p:cNvPr id="6" name="Footer Placeholder 5"/>
          <p:cNvSpPr>
            <a:spLocks noGrp="1"/>
          </p:cNvSpPr>
          <p:nvPr>
            <p:ph type="ftr" sz="quarter" idx="11"/>
          </p:nvPr>
        </p:nvSpPr>
        <p:spPr/>
        <p:txBody>
          <a:bodyPr/>
          <a:lstStyle/>
          <a:p>
            <a:pPr>
              <a:defRPr/>
            </a:pPr>
            <a:endParaRPr lang="en-US">
              <a:solidFill>
                <a:srgbClr val="FFFFCC"/>
              </a:solidFill>
            </a:endParaRPr>
          </a:p>
        </p:txBody>
      </p:sp>
      <p:sp>
        <p:nvSpPr>
          <p:cNvPr id="7" name="Slide Number Placeholder 6"/>
          <p:cNvSpPr>
            <a:spLocks noGrp="1"/>
          </p:cNvSpPr>
          <p:nvPr>
            <p:ph type="sldNum" sz="quarter" idx="12"/>
          </p:nvPr>
        </p:nvSpPr>
        <p:spPr/>
        <p:txBody>
          <a:bodyPr/>
          <a:lstStyle/>
          <a:p>
            <a:pPr>
              <a:defRPr/>
            </a:pPr>
            <a:fld id="{DEB2E953-DC6A-4FD1-96F7-173204A0710C}" type="slidenum">
              <a:rPr lang="ar-SA" smtClean="0">
                <a:solidFill>
                  <a:srgbClr val="FFFFCC"/>
                </a:solidFill>
              </a:rPr>
              <a:pPr>
                <a:defRPr/>
              </a:pPr>
              <a:t>‹N°›</a:t>
            </a:fld>
            <a:endParaRPr lang="en-US">
              <a:solidFill>
                <a:srgbClr val="FFFFCC"/>
              </a:solidFill>
            </a:endParaRPr>
          </a:p>
        </p:txBody>
      </p:sp>
    </p:spTree>
    <p:extLst>
      <p:ext uri="{BB962C8B-B14F-4D97-AF65-F5344CB8AC3E}">
        <p14:creationId xmlns:p14="http://schemas.microsoft.com/office/powerpoint/2010/main" val="3241308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22960" y="2582334"/>
            <a:ext cx="3703320" cy="3286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440" y="2582334"/>
            <a:ext cx="3703320" cy="3286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endParaRPr lang="en-US">
              <a:solidFill>
                <a:srgbClr val="FFFFCC"/>
              </a:solidFill>
            </a:endParaRPr>
          </a:p>
        </p:txBody>
      </p:sp>
      <p:sp>
        <p:nvSpPr>
          <p:cNvPr id="8" name="Footer Placeholder 7"/>
          <p:cNvSpPr>
            <a:spLocks noGrp="1"/>
          </p:cNvSpPr>
          <p:nvPr>
            <p:ph type="ftr" sz="quarter" idx="11"/>
          </p:nvPr>
        </p:nvSpPr>
        <p:spPr/>
        <p:txBody>
          <a:bodyPr/>
          <a:lstStyle/>
          <a:p>
            <a:pPr>
              <a:defRPr/>
            </a:pPr>
            <a:endParaRPr lang="en-US">
              <a:solidFill>
                <a:srgbClr val="FFFFCC"/>
              </a:solidFill>
            </a:endParaRPr>
          </a:p>
        </p:txBody>
      </p:sp>
      <p:sp>
        <p:nvSpPr>
          <p:cNvPr id="9" name="Slide Number Placeholder 8"/>
          <p:cNvSpPr>
            <a:spLocks noGrp="1"/>
          </p:cNvSpPr>
          <p:nvPr>
            <p:ph type="sldNum" sz="quarter" idx="12"/>
          </p:nvPr>
        </p:nvSpPr>
        <p:spPr/>
        <p:txBody>
          <a:bodyPr/>
          <a:lstStyle/>
          <a:p>
            <a:pPr>
              <a:defRPr/>
            </a:pPr>
            <a:fld id="{D60F1266-EE26-4E07-8F32-050F3880D0CB}" type="slidenum">
              <a:rPr lang="ar-SA" smtClean="0">
                <a:solidFill>
                  <a:srgbClr val="FFFFCC"/>
                </a:solidFill>
              </a:rPr>
              <a:pPr>
                <a:defRPr/>
              </a:pPr>
              <a:t>‹N°›</a:t>
            </a:fld>
            <a:endParaRPr lang="en-US">
              <a:solidFill>
                <a:srgbClr val="FFFFCC"/>
              </a:solidFill>
            </a:endParaRPr>
          </a:p>
        </p:txBody>
      </p:sp>
    </p:spTree>
    <p:extLst>
      <p:ext uri="{BB962C8B-B14F-4D97-AF65-F5344CB8AC3E}">
        <p14:creationId xmlns:p14="http://schemas.microsoft.com/office/powerpoint/2010/main" val="64764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endParaRPr lang="en-US">
              <a:solidFill>
                <a:srgbClr val="FFFFCC"/>
              </a:solidFill>
            </a:endParaRPr>
          </a:p>
        </p:txBody>
      </p:sp>
      <p:sp>
        <p:nvSpPr>
          <p:cNvPr id="4" name="Footer Placeholder 3"/>
          <p:cNvSpPr>
            <a:spLocks noGrp="1"/>
          </p:cNvSpPr>
          <p:nvPr>
            <p:ph type="ftr" sz="quarter" idx="11"/>
          </p:nvPr>
        </p:nvSpPr>
        <p:spPr/>
        <p:txBody>
          <a:bodyPr/>
          <a:lstStyle/>
          <a:p>
            <a:pPr>
              <a:defRPr/>
            </a:pPr>
            <a:endParaRPr lang="en-US">
              <a:solidFill>
                <a:srgbClr val="FFFFCC"/>
              </a:solidFill>
            </a:endParaRPr>
          </a:p>
        </p:txBody>
      </p:sp>
      <p:sp>
        <p:nvSpPr>
          <p:cNvPr id="5" name="Slide Number Placeholder 4"/>
          <p:cNvSpPr>
            <a:spLocks noGrp="1"/>
          </p:cNvSpPr>
          <p:nvPr>
            <p:ph type="sldNum" sz="quarter" idx="12"/>
          </p:nvPr>
        </p:nvSpPr>
        <p:spPr/>
        <p:txBody>
          <a:bodyPr/>
          <a:lstStyle/>
          <a:p>
            <a:pPr>
              <a:defRPr/>
            </a:pPr>
            <a:fld id="{DD6F15F7-BFC6-41B2-9AE3-A419647A4426}" type="slidenum">
              <a:rPr lang="ar-SA" smtClean="0">
                <a:solidFill>
                  <a:srgbClr val="FFFFCC"/>
                </a:solidFill>
              </a:rPr>
              <a:pPr>
                <a:defRPr/>
              </a:pPr>
              <a:t>‹N°›</a:t>
            </a:fld>
            <a:endParaRPr lang="en-US">
              <a:solidFill>
                <a:srgbClr val="FFFFCC"/>
              </a:solidFill>
            </a:endParaRPr>
          </a:p>
        </p:txBody>
      </p:sp>
    </p:spTree>
    <p:extLst>
      <p:ext uri="{BB962C8B-B14F-4D97-AF65-F5344CB8AC3E}">
        <p14:creationId xmlns:p14="http://schemas.microsoft.com/office/powerpoint/2010/main" val="349959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solidFill>
                <a:srgbClr val="FFFFCC"/>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solidFill>
                <a:srgbClr val="FFFFCC"/>
              </a:solidFill>
            </a:endParaRPr>
          </a:p>
        </p:txBody>
      </p:sp>
      <p:sp>
        <p:nvSpPr>
          <p:cNvPr id="9" name="Slide Number Placeholder 8"/>
          <p:cNvSpPr>
            <a:spLocks noGrp="1"/>
          </p:cNvSpPr>
          <p:nvPr>
            <p:ph type="sldNum" sz="quarter" idx="12"/>
          </p:nvPr>
        </p:nvSpPr>
        <p:spPr/>
        <p:txBody>
          <a:bodyPr/>
          <a:lstStyle/>
          <a:p>
            <a:pPr>
              <a:defRPr/>
            </a:pPr>
            <a:fld id="{9DC31003-9A2A-464D-8C8E-BD216C87293F}" type="slidenum">
              <a:rPr lang="ar-SA" smtClean="0">
                <a:solidFill>
                  <a:srgbClr val="FFFFCC"/>
                </a:solidFill>
              </a:rPr>
              <a:pPr>
                <a:defRPr/>
              </a:pPr>
              <a:t>‹N°›</a:t>
            </a:fld>
            <a:endParaRPr lang="en-US">
              <a:solidFill>
                <a:srgbClr val="FFFFCC"/>
              </a:solidFill>
            </a:endParaRPr>
          </a:p>
        </p:txBody>
      </p:sp>
    </p:spTree>
    <p:extLst>
      <p:ext uri="{BB962C8B-B14F-4D97-AF65-F5344CB8AC3E}">
        <p14:creationId xmlns:p14="http://schemas.microsoft.com/office/powerpoint/2010/main" val="11858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solidFill>
                <a:srgbClr val="FFFFCC"/>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solidFill>
                <a:srgbClr val="FFFFCC"/>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311273E8-D7E4-447C-9256-E643053F186D}" type="slidenum">
              <a:rPr lang="ar-SA" smtClean="0">
                <a:solidFill>
                  <a:srgbClr val="FFFFCC"/>
                </a:solidFill>
              </a:rPr>
              <a:pPr>
                <a:defRPr/>
              </a:pPr>
              <a:t>‹N°›</a:t>
            </a:fld>
            <a:endParaRPr lang="en-US">
              <a:solidFill>
                <a:srgbClr val="FFFFCC"/>
              </a:solidFill>
            </a:endParaRPr>
          </a:p>
        </p:txBody>
      </p:sp>
    </p:spTree>
    <p:extLst>
      <p:ext uri="{BB962C8B-B14F-4D97-AF65-F5344CB8AC3E}">
        <p14:creationId xmlns:p14="http://schemas.microsoft.com/office/powerpoint/2010/main" val="303771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endParaRPr lang="en-US">
              <a:solidFill>
                <a:srgbClr val="FFFFCC"/>
              </a:solidFill>
            </a:endParaRPr>
          </a:p>
        </p:txBody>
      </p:sp>
      <p:sp>
        <p:nvSpPr>
          <p:cNvPr id="6" name="Footer Placeholder 5"/>
          <p:cNvSpPr>
            <a:spLocks noGrp="1"/>
          </p:cNvSpPr>
          <p:nvPr>
            <p:ph type="ftr" sz="quarter" idx="11"/>
          </p:nvPr>
        </p:nvSpPr>
        <p:spPr/>
        <p:txBody>
          <a:bodyPr/>
          <a:lstStyle/>
          <a:p>
            <a:pPr>
              <a:defRPr/>
            </a:pPr>
            <a:endParaRPr lang="en-US">
              <a:solidFill>
                <a:srgbClr val="FFFFCC"/>
              </a:solidFill>
            </a:endParaRPr>
          </a:p>
        </p:txBody>
      </p:sp>
      <p:sp>
        <p:nvSpPr>
          <p:cNvPr id="7" name="Slide Number Placeholder 6"/>
          <p:cNvSpPr>
            <a:spLocks noGrp="1"/>
          </p:cNvSpPr>
          <p:nvPr>
            <p:ph type="sldNum" sz="quarter" idx="12"/>
          </p:nvPr>
        </p:nvSpPr>
        <p:spPr/>
        <p:txBody>
          <a:bodyPr/>
          <a:lstStyle/>
          <a:p>
            <a:pPr>
              <a:defRPr/>
            </a:pPr>
            <a:fld id="{570CE0ED-2824-4779-8CB1-6C07F62669C0}" type="slidenum">
              <a:rPr lang="ar-SA" smtClean="0">
                <a:solidFill>
                  <a:srgbClr val="FFFFCC"/>
                </a:solidFill>
              </a:rPr>
              <a:pPr>
                <a:defRPr/>
              </a:pPr>
              <a:t>‹N°›</a:t>
            </a:fld>
            <a:endParaRPr lang="en-US">
              <a:solidFill>
                <a:srgbClr val="FFFFCC"/>
              </a:solidFill>
            </a:endParaRPr>
          </a:p>
        </p:txBody>
      </p:sp>
    </p:spTree>
    <p:extLst>
      <p:ext uri="{BB962C8B-B14F-4D97-AF65-F5344CB8AC3E}">
        <p14:creationId xmlns:p14="http://schemas.microsoft.com/office/powerpoint/2010/main" val="258994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685800"/>
            <a:fld id="{47626AF1-8759-4EDD-957A-75EE5F757278}" type="datetimeFigureOut">
              <a:rPr lang="fr-FR" smtClean="0">
                <a:solidFill>
                  <a:prstClr val="white">
                    <a:tint val="75000"/>
                  </a:prstClr>
                </a:solidFill>
              </a:rPr>
              <a:pPr defTabSz="685800"/>
              <a:t>14/12/2020</a:t>
            </a:fld>
            <a:endParaRPr lang="fr-FR">
              <a:solidFill>
                <a:prstClr val="white">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685800"/>
            <a:endParaRPr lang="fr-FR">
              <a:solidFill>
                <a:prstClr val="white">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685800"/>
            <a:fld id="{1F62D31C-B927-4A06-B94B-AFC6B2DB558A}" type="slidenum">
              <a:rPr lang="fr-FR" smtClean="0">
                <a:solidFill>
                  <a:prstClr val="white">
                    <a:tint val="75000"/>
                  </a:prstClr>
                </a:solidFill>
              </a:rPr>
              <a:pPr defTabSz="685800"/>
              <a:t>‹N°›</a:t>
            </a:fld>
            <a:endParaRPr lang="fr-FR">
              <a:solidFill>
                <a:prstClr val="white">
                  <a:tint val="75000"/>
                </a:prstClr>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702124"/>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https://ar.wikipedia.org/wiki/17_%D9%85%D8%A7%D8%B1%D8%B3" TargetMode="External"/><Relationship Id="rId3" Type="http://schemas.openxmlformats.org/officeDocument/2006/relationships/hyperlink" Target="https://ar.wikipedia.org/wiki/%D8%A7%D9%84%D9%84%D8%BA%D8%A9_%D8%A7%D9%84%D8%A5%D9%86%D8%AC%D9%84%D9%8A%D8%B2%D9%8A%D8%A9" TargetMode="External"/><Relationship Id="rId7" Type="http://schemas.openxmlformats.org/officeDocument/2006/relationships/hyperlink" Target="https://ar.wikipedia.org/w/index.php?title=%D9%82%D8%B3%D9%85_%D8%A7%D9%84%D8%B4%D8%A4%D9%88%D9%86_%D8%A7%D9%84%D8%AE%D8%A7%D8%B1%D8%AC%D9%8A%D8%A9_%D9%84%D9%84%D9%88%D9%84%D8%A7%D9%8A%D8%A7%D8%AA_%D8%A7%D9%84%D9%85%D8%AA%D8%AD%D8%AF%D8%A9&amp;action=edit&amp;redlink=1" TargetMode="External"/><Relationship Id="rId12" Type="http://schemas.openxmlformats.org/officeDocument/2006/relationships/hyperlink" Target="https://ar.wikipedia.org/wiki/%D8%A7%D9%84%D8%A7%D8%AA%D8%AD%D8%A7%D8%AF_%D8%A7%D9%84%D8%B3%D9%88%D9%81%D9%8A%D8%AA%D9%8A" TargetMode="Externa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hyperlink" Target="https://ar.wikipedia.org/wiki/2005" TargetMode="External"/><Relationship Id="rId11" Type="http://schemas.openxmlformats.org/officeDocument/2006/relationships/hyperlink" Target="https://ar.wikipedia.org/wiki/%D8%A7%D9%84%D8%AD%D8%B1%D8%A8_%D8%A7%D9%84%D8%A8%D8%A7%D8%B1%D8%AF%D8%A9" TargetMode="External"/><Relationship Id="rId5" Type="http://schemas.openxmlformats.org/officeDocument/2006/relationships/hyperlink" Target="https://ar.wikipedia.org/wiki/1904" TargetMode="External"/><Relationship Id="rId10" Type="http://schemas.openxmlformats.org/officeDocument/2006/relationships/hyperlink" Target="https://ar.wikipedia.org/wiki/%D8%B9%D9%82%D8%AF_1950" TargetMode="External"/><Relationship Id="rId4" Type="http://schemas.openxmlformats.org/officeDocument/2006/relationships/hyperlink" Target="https://ar.wikipedia.org/wiki/16_%D9%81%D8%A8%D8%B1%D8%A7%D9%8A%D8%B1" TargetMode="External"/><Relationship Id="rId9" Type="http://schemas.openxmlformats.org/officeDocument/2006/relationships/hyperlink" Target="https://ar.wikipedia.org/wiki/%D8%A7%D9%84%D8%A3%D8%B1%D8%A8%D8%B9%D9%8A%D9%86%D8%A7%D8%AA_(%D8%AD%D8%AF%D9%8A%D8%AB)"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2768" y="2508479"/>
            <a:ext cx="7876096" cy="1009786"/>
          </a:xfrm>
          <a:prstGeom prst="rect">
            <a:avLst/>
          </a:prstGeom>
        </p:spPr>
        <p:txBody>
          <a:bodyPr vert="horz" lIns="91440" tIns="45720" rIns="91440" bIns="45720" rtlCol="0" anchor="b">
            <a:noAutofit/>
          </a:bodyPr>
          <a:lstStyle>
            <a:lvl1pPr algn="r" defTabSz="685800" rtl="0" eaLnBrk="1" latinLnBrk="0" hangingPunct="1">
              <a:lnSpc>
                <a:spcPct val="90000"/>
              </a:lnSpc>
              <a:spcBef>
                <a:spcPct val="0"/>
              </a:spcBef>
              <a:buNone/>
              <a:defRPr sz="405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ar-MA" sz="6600" b="1" i="0" u="none" strike="noStrike" kern="1200" cap="none" spc="0" normalizeH="0" baseline="0" noProof="0" dirty="0" smtClean="0">
                <a:ln>
                  <a:noFill/>
                </a:ln>
                <a:solidFill>
                  <a:srgbClr val="1D1C1C"/>
                </a:solidFill>
                <a:effectLst/>
                <a:uLnTx/>
                <a:uFillTx/>
                <a:latin typeface="Trebuchet MS"/>
                <a:ea typeface="+mj-ea"/>
                <a:cs typeface="Maghribi Assile" panose="02010000000000000000" pitchFamily="2" charset="-78"/>
              </a:rPr>
              <a:t>مدخل إلى العلاقات الدولية</a:t>
            </a:r>
            <a:endParaRPr kumimoji="0" lang="fr-FR" sz="6600" b="1" i="0" u="none" strike="noStrike" kern="1200" cap="none" spc="0" normalizeH="0" baseline="0" noProof="0" dirty="0">
              <a:ln>
                <a:noFill/>
              </a:ln>
              <a:solidFill>
                <a:srgbClr val="1D1C1C"/>
              </a:solidFill>
              <a:effectLst/>
              <a:uLnTx/>
              <a:uFillTx/>
              <a:latin typeface="Trebuchet MS"/>
              <a:ea typeface="+mj-ea"/>
              <a:cs typeface="Maghribi Assile" panose="02010000000000000000" pitchFamily="2" charset="-78"/>
            </a:endParaRPr>
          </a:p>
        </p:txBody>
      </p:sp>
      <p:sp>
        <p:nvSpPr>
          <p:cNvPr id="5" name="Vague 4"/>
          <p:cNvSpPr/>
          <p:nvPr/>
        </p:nvSpPr>
        <p:spPr>
          <a:xfrm>
            <a:off x="2333746" y="3518266"/>
            <a:ext cx="4686526" cy="1551488"/>
          </a:xfrm>
          <a:prstGeom prst="wave">
            <a:avLst/>
          </a:prstGeom>
          <a:gradFill rotWithShape="1">
            <a:gsLst>
              <a:gs pos="0">
                <a:srgbClr val="DDCC64">
                  <a:tint val="94000"/>
                  <a:satMod val="103000"/>
                  <a:lumMod val="102000"/>
                </a:srgbClr>
              </a:gs>
              <a:gs pos="50000">
                <a:srgbClr val="DDCC64">
                  <a:shade val="100000"/>
                  <a:satMod val="110000"/>
                  <a:lumMod val="100000"/>
                </a:srgbClr>
              </a:gs>
              <a:gs pos="100000">
                <a:srgbClr val="DDCC64">
                  <a:shade val="78000"/>
                  <a:satMod val="120000"/>
                  <a:lumMod val="99000"/>
                </a:srgbClr>
              </a:gs>
            </a:gsLst>
            <a:lin ang="5400000" scaled="0"/>
          </a:gradFill>
          <a:ln>
            <a:noFill/>
          </a:ln>
          <a:effectLst>
            <a:outerShdw blurRad="57150" dist="19050" dir="5400000" algn="ctr" rotWithShape="0">
              <a:srgbClr val="000000">
                <a:alpha val="63000"/>
              </a:srgbClr>
            </a:outerShdw>
          </a:effectLst>
        </p:spPr>
        <p:txBody>
          <a:bodyPr rtlCol="0" anchor="ctr"/>
          <a:lstStyle/>
          <a:p>
            <a:pPr lvl="0" algn="ctr" defTabSz="685800">
              <a:defRPr/>
            </a:pPr>
            <a:r>
              <a:rPr kumimoji="0" lang="ar-MA" sz="4000" b="1" i="0" u="none" strike="noStrike" kern="1200" cap="none" spc="0" normalizeH="0" baseline="0" noProof="0" dirty="0" smtClean="0">
                <a:ln>
                  <a:noFill/>
                </a:ln>
                <a:solidFill>
                  <a:srgbClr val="000000"/>
                </a:solidFill>
                <a:effectLst/>
                <a:uLnTx/>
                <a:uFillTx/>
                <a:latin typeface="Trebuchet MS" panose="020B0603020202020204"/>
                <a:ea typeface="+mn-ea"/>
                <a:cs typeface="Maghribi Assile" panose="02010000000000000000" pitchFamily="2" charset="-78"/>
              </a:rPr>
              <a:t>المحاضرة الخامسة</a:t>
            </a:r>
            <a:endParaRPr kumimoji="0" lang="fr-FR" sz="4000" b="1" i="0" u="none" strike="noStrike" kern="1200" cap="none" spc="0" normalizeH="0" baseline="0" noProof="0" dirty="0">
              <a:ln>
                <a:noFill/>
              </a:ln>
              <a:solidFill>
                <a:srgbClr val="000000"/>
              </a:solidFill>
              <a:effectLst/>
              <a:uLnTx/>
              <a:uFillTx/>
              <a:latin typeface="Trebuchet MS" panose="020B0603020202020204"/>
              <a:ea typeface="+mn-ea"/>
              <a:cs typeface="Maghribi Assile" panose="02010000000000000000" pitchFamily="2" charset="-78"/>
            </a:endParaRPr>
          </a:p>
        </p:txBody>
      </p:sp>
      <p:pic>
        <p:nvPicPr>
          <p:cNvPr id="6"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333" l="667" r="100000">
                        <a14:foregroundMark x1="36333" y1="78000" x2="36333" y2="78000"/>
                        <a14:foregroundMark x1="41667" y1="74333" x2="41667" y2="74333"/>
                      </a14:backgroundRemoval>
                    </a14:imgEffect>
                  </a14:imgLayer>
                </a14:imgProps>
              </a:ext>
              <a:ext uri="{28A0092B-C50C-407E-A947-70E740481C1C}">
                <a14:useLocalDpi xmlns:a14="http://schemas.microsoft.com/office/drawing/2010/main" val="0"/>
              </a:ext>
            </a:extLst>
          </a:blip>
          <a:srcRect/>
          <a:stretch>
            <a:fillRect/>
          </a:stretch>
        </p:blipFill>
        <p:spPr bwMode="auto">
          <a:xfrm>
            <a:off x="6557239" y="-287155"/>
            <a:ext cx="2612668" cy="196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a:picLocks noChangeAspect="1"/>
          </p:cNvPicPr>
          <p:nvPr/>
        </p:nvPicPr>
        <p:blipFill>
          <a:blip r:embed="rId5"/>
          <a:stretch>
            <a:fillRect/>
          </a:stretch>
        </p:blipFill>
        <p:spPr>
          <a:xfrm>
            <a:off x="395536" y="321737"/>
            <a:ext cx="2664296" cy="1379071"/>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7225" y="165769"/>
            <a:ext cx="1368151" cy="16910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à coins arrondis 9"/>
          <p:cNvSpPr/>
          <p:nvPr/>
        </p:nvSpPr>
        <p:spPr>
          <a:xfrm>
            <a:off x="2627784" y="5589240"/>
            <a:ext cx="3127035" cy="936104"/>
          </a:xfrm>
          <a:prstGeom prst="roundRect">
            <a:avLst/>
          </a:prstGeom>
          <a:gradFill rotWithShape="1">
            <a:gsLst>
              <a:gs pos="0">
                <a:srgbClr val="A98D63">
                  <a:tint val="75000"/>
                  <a:shade val="95000"/>
                  <a:satMod val="175000"/>
                </a:srgbClr>
              </a:gs>
              <a:gs pos="12000">
                <a:srgbClr val="A98D63">
                  <a:tint val="90000"/>
                  <a:shade val="90000"/>
                  <a:satMod val="150000"/>
                </a:srgbClr>
              </a:gs>
              <a:gs pos="100000">
                <a:srgbClr val="A98D63">
                  <a:tint val="100000"/>
                  <a:shade val="75000"/>
                  <a:satMod val="150000"/>
                </a:srgbClr>
              </a:gs>
            </a:gsLst>
            <a:lin ang="16200000" scaled="1"/>
          </a:gradFill>
          <a:ln>
            <a:noFill/>
          </a:ln>
          <a:effectLst/>
          <a:scene3d>
            <a:camera prst="orthographicFront">
              <a:rot lat="0" lon="0" rev="0"/>
            </a:camera>
            <a:lightRig rig="freezing" dir="t">
              <a:rot lat="0" lon="0" rev="6000000"/>
            </a:lightRig>
          </a:scene3d>
          <a:sp3d contourW="12700" prstMaterial="dkEdge">
            <a:bevelT w="44450" h="25400"/>
            <a:contourClr>
              <a:srgbClr val="A98D63">
                <a:shade val="30000"/>
              </a:srgbClr>
            </a:contourClr>
          </a:sp3d>
        </p:spPr>
        <p:txBody>
          <a:bodyPr rtlCol="0" anchor="ct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MA" sz="2000" b="0" i="0" u="none" strike="noStrike" kern="1200" cap="none" spc="0" normalizeH="0" baseline="0" noProof="0" dirty="0">
                <a:ln>
                  <a:noFill/>
                </a:ln>
                <a:solidFill>
                  <a:prstClr val="black"/>
                </a:solidFill>
                <a:effectLst/>
                <a:uLnTx/>
                <a:uFillTx/>
                <a:latin typeface="Trebuchet MS" panose="020B0603020202020204"/>
                <a:ea typeface="+mn-ea"/>
                <a:cs typeface="Times New Roman" panose="02020603050405020304" pitchFamily="18" charset="0"/>
              </a:rPr>
              <a:t>السنة الجامعية: </a:t>
            </a:r>
            <a:r>
              <a:rPr kumimoji="0" lang="ar-MA" sz="2000" b="0" i="0" u="none" strike="noStrike" kern="1200" cap="none" spc="0" normalizeH="0" baseline="0" noProof="0" dirty="0" smtClean="0">
                <a:ln>
                  <a:noFill/>
                </a:ln>
                <a:solidFill>
                  <a:prstClr val="black"/>
                </a:solidFill>
                <a:effectLst/>
                <a:uLnTx/>
                <a:uFillTx/>
                <a:latin typeface="Trebuchet MS" panose="020B0603020202020204"/>
                <a:ea typeface="+mn-ea"/>
                <a:cs typeface="Times New Roman" panose="02020603050405020304" pitchFamily="18" charset="0"/>
              </a:rPr>
              <a:t>2020/2021</a:t>
            </a:r>
            <a:endParaRPr kumimoji="0" lang="fr-F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MA" sz="2000" b="0" i="0" u="none" strike="noStrike" kern="1200" cap="none" spc="0" normalizeH="0" baseline="0" noProof="0" dirty="0">
                <a:ln>
                  <a:noFill/>
                </a:ln>
                <a:solidFill>
                  <a:prstClr val="black"/>
                </a:solidFill>
                <a:effectLst/>
                <a:uLnTx/>
                <a:uFillTx/>
                <a:latin typeface="Trebuchet MS" panose="020B0603020202020204"/>
                <a:ea typeface="+mn-ea"/>
                <a:cs typeface="Times New Roman" panose="02020603050405020304" pitchFamily="18" charset="0"/>
              </a:rPr>
              <a:t>السداسي: </a:t>
            </a:r>
            <a:r>
              <a:rPr kumimoji="0" lang="ar-MA" sz="2000" b="0" i="0" u="none" strike="noStrike" kern="1200" cap="none" spc="0" normalizeH="0" baseline="0" noProof="0" dirty="0" smtClean="0">
                <a:ln>
                  <a:noFill/>
                </a:ln>
                <a:solidFill>
                  <a:prstClr val="black"/>
                </a:solidFill>
                <a:effectLst/>
                <a:uLnTx/>
                <a:uFillTx/>
                <a:latin typeface="Trebuchet MS" panose="020B0603020202020204"/>
                <a:ea typeface="+mn-ea"/>
                <a:cs typeface="Times New Roman" panose="02020603050405020304" pitchFamily="18" charset="0"/>
              </a:rPr>
              <a:t>الأول</a:t>
            </a:r>
            <a:endParaRPr kumimoji="0" lang="ar-MA" sz="2000" b="0" i="0" u="none" strike="noStrike" kern="1200" cap="none" spc="0" normalizeH="0" baseline="0" noProof="0" dirty="0">
              <a:ln>
                <a:noFill/>
              </a:ln>
              <a:solidFill>
                <a:prstClr val="black"/>
              </a:solidFill>
              <a:effectLst/>
              <a:uLnTx/>
              <a:uFillTx/>
              <a:latin typeface="Trebuchet MS" panose="020B0603020202020204"/>
              <a:ea typeface="+mn-ea"/>
              <a:cs typeface="Times New Roman" panose="02020603050405020304" pitchFamily="18" charset="0"/>
            </a:endParaRP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MA" sz="2000" b="0" i="0" u="none" strike="noStrike" kern="1200" cap="none" spc="0" normalizeH="0" baseline="0" noProof="0" dirty="0" smtClean="0">
                <a:ln>
                  <a:noFill/>
                </a:ln>
                <a:solidFill>
                  <a:prstClr val="black"/>
                </a:solidFill>
                <a:effectLst/>
                <a:uLnTx/>
                <a:uFillTx/>
                <a:latin typeface="Trebuchet MS" panose="020B0603020202020204"/>
                <a:ea typeface="+mn-ea"/>
                <a:cs typeface="Times New Roman" panose="02020603050405020304" pitchFamily="18" charset="0"/>
              </a:rPr>
              <a:t>الفوجين: </a:t>
            </a:r>
            <a:r>
              <a:rPr kumimoji="0" lang="fr-FR" sz="2000" b="0" i="0" u="none" strike="noStrike" kern="1200" cap="none" spc="0" normalizeH="0" baseline="0" noProof="0" dirty="0" smtClean="0">
                <a:ln>
                  <a:noFill/>
                </a:ln>
                <a:solidFill>
                  <a:prstClr val="black"/>
                </a:solidFill>
                <a:effectLst/>
                <a:uLnTx/>
                <a:uFillTx/>
                <a:latin typeface="Trebuchet MS" panose="020B0603020202020204"/>
                <a:ea typeface="+mn-ea"/>
                <a:cs typeface="Times New Roman" panose="02020603050405020304" pitchFamily="18" charset="0"/>
              </a:rPr>
              <a:t>D-E</a:t>
            </a:r>
            <a:endParaRPr kumimoji="0" lang="fr-F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Sous-titre 2"/>
          <p:cNvSpPr>
            <a:spLocks noGrp="1"/>
          </p:cNvSpPr>
          <p:nvPr>
            <p:ph type="subTitle" idx="1"/>
          </p:nvPr>
        </p:nvSpPr>
        <p:spPr>
          <a:xfrm>
            <a:off x="2680029" y="2068546"/>
            <a:ext cx="2670971" cy="577088"/>
          </a:xfrm>
        </p:spPr>
        <p:txBody>
          <a:bodyPr>
            <a:noAutofit/>
          </a:bodyPr>
          <a:lstStyle/>
          <a:p>
            <a:pPr algn="ctr"/>
            <a:r>
              <a:rPr lang="ar-MA" sz="3200" b="1" dirty="0">
                <a:ln w="17780" cmpd="sng">
                  <a:solidFill>
                    <a:srgbClr val="FFFFFF"/>
                  </a:solidFill>
                  <a:prstDash val="solid"/>
                  <a:miter lim="800000"/>
                </a:ln>
                <a:solidFill>
                  <a:srgbClr val="FF0000"/>
                </a:solidFill>
                <a:effectLst>
                  <a:outerShdw blurRad="50800" algn="tl" rotWithShape="0">
                    <a:srgbClr val="000000"/>
                  </a:outerShdw>
                </a:effectLst>
                <a:latin typeface="Lucida Console" panose="020B0609040504020204" pitchFamily="49" charset="0"/>
                <a:cs typeface="+mj-cs"/>
              </a:rPr>
              <a:t>د. </a:t>
            </a:r>
            <a:r>
              <a:rPr lang="ar-MA" sz="3200" b="1" dirty="0" smtClean="0">
                <a:ln w="17780" cmpd="sng">
                  <a:solidFill>
                    <a:srgbClr val="FFFFFF"/>
                  </a:solidFill>
                  <a:prstDash val="solid"/>
                  <a:miter lim="800000"/>
                </a:ln>
                <a:solidFill>
                  <a:srgbClr val="FF0000"/>
                </a:solidFill>
                <a:effectLst>
                  <a:outerShdw blurRad="50800" algn="tl" rotWithShape="0">
                    <a:srgbClr val="000000"/>
                  </a:outerShdw>
                </a:effectLst>
                <a:latin typeface="Lucida Console" panose="020B0609040504020204" pitchFamily="49" charset="0"/>
                <a:cs typeface="+mj-cs"/>
              </a:rPr>
              <a:t>محمد بوبوش</a:t>
            </a:r>
            <a:endParaRPr lang="fr-FR" sz="3200" b="1" dirty="0">
              <a:ln w="17780" cmpd="sng">
                <a:solidFill>
                  <a:srgbClr val="FFFFFF"/>
                </a:solidFill>
                <a:prstDash val="solid"/>
                <a:miter lim="800000"/>
              </a:ln>
              <a:solidFill>
                <a:srgbClr val="FF0000"/>
              </a:solidFill>
              <a:effectLst>
                <a:outerShdw blurRad="50800" algn="tl" rotWithShape="0">
                  <a:srgbClr val="000000"/>
                </a:outerShdw>
              </a:effectLst>
              <a:latin typeface="Lucida Console" panose="020B0609040504020204" pitchFamily="49" charset="0"/>
              <a:cs typeface="+mj-cs"/>
            </a:endParaRPr>
          </a:p>
        </p:txBody>
      </p:sp>
      <p:pic>
        <p:nvPicPr>
          <p:cNvPr id="12" name="Picture 6" descr="نظرية العلاقات الدولية امبوريا الاقتصاد السياسي الدولي التعليم ، وغيرها,  png thumbnail"/>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82043" y="4877860"/>
            <a:ext cx="1877854" cy="18778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نظرية العلاقات الدولية امبوريا الاقتصاد السياسي الدولي التعليم ، وغيرها,  png thumbnail"/>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13" y="4782334"/>
            <a:ext cx="1877854" cy="187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4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0750" y="260648"/>
            <a:ext cx="5008563" cy="6336704"/>
          </a:xfrm>
        </p:spPr>
      </p:pic>
      <p:sp>
        <p:nvSpPr>
          <p:cNvPr id="4" name="Espace réservé du texte 3"/>
          <p:cNvSpPr>
            <a:spLocks noGrp="1"/>
          </p:cNvSpPr>
          <p:nvPr>
            <p:ph type="body" sz="half" idx="2"/>
          </p:nvPr>
        </p:nvSpPr>
        <p:spPr>
          <a:xfrm>
            <a:off x="0" y="260648"/>
            <a:ext cx="2987824" cy="6912768"/>
          </a:xfrm>
        </p:spPr>
        <p:txBody>
          <a:bodyPr>
            <a:normAutofit fontScale="55000" lnSpcReduction="20000"/>
          </a:bodyPr>
          <a:lstStyle/>
          <a:p>
            <a:pPr algn="just" rtl="1"/>
            <a:r>
              <a:rPr lang="ar-MA" sz="3800" dirty="0">
                <a:solidFill>
                  <a:srgbClr val="222222"/>
                </a:solidFill>
                <a:latin typeface="Amiri"/>
                <a:cs typeface="AdvertisingMedium" pitchFamily="2" charset="-78"/>
              </a:rPr>
              <a:t>عُرف كيسنجر الذي شغل مناصب سياسية هامة في الولايات المتحدة الأمريكية كان من أهمها </a:t>
            </a:r>
            <a:r>
              <a:rPr lang="ar-MA" sz="3800" dirty="0" smtClean="0">
                <a:solidFill>
                  <a:srgbClr val="222222"/>
                </a:solidFill>
                <a:latin typeface="Amiri"/>
                <a:cs typeface="AdvertisingMedium" pitchFamily="2" charset="-78"/>
              </a:rPr>
              <a:t>مستشارا </a:t>
            </a:r>
            <a:r>
              <a:rPr lang="ar-MA" sz="3800" dirty="0">
                <a:solidFill>
                  <a:srgbClr val="222222"/>
                </a:solidFill>
                <a:latin typeface="Amiri"/>
                <a:cs typeface="AdvertisingMedium" pitchFamily="2" charset="-78"/>
              </a:rPr>
              <a:t>للأمن القومي، ووزيراً للخارجية الأمريكية، أنه متبنٍ للواقعية ليس فقط على مستوى الممارسة </a:t>
            </a:r>
            <a:r>
              <a:rPr lang="ar-MA" sz="3800" dirty="0" smtClean="0">
                <a:solidFill>
                  <a:srgbClr val="222222"/>
                </a:solidFill>
                <a:latin typeface="Amiri"/>
                <a:cs typeface="AdvertisingMedium" pitchFamily="2" charset="-78"/>
              </a:rPr>
              <a:t>العملية، وإنما </a:t>
            </a:r>
            <a:r>
              <a:rPr lang="ar-MA" sz="3800" dirty="0">
                <a:solidFill>
                  <a:srgbClr val="222222"/>
                </a:solidFill>
                <a:latin typeface="Amiri"/>
                <a:cs typeface="AdvertisingMedium" pitchFamily="2" charset="-78"/>
              </a:rPr>
              <a:t>على المستوى الفكري الأكاديمي، فأطروحته </a:t>
            </a:r>
            <a:r>
              <a:rPr lang="ar-MA" sz="3800" dirty="0" smtClean="0">
                <a:solidFill>
                  <a:srgbClr val="222222"/>
                </a:solidFill>
                <a:latin typeface="Amiri"/>
                <a:cs typeface="AdvertisingMedium" pitchFamily="2" charset="-78"/>
              </a:rPr>
              <a:t>للدكتوراه </a:t>
            </a:r>
            <a:r>
              <a:rPr lang="ar-MA" sz="3800" dirty="0">
                <a:solidFill>
                  <a:srgbClr val="222222"/>
                </a:solidFill>
                <a:latin typeface="Amiri"/>
                <a:cs typeface="AdvertisingMedium" pitchFamily="2" charset="-78"/>
              </a:rPr>
              <a:t>كانت بعنوان "عالم معاد البناء" حيث درس فيها فترة توازن القوى في السياسة الدولية الأوروبية بعد الحرب النابليونية 1815 ولغاية الحرب العالمية الأولى 1914، وأوضح كيسنجر في دراسته أهمية توازن القوى في الحفاظ على استقرار النظام الدولي.</a:t>
            </a:r>
          </a:p>
          <a:p>
            <a:pPr algn="just" rtl="1"/>
            <a:r>
              <a:rPr lang="ar-MA" sz="3200" dirty="0">
                <a:solidFill>
                  <a:srgbClr val="222222"/>
                </a:solidFill>
                <a:latin typeface="Amiri"/>
                <a:cs typeface="AdvertisingMedium" pitchFamily="2" charset="-78"/>
              </a:rPr>
              <a:t>يغلب على كافة كتب كيسنجر منذ أولها عن السياسة الخارجية الأمريكية ولغاية كتابه عن الدبلوماسية الفكر الواقعي، ويتأكد ذلك في تركيزه على القوة والمصلحة الوطنية وتوازن القوى في السياسة الدولية</a:t>
            </a:r>
            <a:r>
              <a:rPr lang="ar-MA" sz="3200" dirty="0" smtClean="0">
                <a:solidFill>
                  <a:srgbClr val="222222"/>
                </a:solidFill>
                <a:latin typeface="Amiri"/>
                <a:cs typeface="AdvertisingMedium" pitchFamily="2" charset="-78"/>
              </a:rPr>
              <a:t>.</a:t>
            </a:r>
          </a:p>
          <a:p>
            <a:pPr algn="just"/>
            <a:r>
              <a:rPr lang="ar-MA" dirty="0">
                <a:solidFill>
                  <a:srgbClr val="222222"/>
                </a:solidFill>
                <a:latin typeface="Amiri"/>
              </a:rPr>
              <a:t/>
            </a:r>
            <a:br>
              <a:rPr lang="ar-MA" dirty="0">
                <a:solidFill>
                  <a:srgbClr val="222222"/>
                </a:solidFill>
                <a:latin typeface="Amiri"/>
              </a:rPr>
            </a:br>
            <a:endParaRPr lang="ar-MA" dirty="0">
              <a:solidFill>
                <a:srgbClr val="222222"/>
              </a:solidFill>
              <a:latin typeface="Amiri"/>
            </a:endParaRPr>
          </a:p>
          <a:p>
            <a:endParaRPr lang="fr-FR" dirty="0"/>
          </a:p>
        </p:txBody>
      </p:sp>
    </p:spTree>
    <p:extLst>
      <p:ext uri="{BB962C8B-B14F-4D97-AF65-F5344CB8AC3E}">
        <p14:creationId xmlns:p14="http://schemas.microsoft.com/office/powerpoint/2010/main" val="181312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408"/>
            <a:ext cx="8136904" cy="4073664"/>
          </a:xfrm>
          <a:prstGeom prst="rect">
            <a:avLst/>
          </a:prstGeom>
        </p:spPr>
      </p:pic>
      <p:sp>
        <p:nvSpPr>
          <p:cNvPr id="3" name="Rectangle 2"/>
          <p:cNvSpPr/>
          <p:nvPr/>
        </p:nvSpPr>
        <p:spPr>
          <a:xfrm>
            <a:off x="395536" y="4079344"/>
            <a:ext cx="8280920" cy="2308324"/>
          </a:xfrm>
          <a:prstGeom prst="rect">
            <a:avLst/>
          </a:prstGeom>
        </p:spPr>
        <p:txBody>
          <a:bodyPr wrap="square">
            <a:spAutoFit/>
          </a:bodyPr>
          <a:lstStyle/>
          <a:p>
            <a:pPr algn="just" rtl="1"/>
            <a:r>
              <a:rPr lang="ar-MA" sz="2400" b="1" u="sng" dirty="0">
                <a:solidFill>
                  <a:srgbClr val="FF0000"/>
                </a:solidFill>
                <a:latin typeface="Arial" panose="020B0604020202020204" pitchFamily="34" charset="0"/>
                <a:cs typeface="AdvertisingMedium" pitchFamily="2" charset="-78"/>
              </a:rPr>
              <a:t>جورج فورست كينان</a:t>
            </a:r>
            <a:r>
              <a:rPr lang="ar-MA" sz="2400" u="sng" dirty="0">
                <a:solidFill>
                  <a:srgbClr val="FF0000"/>
                </a:solidFill>
                <a:latin typeface="Arial" panose="020B0604020202020204" pitchFamily="34" charset="0"/>
                <a:cs typeface="AdvertisingMedium" pitchFamily="2" charset="-78"/>
              </a:rPr>
              <a:t> (</a:t>
            </a:r>
            <a:r>
              <a:rPr lang="ar-MA" sz="2400" u="sng" dirty="0">
                <a:solidFill>
                  <a:srgbClr val="FF0000"/>
                </a:solidFill>
                <a:latin typeface="Arial" panose="020B0604020202020204" pitchFamily="34" charset="0"/>
                <a:cs typeface="AdvertisingMedium" pitchFamily="2" charset="-78"/>
                <a:hlinkClick r:id="rId3" tooltip="اللغة الإنجليزية"/>
              </a:rPr>
              <a:t>بالإنجليزية</a:t>
            </a:r>
            <a:r>
              <a:rPr lang="ar-MA" sz="2400" u="sng" dirty="0">
                <a:solidFill>
                  <a:srgbClr val="FF0000"/>
                </a:solidFill>
                <a:latin typeface="Arial" panose="020B0604020202020204" pitchFamily="34" charset="0"/>
                <a:cs typeface="AdvertisingMedium" pitchFamily="2" charset="-78"/>
              </a:rPr>
              <a:t>: </a:t>
            </a:r>
            <a:r>
              <a:rPr lang="fr-FR" sz="2400" u="sng" dirty="0">
                <a:solidFill>
                  <a:srgbClr val="FF0000"/>
                </a:solidFill>
                <a:latin typeface="Arial" panose="020B0604020202020204" pitchFamily="34" charset="0"/>
                <a:cs typeface="AdvertisingMedium" pitchFamily="2" charset="-78"/>
              </a:rPr>
              <a:t>George </a:t>
            </a:r>
            <a:r>
              <a:rPr lang="fr-FR" sz="2400" u="sng" dirty="0" smtClean="0">
                <a:solidFill>
                  <a:srgbClr val="FF0000"/>
                </a:solidFill>
                <a:latin typeface="Arial" panose="020B0604020202020204" pitchFamily="34" charset="0"/>
                <a:cs typeface="AdvertisingMedium" pitchFamily="2" charset="-78"/>
              </a:rPr>
              <a:t>F </a:t>
            </a:r>
            <a:r>
              <a:rPr lang="fr-FR" sz="2400" u="sng" dirty="0" err="1" smtClean="0">
                <a:solidFill>
                  <a:srgbClr val="FF0000"/>
                </a:solidFill>
                <a:latin typeface="Arial" panose="020B0604020202020204" pitchFamily="34" charset="0"/>
                <a:cs typeface="AdvertisingMedium" pitchFamily="2" charset="-78"/>
              </a:rPr>
              <a:t>Kennan</a:t>
            </a:r>
            <a:r>
              <a:rPr lang="fr-FR" sz="2400" u="sng" dirty="0">
                <a:solidFill>
                  <a:srgbClr val="FF0000"/>
                </a:solidFill>
                <a:latin typeface="Arial" panose="020B0604020202020204" pitchFamily="34" charset="0"/>
                <a:cs typeface="AdvertisingMedium" pitchFamily="2" charset="-78"/>
              </a:rPr>
              <a:t>)‏ (</a:t>
            </a:r>
            <a:r>
              <a:rPr lang="ar-MA" sz="2400" u="sng" dirty="0">
                <a:solidFill>
                  <a:srgbClr val="FF0000"/>
                </a:solidFill>
                <a:latin typeface="Arial" panose="020B0604020202020204" pitchFamily="34" charset="0"/>
                <a:cs typeface="AdvertisingMedium" pitchFamily="2" charset="-78"/>
              </a:rPr>
              <a:t>ولد </a:t>
            </a:r>
            <a:r>
              <a:rPr lang="ar-MA" sz="2400" u="sng" dirty="0">
                <a:solidFill>
                  <a:srgbClr val="FF0000"/>
                </a:solidFill>
                <a:latin typeface="Arial" panose="020B0604020202020204" pitchFamily="34" charset="0"/>
                <a:cs typeface="AdvertisingMedium" pitchFamily="2" charset="-78"/>
                <a:hlinkClick r:id="rId4" tooltip="16 فبراير"/>
              </a:rPr>
              <a:t>16 فبراير</a:t>
            </a:r>
            <a:r>
              <a:rPr lang="ar-MA" sz="2400" u="sng" dirty="0">
                <a:solidFill>
                  <a:srgbClr val="FF0000"/>
                </a:solidFill>
                <a:latin typeface="Arial" panose="020B0604020202020204" pitchFamily="34" charset="0"/>
                <a:cs typeface="AdvertisingMedium" pitchFamily="2" charset="-78"/>
              </a:rPr>
              <a:t> </a:t>
            </a:r>
            <a:r>
              <a:rPr lang="ar-MA" sz="2400" u="sng" dirty="0">
                <a:solidFill>
                  <a:srgbClr val="FF0000"/>
                </a:solidFill>
                <a:latin typeface="Arial" panose="020B0604020202020204" pitchFamily="34" charset="0"/>
                <a:cs typeface="AdvertisingMedium" pitchFamily="2" charset="-78"/>
                <a:hlinkClick r:id="rId5" tooltip="1904"/>
              </a:rPr>
              <a:t>1904</a:t>
            </a:r>
            <a:r>
              <a:rPr lang="ar-MA" sz="2400" u="sng" dirty="0">
                <a:solidFill>
                  <a:srgbClr val="FF0000"/>
                </a:solidFill>
                <a:latin typeface="Arial" panose="020B0604020202020204" pitchFamily="34" charset="0"/>
                <a:cs typeface="AdvertisingMedium" pitchFamily="2" charset="-78"/>
              </a:rPr>
              <a:t> - </a:t>
            </a:r>
            <a:r>
              <a:rPr lang="ar-MA" sz="2400" u="sng" dirty="0" smtClean="0">
                <a:solidFill>
                  <a:srgbClr val="FF0000"/>
                </a:solidFill>
                <a:latin typeface="Arial" panose="020B0604020202020204" pitchFamily="34" charset="0"/>
                <a:cs typeface="AdvertisingMedium" pitchFamily="2" charset="-78"/>
              </a:rPr>
              <a:t>ما</a:t>
            </a:r>
            <a:r>
              <a:rPr lang="ar-MA" sz="2400" u="sng" dirty="0">
                <a:solidFill>
                  <a:srgbClr val="FF0000"/>
                </a:solidFill>
                <a:latin typeface="Arial" panose="020B0604020202020204" pitchFamily="34" charset="0"/>
                <a:cs typeface="AdvertisingMedium" pitchFamily="2" charset="-78"/>
              </a:rPr>
              <a:t> </a:t>
            </a:r>
            <a:r>
              <a:rPr lang="ar-MA" sz="2400" u="sng" dirty="0">
                <a:solidFill>
                  <a:srgbClr val="FF0000"/>
                </a:solidFill>
                <a:latin typeface="Arial" panose="020B0604020202020204" pitchFamily="34" charset="0"/>
                <a:cs typeface="AdvertisingMedium" pitchFamily="2" charset="-78"/>
                <a:hlinkClick r:id="rId6" tooltip="2005"/>
              </a:rPr>
              <a:t>2005</a:t>
            </a:r>
            <a:r>
              <a:rPr lang="ar-MA" sz="2400" u="sng" dirty="0">
                <a:solidFill>
                  <a:srgbClr val="FF0000"/>
                </a:solidFill>
                <a:latin typeface="Arial" panose="020B0604020202020204" pitchFamily="34" charset="0"/>
                <a:cs typeface="AdvertisingMedium" pitchFamily="2" charset="-78"/>
              </a:rPr>
              <a:t>) كانَ ولسنوات عضواً في </a:t>
            </a:r>
            <a:r>
              <a:rPr lang="ar-MA" sz="2400" u="sng" dirty="0">
                <a:solidFill>
                  <a:srgbClr val="FF0000"/>
                </a:solidFill>
                <a:latin typeface="Arial" panose="020B0604020202020204" pitchFamily="34" charset="0"/>
                <a:cs typeface="AdvertisingMedium" pitchFamily="2" charset="-78"/>
                <a:hlinkClick r:id="rId7" tooltip="قسم الشؤون الخارجية للولايات المتحدة (الصفحة غير موجودة)"/>
              </a:rPr>
              <a:t>قسم الشؤون الخارجية للولايات المتحدة</a:t>
            </a:r>
            <a:r>
              <a:rPr lang="ar-MA" sz="2400" u="sng" dirty="0">
                <a:solidFill>
                  <a:srgbClr val="FF0000"/>
                </a:solidFill>
                <a:latin typeface="Arial" panose="020B0604020202020204" pitchFamily="34" charset="0"/>
                <a:cs typeface="AdvertisingMedium" pitchFamily="2" charset="-78"/>
              </a:rPr>
              <a:t>. وكمُخططٍ </a:t>
            </a:r>
            <a:r>
              <a:rPr lang="ar-MA" sz="2400" u="sng" dirty="0" err="1" smtClean="0">
                <a:solidFill>
                  <a:srgbClr val="FF0000"/>
                </a:solidFill>
                <a:latin typeface="Arial" panose="020B0604020202020204" pitchFamily="34" charset="0"/>
                <a:cs typeface="AdvertisingMedium" pitchFamily="2" charset="-78"/>
              </a:rPr>
              <a:t>للسياس</a:t>
            </a:r>
            <a:r>
              <a:rPr lang="ar-MA" sz="2400" u="sng" dirty="0" err="1">
                <a:solidFill>
                  <a:srgbClr val="FF0000"/>
                </a:solidFill>
                <a:latin typeface="Arial" panose="020B0604020202020204" pitchFamily="34" charset="0"/>
                <a:cs typeface="AdvertisingMedium" pitchFamily="2" charset="-78"/>
              </a:rPr>
              <a:t>ت</a:t>
            </a:r>
            <a:r>
              <a:rPr lang="ar-MA" sz="2400" u="sng" dirty="0">
                <a:solidFill>
                  <a:srgbClr val="FF0000"/>
                </a:solidFill>
                <a:latin typeface="Arial" panose="020B0604020202020204" pitchFamily="34" charset="0"/>
                <a:cs typeface="AdvertisingMedium" pitchFamily="2" charset="-78"/>
              </a:rPr>
              <a:t> </a:t>
            </a:r>
            <a:r>
              <a:rPr lang="ar-MA" sz="2400" u="sng" dirty="0">
                <a:solidFill>
                  <a:srgbClr val="FF0000"/>
                </a:solidFill>
                <a:latin typeface="Arial" panose="020B0604020202020204" pitchFamily="34" charset="0"/>
                <a:cs typeface="AdvertisingMedium" pitchFamily="2" charset="-78"/>
                <a:hlinkClick r:id="rId8" tooltip="17 مارس"/>
              </a:rPr>
              <a:t>17 </a:t>
            </a:r>
            <a:r>
              <a:rPr lang="ar-MA" sz="2400" u="sng" dirty="0" err="1">
                <a:solidFill>
                  <a:srgbClr val="FF0000"/>
                </a:solidFill>
                <a:latin typeface="Arial" panose="020B0604020202020204" pitchFamily="34" charset="0"/>
                <a:cs typeface="AdvertisingMedium" pitchFamily="2" charset="-78"/>
                <a:hlinkClick r:id="rId8" tooltip="17 مارس"/>
              </a:rPr>
              <a:t>مارس</a:t>
            </a:r>
            <a:r>
              <a:rPr lang="ar-MA" sz="2400" u="sng" dirty="0" err="1" smtClean="0">
                <a:solidFill>
                  <a:srgbClr val="FF0000"/>
                </a:solidFill>
                <a:latin typeface="Arial" panose="020B0604020202020204" pitchFamily="34" charset="0"/>
                <a:cs typeface="AdvertisingMedium" pitchFamily="2" charset="-78"/>
              </a:rPr>
              <a:t>ات</a:t>
            </a:r>
            <a:r>
              <a:rPr lang="ar-MA" sz="2400" u="sng" dirty="0" smtClean="0">
                <a:solidFill>
                  <a:srgbClr val="FF0000"/>
                </a:solidFill>
                <a:latin typeface="Arial" panose="020B0604020202020204" pitchFamily="34" charset="0"/>
                <a:cs typeface="AdvertisingMedium" pitchFamily="2" charset="-78"/>
              </a:rPr>
              <a:t> </a:t>
            </a:r>
            <a:r>
              <a:rPr lang="ar-MA" sz="2400" u="sng" dirty="0">
                <a:solidFill>
                  <a:srgbClr val="FF0000"/>
                </a:solidFill>
                <a:latin typeface="Arial" panose="020B0604020202020204" pitchFamily="34" charset="0"/>
                <a:cs typeface="AdvertisingMedium" pitchFamily="2" charset="-78"/>
              </a:rPr>
              <a:t>الخارجية في </a:t>
            </a:r>
            <a:r>
              <a:rPr lang="ar-MA" sz="2400" u="sng" dirty="0" err="1">
                <a:solidFill>
                  <a:srgbClr val="FF0000"/>
                </a:solidFill>
                <a:latin typeface="Arial" panose="020B0604020202020204" pitchFamily="34" charset="0"/>
                <a:cs typeface="AdvertisingMedium" pitchFamily="2" charset="-78"/>
              </a:rPr>
              <a:t>آواخر</a:t>
            </a:r>
            <a:r>
              <a:rPr lang="ar-MA" sz="2400" u="sng" dirty="0">
                <a:solidFill>
                  <a:srgbClr val="FF0000"/>
                </a:solidFill>
                <a:latin typeface="Arial" panose="020B0604020202020204" pitchFamily="34" charset="0"/>
                <a:cs typeface="AdvertisingMedium" pitchFamily="2" charset="-78"/>
              </a:rPr>
              <a:t> </a:t>
            </a:r>
            <a:r>
              <a:rPr lang="ar-MA" sz="2400" u="sng" dirty="0">
                <a:solidFill>
                  <a:srgbClr val="FF0000"/>
                </a:solidFill>
                <a:latin typeface="Arial" panose="020B0604020202020204" pitchFamily="34" charset="0"/>
                <a:cs typeface="AdvertisingMedium" pitchFamily="2" charset="-78"/>
                <a:hlinkClick r:id="rId9" tooltip="الأربعينات (حديث)"/>
              </a:rPr>
              <a:t>الأربعينيات</a:t>
            </a:r>
            <a:r>
              <a:rPr lang="ar-MA" sz="2400" u="sng" dirty="0">
                <a:solidFill>
                  <a:srgbClr val="FF0000"/>
                </a:solidFill>
                <a:latin typeface="Arial" panose="020B0604020202020204" pitchFamily="34" charset="0"/>
                <a:cs typeface="AdvertisingMedium" pitchFamily="2" charset="-78"/>
              </a:rPr>
              <a:t> </a:t>
            </a:r>
            <a:r>
              <a:rPr lang="ar-MA" sz="2400" u="sng" dirty="0">
                <a:solidFill>
                  <a:srgbClr val="FF0000"/>
                </a:solidFill>
                <a:latin typeface="Arial" panose="020B0604020202020204" pitchFamily="34" charset="0"/>
                <a:cs typeface="AdvertisingMedium" pitchFamily="2" charset="-78"/>
                <a:hlinkClick r:id="rId10" tooltip="عقد 1950"/>
              </a:rPr>
              <a:t>والخمسينيات</a:t>
            </a:r>
            <a:r>
              <a:rPr lang="ar-MA" sz="2400" u="sng" dirty="0">
                <a:solidFill>
                  <a:srgbClr val="FF0000"/>
                </a:solidFill>
                <a:latin typeface="Arial" panose="020B0604020202020204" pitchFamily="34" charset="0"/>
                <a:cs typeface="AdvertisingMedium" pitchFamily="2" charset="-78"/>
              </a:rPr>
              <a:t>، ولقد أُعتبر "مهندسَ" </a:t>
            </a:r>
            <a:r>
              <a:rPr lang="ar-MA" sz="2400" u="sng" dirty="0">
                <a:solidFill>
                  <a:srgbClr val="FF0000"/>
                </a:solidFill>
                <a:latin typeface="Arial" panose="020B0604020202020204" pitchFamily="34" charset="0"/>
                <a:cs typeface="AdvertisingMedium" pitchFamily="2" charset="-78"/>
                <a:hlinkClick r:id="rId11" tooltip="الحرب الباردة"/>
              </a:rPr>
              <a:t>الحرب الباردة</a:t>
            </a:r>
            <a:r>
              <a:rPr lang="ar-MA" sz="2400" u="sng" dirty="0">
                <a:solidFill>
                  <a:srgbClr val="FF0000"/>
                </a:solidFill>
                <a:latin typeface="Arial" panose="020B0604020202020204" pitchFamily="34" charset="0"/>
                <a:cs typeface="AdvertisingMedium" pitchFamily="2" charset="-78"/>
              </a:rPr>
              <a:t> بدعوته لاحتواء </a:t>
            </a:r>
            <a:r>
              <a:rPr lang="ar-MA" sz="2400" u="sng" dirty="0">
                <a:solidFill>
                  <a:srgbClr val="FF0000"/>
                </a:solidFill>
                <a:latin typeface="Arial" panose="020B0604020202020204" pitchFamily="34" charset="0"/>
                <a:cs typeface="AdvertisingMedium" pitchFamily="2" charset="-78"/>
                <a:hlinkClick r:id="rId12" tooltip="الاتحاد السوفيتي"/>
              </a:rPr>
              <a:t>الاتحاد </a:t>
            </a:r>
            <a:r>
              <a:rPr lang="ar-MA" sz="2400" u="sng" dirty="0" smtClean="0">
                <a:solidFill>
                  <a:srgbClr val="FF0000"/>
                </a:solidFill>
                <a:latin typeface="Arial" panose="020B0604020202020204" pitchFamily="34" charset="0"/>
                <a:cs typeface="AdvertisingMedium" pitchFamily="2" charset="-78"/>
                <a:hlinkClick r:id="rId12" tooltip="الاتحاد السوفيتي"/>
              </a:rPr>
              <a:t>السوفيتي</a:t>
            </a:r>
            <a:r>
              <a:rPr lang="ar-MA" sz="2400" u="sng" dirty="0" smtClean="0">
                <a:solidFill>
                  <a:srgbClr val="FF0000"/>
                </a:solidFill>
                <a:latin typeface="Arial" panose="020B0604020202020204" pitchFamily="34" charset="0"/>
                <a:cs typeface="AdvertisingMedium" pitchFamily="2" charset="-78"/>
              </a:rPr>
              <a:t> عبر أحلاف عسكرية كحلف بغداد وحلف شمال الاطلسي</a:t>
            </a:r>
            <a:endParaRPr lang="fr-FR" sz="2400" u="sng" dirty="0">
              <a:solidFill>
                <a:srgbClr val="FF0000"/>
              </a:solidFill>
              <a:cs typeface="AdvertisingMedium" pitchFamily="2" charset="-78"/>
            </a:endParaRPr>
          </a:p>
        </p:txBody>
      </p:sp>
    </p:spTree>
    <p:extLst>
      <p:ext uri="{BB962C8B-B14F-4D97-AF65-F5344CB8AC3E}">
        <p14:creationId xmlns:p14="http://schemas.microsoft.com/office/powerpoint/2010/main" val="226336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0"/>
            <a:ext cx="8640960" cy="6001643"/>
          </a:xfrm>
          <a:prstGeom prst="rect">
            <a:avLst/>
          </a:prstGeom>
        </p:spPr>
        <p:txBody>
          <a:bodyPr wrap="square">
            <a:spAutoFit/>
          </a:bodyPr>
          <a:lstStyle/>
          <a:p>
            <a:pPr algn="ctr"/>
            <a:r>
              <a:rPr lang="ar-MA" sz="2400" b="1" dirty="0" smtClean="0">
                <a:solidFill>
                  <a:srgbClr val="00CCFF"/>
                </a:solidFill>
                <a:latin typeface="Amiri"/>
                <a:cs typeface="AdvertisingMedium" pitchFamily="2" charset="-78"/>
              </a:rPr>
              <a:t>الانتقادات </a:t>
            </a:r>
            <a:r>
              <a:rPr lang="ar-MA" sz="2400" b="1" dirty="0">
                <a:solidFill>
                  <a:srgbClr val="00CCFF"/>
                </a:solidFill>
                <a:latin typeface="Amiri"/>
                <a:cs typeface="AdvertisingMedium" pitchFamily="2" charset="-78"/>
              </a:rPr>
              <a:t>الموجهة للنظرية الواقعية:</a:t>
            </a:r>
            <a:endParaRPr lang="ar-MA" sz="2400" dirty="0">
              <a:solidFill>
                <a:srgbClr val="00CCFF"/>
              </a:solidFill>
              <a:latin typeface="Amiri"/>
              <a:cs typeface="AdvertisingMedium" pitchFamily="2" charset="-78"/>
            </a:endParaRPr>
          </a:p>
          <a:p>
            <a:pPr algn="just" rtl="1"/>
            <a:r>
              <a:rPr lang="ar-MA" sz="2400" dirty="0">
                <a:solidFill>
                  <a:srgbClr val="222222"/>
                </a:solidFill>
                <a:latin typeface="Amiri"/>
                <a:cs typeface="AdvertisingMedium" pitchFamily="2" charset="-78"/>
              </a:rPr>
              <a:t>على الرغم من هيمنتها شبه الكاملة لفترات طويلة في دراسة العلاقات الدولية، والإنتاج المعرفي الضخم الذي قدمته النظرية الواقعية، إلا أنها لم تسلم أيضاً من الانتقادات، وكان النصيب الأكبر من هذه الانتقادات موجه من قِبل أتباع النظريات الأخرى، وأهم هذه الانتقادات هي:</a:t>
            </a:r>
          </a:p>
          <a:p>
            <a:pPr algn="just" rtl="1"/>
            <a:r>
              <a:rPr lang="ar-MA" sz="2400" dirty="0">
                <a:solidFill>
                  <a:srgbClr val="222222"/>
                </a:solidFill>
                <a:latin typeface="Amiri"/>
                <a:cs typeface="AdvertisingMedium" pitchFamily="2" charset="-78"/>
              </a:rPr>
              <a:t>1- التركيز على </a:t>
            </a:r>
            <a:r>
              <a:rPr lang="ar-MA" sz="2400" dirty="0" err="1">
                <a:solidFill>
                  <a:srgbClr val="222222"/>
                </a:solidFill>
                <a:latin typeface="Amiri"/>
                <a:cs typeface="AdvertisingMedium" pitchFamily="2" charset="-78"/>
              </a:rPr>
              <a:t>إستخدام</a:t>
            </a:r>
            <a:r>
              <a:rPr lang="ar-MA" sz="2400" dirty="0">
                <a:solidFill>
                  <a:srgbClr val="222222"/>
                </a:solidFill>
                <a:latin typeface="Amiri"/>
                <a:cs typeface="AdvertisingMedium" pitchFamily="2" charset="-78"/>
              </a:rPr>
              <a:t> التاريخ: حيث يعيب بعض الباحثين على الواقعيين محاولاتهم </a:t>
            </a:r>
            <a:r>
              <a:rPr lang="ar-MA" sz="2400" dirty="0" err="1">
                <a:solidFill>
                  <a:srgbClr val="222222"/>
                </a:solidFill>
                <a:latin typeface="Amiri"/>
                <a:cs typeface="AdvertisingMedium" pitchFamily="2" charset="-78"/>
              </a:rPr>
              <a:t>إستخدام</a:t>
            </a:r>
            <a:r>
              <a:rPr lang="ar-MA" sz="2400" dirty="0">
                <a:solidFill>
                  <a:srgbClr val="222222"/>
                </a:solidFill>
                <a:latin typeface="Amiri"/>
                <a:cs typeface="AdvertisingMedium" pitchFamily="2" charset="-78"/>
              </a:rPr>
              <a:t> مفاهيم سياسية من الماضي لتحليل النظام الدولي المعاصر (السعي لتحديد أهداف محدودة للدولة، فصل السياسة الخارجية عن السياسة الداخلية، الدبلوماسية السرية، توازن القوى كوسيلة لإدارة الصراع)، حيث يُلح الواقعيين على الدول للعودة </a:t>
            </a:r>
            <a:r>
              <a:rPr lang="ar-MA" sz="2400" dirty="0" err="1">
                <a:solidFill>
                  <a:srgbClr val="222222"/>
                </a:solidFill>
                <a:latin typeface="Amiri"/>
                <a:cs typeface="AdvertisingMedium" pitchFamily="2" charset="-78"/>
              </a:rPr>
              <a:t>للمماراسات</a:t>
            </a:r>
            <a:r>
              <a:rPr lang="ar-MA" sz="2400" dirty="0">
                <a:solidFill>
                  <a:srgbClr val="222222"/>
                </a:solidFill>
                <a:latin typeface="Amiri"/>
                <a:cs typeface="AdvertisingMedium" pitchFamily="2" charset="-78"/>
              </a:rPr>
              <a:t> التي عُرفت في أزمنة سابقة، وفي ذلك مبالغة من حيث مدى إمكانية تطبيق ذلك في مثل هذا التغيير في النظام الدولي الحالي.</a:t>
            </a:r>
          </a:p>
          <a:p>
            <a:pPr algn="just" rtl="1"/>
            <a:r>
              <a:rPr lang="ar-MA" sz="2400" dirty="0">
                <a:solidFill>
                  <a:srgbClr val="222222"/>
                </a:solidFill>
                <a:latin typeface="Amiri"/>
                <a:cs typeface="AdvertisingMedium" pitchFamily="2" charset="-78"/>
              </a:rPr>
              <a:t>2- تُركز هذه النظرية بشكل كبير على مفهوم القوة، وتجعل منه المحور في التحليل للعلاقات الدولية، وفي المقابل تُغفل هذه النظرية العوامل الأخرى وخاصة العوامل </a:t>
            </a:r>
            <a:r>
              <a:rPr lang="ar-MA" sz="2400" dirty="0" err="1">
                <a:solidFill>
                  <a:srgbClr val="222222"/>
                </a:solidFill>
                <a:latin typeface="Amiri"/>
                <a:cs typeface="AdvertisingMedium" pitchFamily="2" charset="-78"/>
              </a:rPr>
              <a:t>الإجتماعية</a:t>
            </a:r>
            <a:r>
              <a:rPr lang="ar-MA" sz="2400" dirty="0">
                <a:solidFill>
                  <a:srgbClr val="222222"/>
                </a:solidFill>
                <a:latin typeface="Amiri"/>
                <a:cs typeface="AdvertisingMedium" pitchFamily="2" charset="-78"/>
              </a:rPr>
              <a:t>، وقد بدا ذلك واضحاً في عدم قدرة هذه الواقعية على شرح وتفسير بعض الظواهر التي تدخل في مكوناتها المتغيرات </a:t>
            </a:r>
            <a:r>
              <a:rPr lang="ar-MA" sz="2400" dirty="0" err="1">
                <a:solidFill>
                  <a:srgbClr val="222222"/>
                </a:solidFill>
                <a:latin typeface="Amiri"/>
                <a:cs typeface="AdvertisingMedium" pitchFamily="2" charset="-78"/>
              </a:rPr>
              <a:t>الإجتماعية</a:t>
            </a:r>
            <a:r>
              <a:rPr lang="ar-MA" sz="2400" dirty="0" smtClean="0">
                <a:solidFill>
                  <a:srgbClr val="222222"/>
                </a:solidFill>
                <a:latin typeface="Amiri"/>
                <a:cs typeface="AdvertisingMedium" pitchFamily="2" charset="-78"/>
              </a:rPr>
              <a:t>.</a:t>
            </a:r>
            <a:endParaRPr lang="ar-MA" sz="2400" dirty="0">
              <a:solidFill>
                <a:srgbClr val="222222"/>
              </a:solidFill>
              <a:latin typeface="Amiri"/>
              <a:cs typeface="AdvertisingMedium" pitchFamily="2" charset="-78"/>
            </a:endParaRPr>
          </a:p>
        </p:txBody>
      </p:sp>
    </p:spTree>
    <p:extLst>
      <p:ext uri="{BB962C8B-B14F-4D97-AF65-F5344CB8AC3E}">
        <p14:creationId xmlns:p14="http://schemas.microsoft.com/office/powerpoint/2010/main" val="29145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496944" cy="6740307"/>
          </a:xfrm>
          <a:prstGeom prst="rect">
            <a:avLst/>
          </a:prstGeom>
        </p:spPr>
        <p:txBody>
          <a:bodyPr wrap="square">
            <a:spAutoFit/>
          </a:bodyPr>
          <a:lstStyle/>
          <a:p>
            <a:pPr algn="just" rtl="1"/>
            <a:r>
              <a:rPr lang="ar-MA" sz="2400" dirty="0">
                <a:solidFill>
                  <a:srgbClr val="222222"/>
                </a:solidFill>
                <a:latin typeface="Amiri"/>
                <a:cs typeface="AdvertisingMedium" pitchFamily="2" charset="-78"/>
              </a:rPr>
              <a:t>3- أن المنظرين الواقعيين لم يتفقوا على تعريف واحد متفق عليه لمفهوم القوة، بحيث يصبح مناسباً للبناء عليه، فبعض الواقعيين عرّفوا القوة بأنها أداة ووسيلة لتحقيق الأهداف وعلى رأسها الأمن القومي، فيما تبنى فريقاً آخر تعريفاً مختلفاً يجعل من القوة هدفاً تسعى الدولة لزيادته.</a:t>
            </a:r>
          </a:p>
          <a:p>
            <a:pPr algn="just" rtl="1"/>
            <a:r>
              <a:rPr lang="ar-MA" sz="2400" dirty="0">
                <a:solidFill>
                  <a:srgbClr val="222222"/>
                </a:solidFill>
                <a:latin typeface="Amiri"/>
                <a:cs typeface="AdvertisingMedium" pitchFamily="2" charset="-78"/>
              </a:rPr>
              <a:t>4- الخلاف حول مفهوم المصلحة الوطنية، ويشتد الخلاف بين الواقعيين عند ربط مفهوم المصلحة الوطنية بمفهوم القوة</a:t>
            </a:r>
            <a:r>
              <a:rPr lang="ar-MA" sz="2400" dirty="0" smtClean="0">
                <a:solidFill>
                  <a:srgbClr val="222222"/>
                </a:solidFill>
                <a:latin typeface="Amiri"/>
                <a:cs typeface="AdvertisingMedium" pitchFamily="2" charset="-78"/>
              </a:rPr>
              <a:t>.</a:t>
            </a:r>
          </a:p>
          <a:p>
            <a:pPr algn="r" rtl="1"/>
            <a:r>
              <a:rPr lang="ar-MA" sz="2400" dirty="0">
                <a:cs typeface="AdvertisingMedium" pitchFamily="2" charset="-78"/>
              </a:rPr>
              <a:t>5- وجه أتباع المدرسة السلوكية </a:t>
            </a:r>
            <a:r>
              <a:rPr lang="ar-MA" sz="2400" dirty="0" err="1">
                <a:cs typeface="AdvertisingMedium" pitchFamily="2" charset="-78"/>
              </a:rPr>
              <a:t>إنتقادات</a:t>
            </a:r>
            <a:r>
              <a:rPr lang="ar-MA" sz="2400" dirty="0">
                <a:cs typeface="AdvertisingMedium" pitchFamily="2" charset="-78"/>
              </a:rPr>
              <a:t> حادة للواقعيين التقليديين خصوصاً في الجوانب ذات الصلة بالبناء النظري والمنهجي للواقعية، حيث كانت الثورة السلوكية ضد المناهج والأساليب السائدة عموماً، ومنتقدةً التوجه الفلسفي للواقعية خصوصاً، وافتقار الطرح الواقعي للمنهجية العلمية وعدم </a:t>
            </a:r>
            <a:r>
              <a:rPr lang="ar-MA" sz="2400" dirty="0" err="1">
                <a:cs typeface="AdvertisingMedium" pitchFamily="2" charset="-78"/>
              </a:rPr>
              <a:t>إستخدام</a:t>
            </a:r>
            <a:r>
              <a:rPr lang="ar-MA" sz="2400" dirty="0">
                <a:cs typeface="AdvertisingMedium" pitchFamily="2" charset="-78"/>
              </a:rPr>
              <a:t> المناهج الكمية والإحصائية التي تضفي الصبغة العلمية على حقل العلاقات الدولية. </a:t>
            </a:r>
          </a:p>
          <a:p>
            <a:pPr algn="just" rtl="1"/>
            <a:r>
              <a:rPr lang="ar-MA" sz="2400" dirty="0">
                <a:cs typeface="AdvertisingMedium" pitchFamily="2" charset="-78"/>
              </a:rPr>
              <a:t>6- </a:t>
            </a:r>
            <a:r>
              <a:rPr lang="ar-MA" sz="2400" dirty="0" err="1">
                <a:cs typeface="AdvertisingMedium" pitchFamily="2" charset="-78"/>
              </a:rPr>
              <a:t>الإنتقادات</a:t>
            </a:r>
            <a:r>
              <a:rPr lang="ar-MA" sz="2400" dirty="0">
                <a:cs typeface="AdvertisingMedium" pitchFamily="2" charset="-78"/>
              </a:rPr>
              <a:t> التي برزت مطلع سبعينيات القرن العشرين من مجموعة من التيارات عُرفت بالتيار التعددي حينها، وتركزت </a:t>
            </a:r>
            <a:r>
              <a:rPr lang="ar-MA" sz="2400" dirty="0" err="1">
                <a:cs typeface="AdvertisingMedium" pitchFamily="2" charset="-78"/>
              </a:rPr>
              <a:t>الإنتقادات</a:t>
            </a:r>
            <a:r>
              <a:rPr lang="ar-MA" sz="2400" dirty="0">
                <a:cs typeface="AdvertisingMedium" pitchFamily="2" charset="-78"/>
              </a:rPr>
              <a:t> حول إقصاء الواقعيين التقليديين للفاعلين الآخرين من غير الدول (كالمنظمات الدولية، والمنظمات غير الحكومية، والشركات متعددة الجنسية، والأحزاب العابرة للقومية). </a:t>
            </a:r>
          </a:p>
          <a:p>
            <a:r>
              <a:rPr lang="ar-MA" sz="2400" dirty="0"/>
              <a:t> </a:t>
            </a:r>
          </a:p>
          <a:p>
            <a:pPr algn="just" rtl="1"/>
            <a:endParaRPr lang="ar-MA" sz="2400" dirty="0">
              <a:solidFill>
                <a:srgbClr val="222222"/>
              </a:solidFill>
              <a:latin typeface="Amiri"/>
              <a:cs typeface="AdvertisingMedium" pitchFamily="2" charset="-78"/>
            </a:endParaRPr>
          </a:p>
        </p:txBody>
      </p:sp>
    </p:spTree>
    <p:extLst>
      <p:ext uri="{BB962C8B-B14F-4D97-AF65-F5344CB8AC3E}">
        <p14:creationId xmlns:p14="http://schemas.microsoft.com/office/powerpoint/2010/main" val="113138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ar-MA" dirty="0" smtClean="0">
                <a:solidFill>
                  <a:srgbClr val="00CCFF"/>
                </a:solidFill>
                <a:cs typeface="AdvertisingMedium" pitchFamily="2" charset="-78"/>
              </a:rPr>
              <a:t>النظرية الواقعية في العلاقات الدولية</a:t>
            </a:r>
            <a:br>
              <a:rPr lang="ar-MA" dirty="0" smtClean="0">
                <a:solidFill>
                  <a:srgbClr val="00CCFF"/>
                </a:solidFill>
                <a:cs typeface="AdvertisingMedium" pitchFamily="2" charset="-78"/>
              </a:rPr>
            </a:br>
            <a:r>
              <a:rPr lang="ar-MA" dirty="0" smtClean="0">
                <a:solidFill>
                  <a:srgbClr val="00CCFF"/>
                </a:solidFill>
                <a:cs typeface="AdvertisingMedium" pitchFamily="2" charset="-78"/>
              </a:rPr>
              <a:t>1- الواقعية التقليدية</a:t>
            </a:r>
            <a:endParaRPr lang="fr-FR" dirty="0">
              <a:solidFill>
                <a:srgbClr val="00CCFF"/>
              </a:solidFill>
              <a:cs typeface="AdvertisingMedium" pitchFamily="2" charset="-78"/>
            </a:endParaRPr>
          </a:p>
        </p:txBody>
      </p:sp>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2325" y="1737362"/>
            <a:ext cx="3703638" cy="4283926"/>
          </a:xfrm>
        </p:spPr>
      </p:pic>
      <p:pic>
        <p:nvPicPr>
          <p:cNvPr id="6" name="Espace réservé du conten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64075" y="1737361"/>
            <a:ext cx="3702050" cy="4283927"/>
          </a:xfrm>
        </p:spPr>
      </p:pic>
    </p:spTree>
    <p:extLst>
      <p:ext uri="{BB962C8B-B14F-4D97-AF65-F5344CB8AC3E}">
        <p14:creationId xmlns:p14="http://schemas.microsoft.com/office/powerpoint/2010/main" val="281986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92696"/>
            <a:ext cx="8280920" cy="6555641"/>
          </a:xfrm>
          <a:prstGeom prst="rect">
            <a:avLst/>
          </a:prstGeom>
        </p:spPr>
        <p:txBody>
          <a:bodyPr wrap="square">
            <a:spAutoFit/>
          </a:bodyPr>
          <a:lstStyle/>
          <a:p>
            <a:pPr algn="ctr" rtl="1"/>
            <a:r>
              <a:rPr lang="ar-MA" sz="2800" dirty="0" smtClean="0">
                <a:solidFill>
                  <a:srgbClr val="00B0F0"/>
                </a:solidFill>
                <a:latin typeface="Janna LT W20 Regular"/>
                <a:cs typeface="AdvertisingMedium" pitchFamily="2" charset="-78"/>
              </a:rPr>
              <a:t>أولا: جذور الفكر الواقعي في العلاقات الدولية:</a:t>
            </a:r>
          </a:p>
          <a:p>
            <a:pPr algn="just" rtl="1"/>
            <a:r>
              <a:rPr lang="ar-MA" sz="2400" dirty="0" smtClean="0">
                <a:solidFill>
                  <a:srgbClr val="333333"/>
                </a:solidFill>
                <a:latin typeface="Janna LT W20 Regular"/>
                <a:cs typeface="AdvertisingMedium" pitchFamily="2" charset="-78"/>
              </a:rPr>
              <a:t>تعود </a:t>
            </a:r>
            <a:r>
              <a:rPr lang="ar-MA" sz="2400" dirty="0">
                <a:solidFill>
                  <a:srgbClr val="333333"/>
                </a:solidFill>
                <a:latin typeface="Janna LT W20 Regular"/>
                <a:cs typeface="AdvertisingMedium" pitchFamily="2" charset="-78"/>
              </a:rPr>
              <a:t>النظرية الواقعية بتاريخها إلى آلاف السنين، إذ كانت إرهاصاتها الحقيقية في أيام الإغريق، ولا سيما عندما ظهرت بشكلٍ واضح من خلال كتاب الفيلسوف والمفكر اليوناني </a:t>
            </a:r>
            <a:r>
              <a:rPr lang="ar-MA" sz="2400" dirty="0" err="1">
                <a:solidFill>
                  <a:srgbClr val="333333"/>
                </a:solidFill>
                <a:latin typeface="Janna LT W20 Regular"/>
                <a:cs typeface="AdvertisingMedium" pitchFamily="2" charset="-78"/>
              </a:rPr>
              <a:t>ثيو</a:t>
            </a:r>
            <a:r>
              <a:rPr lang="ar-MA" sz="2400" dirty="0">
                <a:solidFill>
                  <a:srgbClr val="333333"/>
                </a:solidFill>
                <a:latin typeface="Janna LT W20 Regular"/>
                <a:cs typeface="AdvertisingMedium" pitchFamily="2" charset="-78"/>
              </a:rPr>
              <a:t> </a:t>
            </a:r>
            <a:r>
              <a:rPr lang="ar-MA" sz="2400" dirty="0" err="1">
                <a:solidFill>
                  <a:srgbClr val="333333"/>
                </a:solidFill>
                <a:latin typeface="Janna LT W20 Regular"/>
                <a:cs typeface="AdvertisingMedium" pitchFamily="2" charset="-78"/>
              </a:rPr>
              <a:t>سيديدس</a:t>
            </a:r>
            <a:r>
              <a:rPr lang="ar-MA" sz="2400" dirty="0">
                <a:solidFill>
                  <a:srgbClr val="333333"/>
                </a:solidFill>
                <a:latin typeface="Janna LT W20 Regular"/>
                <a:cs typeface="AdvertisingMedium" pitchFamily="2" charset="-78"/>
              </a:rPr>
              <a:t> "حروب </a:t>
            </a:r>
            <a:r>
              <a:rPr lang="ar-MA" sz="2400" dirty="0" err="1">
                <a:solidFill>
                  <a:srgbClr val="333333"/>
                </a:solidFill>
                <a:latin typeface="Janna LT W20 Regular"/>
                <a:cs typeface="AdvertisingMedium" pitchFamily="2" charset="-78"/>
              </a:rPr>
              <a:t>البلوبونيز</a:t>
            </a:r>
            <a:r>
              <a:rPr lang="ar-MA" sz="2400" dirty="0">
                <a:solidFill>
                  <a:srgbClr val="333333"/>
                </a:solidFill>
                <a:latin typeface="Janna LT W20 Regular"/>
                <a:cs typeface="AdvertisingMedium" pitchFamily="2" charset="-78"/>
              </a:rPr>
              <a:t>" (</a:t>
            </a:r>
            <a:r>
              <a:rPr lang="fr-FR" sz="2400" dirty="0">
                <a:solidFill>
                  <a:srgbClr val="333333"/>
                </a:solidFill>
                <a:latin typeface="Janna LT W20 Regular"/>
                <a:cs typeface="AdvertisingMedium" pitchFamily="2" charset="-78"/>
              </a:rPr>
              <a:t>The </a:t>
            </a:r>
            <a:r>
              <a:rPr lang="fr-FR" sz="2400" dirty="0" err="1">
                <a:solidFill>
                  <a:srgbClr val="333333"/>
                </a:solidFill>
                <a:latin typeface="Janna LT W20 Regular"/>
                <a:cs typeface="AdvertisingMedium" pitchFamily="2" charset="-78"/>
              </a:rPr>
              <a:t>Peleponnesian</a:t>
            </a:r>
            <a:r>
              <a:rPr lang="fr-FR" sz="2400" dirty="0">
                <a:solidFill>
                  <a:srgbClr val="333333"/>
                </a:solidFill>
                <a:latin typeface="Janna LT W20 Regular"/>
                <a:cs typeface="AdvertisingMedium" pitchFamily="2" charset="-78"/>
              </a:rPr>
              <a:t> </a:t>
            </a:r>
            <a:r>
              <a:rPr lang="fr-FR" sz="2400" dirty="0" err="1">
                <a:solidFill>
                  <a:srgbClr val="333333"/>
                </a:solidFill>
                <a:latin typeface="Janna LT W20 Regular"/>
                <a:cs typeface="AdvertisingMedium" pitchFamily="2" charset="-78"/>
              </a:rPr>
              <a:t>War</a:t>
            </a:r>
            <a:r>
              <a:rPr lang="fr-FR" sz="2400" dirty="0">
                <a:solidFill>
                  <a:srgbClr val="333333"/>
                </a:solidFill>
                <a:latin typeface="Janna LT W20 Regular"/>
                <a:cs typeface="AdvertisingMedium" pitchFamily="2" charset="-78"/>
              </a:rPr>
              <a:t>)، </a:t>
            </a:r>
            <a:r>
              <a:rPr lang="ar-MA" sz="2400" dirty="0">
                <a:solidFill>
                  <a:srgbClr val="333333"/>
                </a:solidFill>
                <a:latin typeface="Janna LT W20 Regular"/>
                <a:cs typeface="AdvertisingMedium" pitchFamily="2" charset="-78"/>
              </a:rPr>
              <a:t>إذ يعتبر هذا الكتاب المرجع الأول في العلاقات الدولية الذي يحتوي في ثناياه على العديد من المفاهيم التي ما زالت تستخدم في أيامنا </a:t>
            </a:r>
            <a:r>
              <a:rPr lang="ar-MA" sz="2400" dirty="0" smtClean="0">
                <a:solidFill>
                  <a:srgbClr val="333333"/>
                </a:solidFill>
                <a:latin typeface="Janna LT W20 Regular"/>
                <a:cs typeface="AdvertisingMedium" pitchFamily="2" charset="-78"/>
              </a:rPr>
              <a:t>هذه.</a:t>
            </a:r>
            <a:endParaRPr lang="ar-MA" sz="2800" dirty="0">
              <a:solidFill>
                <a:srgbClr val="333333"/>
              </a:solidFill>
              <a:latin typeface="Janna LT W20 Regular"/>
              <a:cs typeface="AdvertisingMedium" pitchFamily="2" charset="-78"/>
            </a:endParaRPr>
          </a:p>
          <a:p>
            <a:pPr algn="just" rtl="1"/>
            <a:r>
              <a:rPr lang="ar-MA" sz="2400" dirty="0">
                <a:solidFill>
                  <a:srgbClr val="333333"/>
                </a:solidFill>
                <a:latin typeface="Janna LT W20 Regular"/>
                <a:cs typeface="AdvertisingMedium" pitchFamily="2" charset="-78"/>
              </a:rPr>
              <a:t>كان الفيلسوف والسياسي الإيطالي نيكولا </a:t>
            </a:r>
            <a:r>
              <a:rPr lang="ar-MA" sz="2400" dirty="0" err="1">
                <a:solidFill>
                  <a:srgbClr val="333333"/>
                </a:solidFill>
                <a:latin typeface="Janna LT W20 Regular"/>
                <a:cs typeface="AdvertisingMedium" pitchFamily="2" charset="-78"/>
              </a:rPr>
              <a:t>ميكيافيلي</a:t>
            </a:r>
            <a:r>
              <a:rPr lang="ar-MA" sz="2400" dirty="0">
                <a:solidFill>
                  <a:srgbClr val="333333"/>
                </a:solidFill>
                <a:latin typeface="Janna LT W20 Regular"/>
                <a:cs typeface="AdvertisingMedium" pitchFamily="2" charset="-78"/>
              </a:rPr>
              <a:t> (</a:t>
            </a:r>
            <a:r>
              <a:rPr lang="fr-FR" sz="2400" dirty="0" err="1">
                <a:solidFill>
                  <a:srgbClr val="333333"/>
                </a:solidFill>
                <a:latin typeface="Janna LT W20 Regular"/>
                <a:cs typeface="AdvertisingMedium" pitchFamily="2" charset="-78"/>
              </a:rPr>
              <a:t>Niccolò</a:t>
            </a:r>
            <a:r>
              <a:rPr lang="fr-FR" sz="2400" dirty="0">
                <a:solidFill>
                  <a:srgbClr val="333333"/>
                </a:solidFill>
                <a:latin typeface="Janna LT W20 Regular"/>
                <a:cs typeface="AdvertisingMedium" pitchFamily="2" charset="-78"/>
              </a:rPr>
              <a:t> </a:t>
            </a:r>
            <a:r>
              <a:rPr lang="fr-FR" sz="2400" dirty="0" err="1">
                <a:solidFill>
                  <a:srgbClr val="333333"/>
                </a:solidFill>
                <a:latin typeface="Janna LT W20 Regular"/>
                <a:cs typeface="AdvertisingMedium" pitchFamily="2" charset="-78"/>
              </a:rPr>
              <a:t>Machiavelli</a:t>
            </a:r>
            <a:r>
              <a:rPr lang="fr-FR" sz="2400" dirty="0">
                <a:solidFill>
                  <a:srgbClr val="333333"/>
                </a:solidFill>
                <a:latin typeface="Janna LT W20 Regular"/>
                <a:cs typeface="AdvertisingMedium" pitchFamily="2" charset="-78"/>
              </a:rPr>
              <a:t>) </a:t>
            </a:r>
            <a:r>
              <a:rPr lang="ar-MA" sz="2400" dirty="0">
                <a:solidFill>
                  <a:srgbClr val="333333"/>
                </a:solidFill>
                <a:latin typeface="Janna LT W20 Regular"/>
                <a:cs typeface="AdvertisingMedium" pitchFamily="2" charset="-78"/>
              </a:rPr>
              <a:t>محباً ومهتماً بالسياسة، حيث تركزت كتاباته حول الأمن القومي وأهميته، كما كتب عن توازن القوى والأحلاف وأسباب الصراع بين الدول، لكن أكثر ما اشتهر له هو كتاب الأمير (</a:t>
            </a:r>
            <a:r>
              <a:rPr lang="fr-FR" sz="2400" dirty="0">
                <a:solidFill>
                  <a:srgbClr val="333333"/>
                </a:solidFill>
                <a:latin typeface="Janna LT W20 Regular"/>
                <a:cs typeface="AdvertisingMedium" pitchFamily="2" charset="-78"/>
              </a:rPr>
              <a:t>The Prince)، </a:t>
            </a:r>
            <a:r>
              <a:rPr lang="ar-MA" sz="2400" dirty="0">
                <a:solidFill>
                  <a:srgbClr val="333333"/>
                </a:solidFill>
                <a:latin typeface="Janna LT W20 Regular"/>
                <a:cs typeface="AdvertisingMedium" pitchFamily="2" charset="-78"/>
              </a:rPr>
              <a:t>وهو كتاب أهداه للأمير الإيطالي وحاكم فلورانس، "</a:t>
            </a:r>
            <a:r>
              <a:rPr lang="ar-MA" sz="2400" dirty="0" err="1">
                <a:solidFill>
                  <a:srgbClr val="333333"/>
                </a:solidFill>
                <a:latin typeface="Janna LT W20 Regular"/>
                <a:cs typeface="AdvertisingMedium" pitchFamily="2" charset="-78"/>
              </a:rPr>
              <a:t>لورنزو</a:t>
            </a:r>
            <a:r>
              <a:rPr lang="ar-MA" sz="2400" dirty="0">
                <a:solidFill>
                  <a:srgbClr val="333333"/>
                </a:solidFill>
                <a:latin typeface="Janna LT W20 Regular"/>
                <a:cs typeface="AdvertisingMedium" pitchFamily="2" charset="-78"/>
              </a:rPr>
              <a:t> دي </a:t>
            </a:r>
            <a:r>
              <a:rPr lang="ar-MA" sz="2400" dirty="0" err="1">
                <a:solidFill>
                  <a:srgbClr val="333333"/>
                </a:solidFill>
                <a:latin typeface="Janna LT W20 Regular"/>
                <a:cs typeface="AdvertisingMedium" pitchFamily="2" charset="-78"/>
              </a:rPr>
              <a:t>ميتشي</a:t>
            </a:r>
            <a:r>
              <a:rPr lang="ar-MA" sz="2400" dirty="0">
                <a:solidFill>
                  <a:srgbClr val="333333"/>
                </a:solidFill>
                <a:latin typeface="Janna LT W20 Regular"/>
                <a:cs typeface="AdvertisingMedium" pitchFamily="2" charset="-78"/>
              </a:rPr>
              <a:t>"، وفيه لخص نصائحاً للأمير في كيفية الحصول على القوة وكيف يحافظ على تلك القوة، وكيف يوسع نفوذه وقوته (وأصبح كتاب </a:t>
            </a:r>
            <a:r>
              <a:rPr lang="ar-MA" sz="2400" dirty="0" err="1">
                <a:solidFill>
                  <a:srgbClr val="333333"/>
                </a:solidFill>
                <a:latin typeface="Janna LT W20 Regular"/>
                <a:cs typeface="AdvertisingMedium" pitchFamily="2" charset="-78"/>
              </a:rPr>
              <a:t>ميكافيلي</a:t>
            </a:r>
            <a:r>
              <a:rPr lang="ar-MA" sz="2400" dirty="0">
                <a:solidFill>
                  <a:srgbClr val="333333"/>
                </a:solidFill>
                <a:latin typeface="Janna LT W20 Regular"/>
                <a:cs typeface="AdvertisingMedium" pitchFamily="2" charset="-78"/>
              </a:rPr>
              <a:t> كمرشد للعديد من القادة العسكريين حول كيفية تثبيت حكمهم.</a:t>
            </a:r>
            <a:endParaRPr lang="ar-MA" sz="2400" dirty="0" smtClean="0">
              <a:solidFill>
                <a:srgbClr val="333333"/>
              </a:solidFill>
              <a:latin typeface="Janna LT W20 Regular"/>
              <a:cs typeface="AdvertisingMedium" pitchFamily="2" charset="-78"/>
            </a:endParaRPr>
          </a:p>
          <a:p>
            <a:pPr algn="just" rtl="1"/>
            <a:endParaRPr lang="ar-MA" sz="2800" dirty="0">
              <a:solidFill>
                <a:srgbClr val="333333"/>
              </a:solidFill>
              <a:latin typeface="Janna LT W20 Regular"/>
              <a:cs typeface="AdvertisingMedium" pitchFamily="2" charset="-78"/>
            </a:endParaRPr>
          </a:p>
          <a:p>
            <a:pPr algn="just" rtl="1"/>
            <a:endParaRPr lang="fr-FR" sz="2800" dirty="0">
              <a:cs typeface="AdvertisingMedium" pitchFamily="2" charset="-78"/>
            </a:endParaRPr>
          </a:p>
        </p:txBody>
      </p:sp>
    </p:spTree>
    <p:extLst>
      <p:ext uri="{BB962C8B-B14F-4D97-AF65-F5344CB8AC3E}">
        <p14:creationId xmlns:p14="http://schemas.microsoft.com/office/powerpoint/2010/main" val="408402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568952" cy="5878532"/>
          </a:xfrm>
          <a:prstGeom prst="rect">
            <a:avLst/>
          </a:prstGeom>
        </p:spPr>
        <p:txBody>
          <a:bodyPr wrap="square">
            <a:spAutoFit/>
          </a:bodyPr>
          <a:lstStyle/>
          <a:p>
            <a:pPr algn="ctr" rtl="1"/>
            <a:r>
              <a:rPr lang="ar-MA" sz="2800" dirty="0">
                <a:solidFill>
                  <a:srgbClr val="00B0F0"/>
                </a:solidFill>
                <a:latin typeface="Lora"/>
                <a:cs typeface="AdvertisingMedium" pitchFamily="2" charset="-78"/>
              </a:rPr>
              <a:t>أهم المسلمات الأساسية في الفكر </a:t>
            </a:r>
            <a:r>
              <a:rPr lang="ar-MA" sz="2800" dirty="0" smtClean="0">
                <a:solidFill>
                  <a:srgbClr val="00B0F0"/>
                </a:solidFill>
                <a:latin typeface="Lora"/>
                <a:cs typeface="AdvertisingMedium" pitchFamily="2" charset="-78"/>
              </a:rPr>
              <a:t>الواقعي</a:t>
            </a:r>
          </a:p>
          <a:p>
            <a:pPr algn="just" rtl="1"/>
            <a:r>
              <a:rPr lang="ar-MA" dirty="0"/>
              <a:t/>
            </a:r>
            <a:br>
              <a:rPr lang="ar-MA" dirty="0"/>
            </a:br>
            <a:r>
              <a:rPr lang="ar-MA" dirty="0" smtClean="0">
                <a:solidFill>
                  <a:srgbClr val="292929"/>
                </a:solidFill>
                <a:latin typeface="Lora"/>
              </a:rPr>
              <a:t>1</a:t>
            </a:r>
            <a:r>
              <a:rPr lang="ar-MA" sz="2400" dirty="0" smtClean="0">
                <a:solidFill>
                  <a:srgbClr val="292929"/>
                </a:solidFill>
                <a:latin typeface="Lora"/>
                <a:cs typeface="AdvertisingMedium" pitchFamily="2" charset="-78"/>
              </a:rPr>
              <a:t>- </a:t>
            </a:r>
            <a:r>
              <a:rPr lang="ar-MA" sz="2400" dirty="0">
                <a:solidFill>
                  <a:srgbClr val="292929"/>
                </a:solidFill>
                <a:latin typeface="Lora"/>
                <a:cs typeface="AdvertisingMedium" pitchFamily="2" charset="-78"/>
              </a:rPr>
              <a:t>"أن السياسة لا يمكن أن تحددها الأخلاق كما يقول المثاليون بل العكس هو الصحيح. وبالتالي </a:t>
            </a:r>
            <a:r>
              <a:rPr lang="ar-MA" sz="2400" dirty="0" err="1">
                <a:solidFill>
                  <a:srgbClr val="292929"/>
                </a:solidFill>
                <a:latin typeface="Lora"/>
                <a:cs typeface="AdvertisingMedium" pitchFamily="2" charset="-78"/>
              </a:rPr>
              <a:t>فالمبادىء</a:t>
            </a:r>
            <a:r>
              <a:rPr lang="ar-MA" sz="2400" dirty="0">
                <a:solidFill>
                  <a:srgbClr val="292929"/>
                </a:solidFill>
                <a:latin typeface="Lora"/>
                <a:cs typeface="AdvertisingMedium" pitchFamily="2" charset="-78"/>
              </a:rPr>
              <a:t> الأخلاقية لا يمكن تطبيقها على العمل السياسي</a:t>
            </a:r>
            <a:r>
              <a:rPr lang="ar-MA" sz="2400" dirty="0" smtClean="0">
                <a:solidFill>
                  <a:srgbClr val="292929"/>
                </a:solidFill>
                <a:latin typeface="Lora"/>
                <a:cs typeface="AdvertisingMedium" pitchFamily="2" charset="-78"/>
              </a:rPr>
              <a:t>".</a:t>
            </a:r>
          </a:p>
          <a:p>
            <a:pPr algn="just" rtl="1"/>
            <a:r>
              <a:rPr lang="ar-MA" sz="2400" dirty="0" smtClean="0">
                <a:cs typeface="AdvertisingMedium" pitchFamily="2" charset="-78"/>
              </a:rPr>
              <a:t>2-</a:t>
            </a:r>
            <a:r>
              <a:rPr lang="ar-MA" sz="2400" dirty="0" smtClean="0">
                <a:solidFill>
                  <a:srgbClr val="292929"/>
                </a:solidFill>
                <a:latin typeface="Lora"/>
                <a:cs typeface="AdvertisingMedium" pitchFamily="2" charset="-78"/>
              </a:rPr>
              <a:t>"أن </a:t>
            </a:r>
            <a:r>
              <a:rPr lang="ar-MA" sz="2400" dirty="0">
                <a:solidFill>
                  <a:srgbClr val="292929"/>
                </a:solidFill>
                <a:latin typeface="Lora"/>
                <a:cs typeface="AdvertisingMedium" pitchFamily="2" charset="-78"/>
              </a:rPr>
              <a:t>النظرية السياسية تنتج عن الممارسة السياسية وعن تحليل وفهم التجارب التاريخية ودراسة التاريخ</a:t>
            </a:r>
            <a:r>
              <a:rPr lang="ar-MA" sz="2400" dirty="0" smtClean="0">
                <a:solidFill>
                  <a:srgbClr val="292929"/>
                </a:solidFill>
                <a:latin typeface="Lora"/>
                <a:cs typeface="AdvertisingMedium" pitchFamily="2" charset="-78"/>
              </a:rPr>
              <a:t>".</a:t>
            </a:r>
          </a:p>
          <a:p>
            <a:pPr algn="just" rtl="1"/>
            <a:r>
              <a:rPr lang="ar-MA" sz="2400" dirty="0" smtClean="0">
                <a:cs typeface="AdvertisingMedium" pitchFamily="2" charset="-78"/>
              </a:rPr>
              <a:t>3-</a:t>
            </a:r>
            <a:r>
              <a:rPr lang="ar-MA" sz="2400" dirty="0" smtClean="0">
                <a:solidFill>
                  <a:srgbClr val="292929"/>
                </a:solidFill>
                <a:latin typeface="Lora"/>
                <a:cs typeface="AdvertisingMedium" pitchFamily="2" charset="-78"/>
              </a:rPr>
              <a:t> </a:t>
            </a:r>
            <a:r>
              <a:rPr lang="ar-MA" sz="2400" dirty="0">
                <a:solidFill>
                  <a:srgbClr val="292929"/>
                </a:solidFill>
                <a:latin typeface="Lora"/>
                <a:cs typeface="AdvertisingMedium" pitchFamily="2" charset="-78"/>
              </a:rPr>
              <a:t>"وجود عوامل ثابتة وغير قابلة للتغير تحدد السلوكية الدولية. وبالتالي فمن الخطأ, كما فعل المثاليون, الرهان على أن المعرفة والثقافة, يمكن أن تغير بسهولة في الطبيعة البشرية وفي الرأي العام</a:t>
            </a:r>
            <a:r>
              <a:rPr lang="ar-MA" sz="2400" dirty="0" smtClean="0">
                <a:solidFill>
                  <a:srgbClr val="292929"/>
                </a:solidFill>
                <a:latin typeface="Lora"/>
                <a:cs typeface="AdvertisingMedium" pitchFamily="2" charset="-78"/>
              </a:rPr>
              <a:t>".</a:t>
            </a:r>
          </a:p>
          <a:p>
            <a:pPr algn="just" rtl="1"/>
            <a:r>
              <a:rPr lang="ar-MA" sz="2400" dirty="0" smtClean="0">
                <a:cs typeface="AdvertisingMedium" pitchFamily="2" charset="-78"/>
              </a:rPr>
              <a:t>4-</a:t>
            </a:r>
            <a:r>
              <a:rPr lang="ar-MA" sz="2400" dirty="0" smtClean="0">
                <a:solidFill>
                  <a:srgbClr val="292929"/>
                </a:solidFill>
                <a:latin typeface="Lora"/>
                <a:cs typeface="AdvertisingMedium" pitchFamily="2" charset="-78"/>
              </a:rPr>
              <a:t>"أن </a:t>
            </a:r>
            <a:r>
              <a:rPr lang="ar-MA" sz="2400" dirty="0">
                <a:solidFill>
                  <a:srgbClr val="292929"/>
                </a:solidFill>
                <a:latin typeface="Lora"/>
                <a:cs typeface="AdvertisingMedium" pitchFamily="2" charset="-78"/>
              </a:rPr>
              <a:t>أساس الواقع الاجتماعي هوا الجماعة, فالأفراد في عالم يتسم بندرة الموارد يواجهون بعضهم البعض ليس كأشخاص إنما كأعضاء في جماعة منظمة . . . [متمثلة في] الدولة</a:t>
            </a:r>
            <a:r>
              <a:rPr lang="ar-MA" sz="2400" dirty="0" smtClean="0">
                <a:solidFill>
                  <a:srgbClr val="292929"/>
                </a:solidFill>
                <a:latin typeface="Lora"/>
                <a:cs typeface="AdvertisingMedium" pitchFamily="2" charset="-78"/>
              </a:rPr>
              <a:t>".</a:t>
            </a:r>
          </a:p>
          <a:p>
            <a:pPr algn="just" rtl="1"/>
            <a:r>
              <a:rPr lang="ar-MA" sz="2400" dirty="0">
                <a:cs typeface="AdvertisingMedium" pitchFamily="2" charset="-78"/>
              </a:rPr>
              <a:t>5. تعتبر الدول أهم العوامل في السياسة الدولية, وبذلك فان التركيز على الدول (وليس علي المنظمات الدولية, أو الشركات متعددة الجنسية) كالوحدات الأساسية لتحليل يساعد عل فهم طبيعة التفاعلات في المجتمع الدولي.</a:t>
            </a:r>
          </a:p>
          <a:p>
            <a:pPr algn="just" rtl="1"/>
            <a:r>
              <a:rPr lang="ar-MA" dirty="0" smtClean="0"/>
              <a:t> </a:t>
            </a:r>
            <a:endParaRPr lang="fr-FR" dirty="0"/>
          </a:p>
        </p:txBody>
      </p:sp>
    </p:spTree>
    <p:extLst>
      <p:ext uri="{BB962C8B-B14F-4D97-AF65-F5344CB8AC3E}">
        <p14:creationId xmlns:p14="http://schemas.microsoft.com/office/powerpoint/2010/main" val="134086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8964488" cy="6001643"/>
          </a:xfrm>
          <a:prstGeom prst="rect">
            <a:avLst/>
          </a:prstGeom>
        </p:spPr>
        <p:txBody>
          <a:bodyPr wrap="square">
            <a:spAutoFit/>
          </a:bodyPr>
          <a:lstStyle/>
          <a:p>
            <a:pPr algn="just" rtl="1"/>
            <a:r>
              <a:rPr lang="ar-MA" dirty="0" smtClean="0">
                <a:solidFill>
                  <a:srgbClr val="292929"/>
                </a:solidFill>
                <a:latin typeface="Lora"/>
              </a:rPr>
              <a:t>6- </a:t>
            </a:r>
            <a:r>
              <a:rPr lang="ar-MA" sz="2400" dirty="0" smtClean="0">
                <a:solidFill>
                  <a:srgbClr val="292929"/>
                </a:solidFill>
                <a:latin typeface="Lora"/>
                <a:cs typeface="AdvertisingMedium" pitchFamily="2" charset="-78"/>
              </a:rPr>
              <a:t>تحليل </a:t>
            </a:r>
            <a:r>
              <a:rPr lang="ar-MA" sz="2400" dirty="0">
                <a:solidFill>
                  <a:srgbClr val="292929"/>
                </a:solidFill>
                <a:latin typeface="Lora"/>
                <a:cs typeface="AdvertisingMedium" pitchFamily="2" charset="-78"/>
              </a:rPr>
              <a:t>السياسة الدولية على أساس أن الدول تتصرف من منطلق عقلاني في تعاملها مع بعضها البعض. وبذلك </a:t>
            </a:r>
            <a:r>
              <a:rPr lang="ar-MA" sz="2400" dirty="0" err="1" smtClean="0">
                <a:solidFill>
                  <a:srgbClr val="292929"/>
                </a:solidFill>
                <a:latin typeface="Lora"/>
                <a:cs typeface="AdvertisingMedium" pitchFamily="2" charset="-78"/>
              </a:rPr>
              <a:t>فإنة</a:t>
            </a:r>
            <a:r>
              <a:rPr lang="ar-MA" sz="2400" dirty="0" smtClean="0">
                <a:solidFill>
                  <a:srgbClr val="292929"/>
                </a:solidFill>
                <a:latin typeface="Lora"/>
                <a:cs typeface="AdvertisingMedium" pitchFamily="2" charset="-78"/>
              </a:rPr>
              <a:t> </a:t>
            </a:r>
            <a:r>
              <a:rPr lang="ar-MA" sz="2400" dirty="0">
                <a:solidFill>
                  <a:srgbClr val="292929"/>
                </a:solidFill>
                <a:latin typeface="Lora"/>
                <a:cs typeface="AdvertisingMedium" pitchFamily="2" charset="-78"/>
              </a:rPr>
              <a:t>من المفترض أن الدول سوف تقوم بدراسة البدائل المتاحة لها بشكل </a:t>
            </a:r>
            <a:r>
              <a:rPr lang="ar-MA" sz="2400" dirty="0" err="1" smtClean="0">
                <a:solidFill>
                  <a:srgbClr val="292929"/>
                </a:solidFill>
                <a:latin typeface="Lora"/>
                <a:cs typeface="AdvertisingMedium" pitchFamily="2" charset="-78"/>
              </a:rPr>
              <a:t>عقلاني،وسوف</a:t>
            </a:r>
            <a:r>
              <a:rPr lang="ar-MA" sz="2400" dirty="0" smtClean="0">
                <a:solidFill>
                  <a:srgbClr val="292929"/>
                </a:solidFill>
                <a:latin typeface="Lora"/>
                <a:cs typeface="AdvertisingMedium" pitchFamily="2" charset="-78"/>
              </a:rPr>
              <a:t> </a:t>
            </a:r>
            <a:r>
              <a:rPr lang="ar-MA" sz="2400" dirty="0">
                <a:solidFill>
                  <a:srgbClr val="292929"/>
                </a:solidFill>
                <a:latin typeface="Lora"/>
                <a:cs typeface="AdvertisingMedium" pitchFamily="2" charset="-78"/>
              </a:rPr>
              <a:t>تتخذ القرارات التي تخدم مصالحها العليا والتي تكون بالعادة موجهه نحو زيادة قدرة الدولة وقوتها. وقد تقوم بعض الدول بذلك على الرغم من عدم حوزتها علي معلومات كاملة وواضحة كل الوضوح حول كل الخيارات البديلة, وبذلك قد تخطى في هذه الحالة عن اتخاذ القرارات الصائبة</a:t>
            </a:r>
            <a:r>
              <a:rPr lang="ar-MA" sz="2400" dirty="0" smtClean="0">
                <a:solidFill>
                  <a:srgbClr val="292929"/>
                </a:solidFill>
                <a:latin typeface="Lora"/>
                <a:cs typeface="AdvertisingMedium" pitchFamily="2" charset="-78"/>
              </a:rPr>
              <a:t>.</a:t>
            </a:r>
          </a:p>
          <a:p>
            <a:pPr algn="just" rtl="1"/>
            <a:r>
              <a:rPr lang="ar-MA" sz="2400" dirty="0" smtClean="0">
                <a:solidFill>
                  <a:srgbClr val="292929"/>
                </a:solidFill>
                <a:latin typeface="Lora"/>
                <a:cs typeface="AdvertisingMedium" pitchFamily="2" charset="-78"/>
              </a:rPr>
              <a:t> 7-النظر </a:t>
            </a:r>
            <a:r>
              <a:rPr lang="ar-MA" sz="2400" dirty="0">
                <a:solidFill>
                  <a:srgbClr val="292929"/>
                </a:solidFill>
                <a:latin typeface="Lora"/>
                <a:cs typeface="AdvertisingMedium" pitchFamily="2" charset="-78"/>
              </a:rPr>
              <a:t>لدولة كوحدة واحدة. على الرغم من أن متخذي القرارات في السياسة </a:t>
            </a:r>
            <a:r>
              <a:rPr lang="ar-MA" sz="2400" dirty="0" smtClean="0">
                <a:solidFill>
                  <a:srgbClr val="292929"/>
                </a:solidFill>
                <a:latin typeface="Lora"/>
                <a:cs typeface="AdvertisingMedium" pitchFamily="2" charset="-78"/>
              </a:rPr>
              <a:t>الخارجية </a:t>
            </a:r>
            <a:r>
              <a:rPr lang="ar-MA" sz="2400" dirty="0">
                <a:solidFill>
                  <a:srgbClr val="292929"/>
                </a:solidFill>
                <a:latin typeface="Lora"/>
                <a:cs typeface="AdvertisingMedium" pitchFamily="2" charset="-78"/>
              </a:rPr>
              <a:t>لدولة ما؛ هم في الواقع أشخاص متعددين (رئيس الدولة، أو وزير الخارجية، الخ ) إلا أن الدولة تتعامل مع العالم الخارجي بصفتها كيان واحد متماسك. بنا على هذا الافتراض فان المدرسة العقلانية تعتبر أن انعكاسات السياسات الداخلية لدولة ما لا تكون حاسمة في مواقف تلك الدولة </a:t>
            </a:r>
            <a:r>
              <a:rPr lang="ar-MA" sz="2400" dirty="0" smtClean="0">
                <a:solidFill>
                  <a:srgbClr val="292929"/>
                </a:solidFill>
                <a:latin typeface="Lora"/>
                <a:cs typeface="AdvertisingMedium" pitchFamily="2" charset="-78"/>
              </a:rPr>
              <a:t>خارجياً.</a:t>
            </a:r>
          </a:p>
          <a:p>
            <a:pPr algn="just" rtl="1"/>
            <a:r>
              <a:rPr lang="ar-MA" sz="2400" dirty="0" smtClean="0">
                <a:solidFill>
                  <a:srgbClr val="292929"/>
                </a:solidFill>
                <a:latin typeface="Lora"/>
                <a:cs typeface="AdvertisingMedium" pitchFamily="2" charset="-78"/>
              </a:rPr>
              <a:t>8-"اعتبار </a:t>
            </a:r>
            <a:r>
              <a:rPr lang="ar-MA" sz="2400" dirty="0">
                <a:solidFill>
                  <a:srgbClr val="292929"/>
                </a:solidFill>
                <a:latin typeface="Lora"/>
                <a:cs typeface="AdvertisingMedium" pitchFamily="2" charset="-78"/>
              </a:rPr>
              <a:t>النظام الدولي بمثابة غابة نتيجة غياب سلطة مركزية تحتكر القوة وتستطيع فرض إرادتها على الكل كما هي الحال في [داخل] الدولة".</a:t>
            </a:r>
            <a:r>
              <a:rPr lang="ar-MA" sz="2400" dirty="0">
                <a:cs typeface="AdvertisingMedium" pitchFamily="2" charset="-78"/>
              </a:rPr>
              <a:t/>
            </a:r>
            <a:br>
              <a:rPr lang="ar-MA" sz="2400" dirty="0">
                <a:cs typeface="AdvertisingMedium" pitchFamily="2" charset="-78"/>
              </a:rPr>
            </a:br>
            <a:r>
              <a:rPr lang="ar-MA" sz="2400" dirty="0">
                <a:solidFill>
                  <a:srgbClr val="292929"/>
                </a:solidFill>
                <a:latin typeface="Lora"/>
                <a:cs typeface="AdvertisingMedium" pitchFamily="2" charset="-78"/>
              </a:rPr>
              <a:t>9. اعتبار العامل الأمني العامل الأهم في سياسة الدول الخارجية. فالدول سوف تبذل قصارى جهدها لكي تحافظ على (وتعزز و تقوى) أمنها بشتى الوسائل, حتى لو تطلب الأمر طلب قوى (دول) أخري لكي تساعد على صيانة هذا الأمن.</a:t>
            </a:r>
            <a:endParaRPr lang="fr-FR" sz="2400" dirty="0">
              <a:cs typeface="AdvertisingMedium" pitchFamily="2" charset="-78"/>
            </a:endParaRPr>
          </a:p>
        </p:txBody>
      </p:sp>
    </p:spTree>
    <p:extLst>
      <p:ext uri="{BB962C8B-B14F-4D97-AF65-F5344CB8AC3E}">
        <p14:creationId xmlns:p14="http://schemas.microsoft.com/office/powerpoint/2010/main" val="229185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20688"/>
            <a:ext cx="8424936" cy="5539978"/>
          </a:xfrm>
          <a:prstGeom prst="rect">
            <a:avLst/>
          </a:prstGeom>
        </p:spPr>
        <p:txBody>
          <a:bodyPr wrap="square">
            <a:spAutoFit/>
          </a:bodyPr>
          <a:lstStyle/>
          <a:p>
            <a:pPr algn="just" rtl="1"/>
            <a:r>
              <a:rPr lang="ar-MA" sz="2400" dirty="0">
                <a:solidFill>
                  <a:srgbClr val="222222"/>
                </a:solidFill>
                <a:latin typeface="Amiri"/>
                <a:cs typeface="AdvertisingMedium" pitchFamily="2" charset="-78"/>
              </a:rPr>
              <a:t>3- أن المنظرين الواقعيين لم يتفقوا على تعريف واحد متفق عليه لمفهوم القوة، بحيث يصبح مناسباً للبناء عليه، فبعض الواقعيين عرّفوا القوة بأنها أداة ووسيلة لتحقيق الأهداف وعلى رأسها الأمن القومي، فيما تبنى فريقاً آخر تعريفاً مختلفاً يجعل من القوة هدفاً تسعى الدولة لزيادته.</a:t>
            </a:r>
          </a:p>
          <a:p>
            <a:pPr algn="just" rtl="1"/>
            <a:r>
              <a:rPr lang="ar-MA" sz="2400" dirty="0">
                <a:solidFill>
                  <a:srgbClr val="222222"/>
                </a:solidFill>
                <a:latin typeface="Amiri"/>
                <a:cs typeface="AdvertisingMedium" pitchFamily="2" charset="-78"/>
              </a:rPr>
              <a:t>4- الخلاف حول مفهوم المصلحة الوطنية، ويشتد الخلاف بين الواقعيين عند ربط مفهوم المصلحة الوطنية بمفهوم القوة</a:t>
            </a:r>
            <a:r>
              <a:rPr lang="ar-MA" sz="2400" dirty="0" smtClean="0">
                <a:solidFill>
                  <a:srgbClr val="222222"/>
                </a:solidFill>
                <a:latin typeface="Amiri"/>
                <a:cs typeface="AdvertisingMedium" pitchFamily="2" charset="-78"/>
              </a:rPr>
              <a:t>.</a:t>
            </a:r>
            <a:endParaRPr lang="fr-FR" sz="2400" dirty="0" smtClean="0">
              <a:solidFill>
                <a:srgbClr val="222222"/>
              </a:solidFill>
              <a:latin typeface="Amiri"/>
              <a:cs typeface="AdvertisingMedium" pitchFamily="2" charset="-78"/>
            </a:endParaRPr>
          </a:p>
          <a:p>
            <a:pPr algn="just" rtl="1"/>
            <a:r>
              <a:rPr lang="ar-MA" sz="2400" dirty="0">
                <a:solidFill>
                  <a:srgbClr val="222222"/>
                </a:solidFill>
                <a:latin typeface="Amiri"/>
                <a:cs typeface="AdvertisingMedium" pitchFamily="2" charset="-78"/>
              </a:rPr>
              <a:t>5- وجه أتباع المدرسة السلوكية </a:t>
            </a:r>
            <a:r>
              <a:rPr lang="ar-MA" sz="2400" dirty="0" err="1">
                <a:solidFill>
                  <a:srgbClr val="222222"/>
                </a:solidFill>
                <a:latin typeface="Amiri"/>
                <a:cs typeface="AdvertisingMedium" pitchFamily="2" charset="-78"/>
              </a:rPr>
              <a:t>إنتقادات</a:t>
            </a:r>
            <a:r>
              <a:rPr lang="ar-MA" sz="2400" dirty="0">
                <a:solidFill>
                  <a:srgbClr val="222222"/>
                </a:solidFill>
                <a:latin typeface="Amiri"/>
                <a:cs typeface="AdvertisingMedium" pitchFamily="2" charset="-78"/>
              </a:rPr>
              <a:t> حادة للواقعيين التقليديين خصوصاً في الجوانب ذات الصلة بالبناء النظري والمنهجي للواقعية، حيث كانت الثورة السلوكية ضد المناهج والأساليب السائدة عموماً، ومنتقدةً التوجه الفلسفي للواقعية خصوصاً، وافتقار الطرح الواقعي للمنهجية العلمية وعدم </a:t>
            </a:r>
            <a:r>
              <a:rPr lang="ar-MA" sz="2400" dirty="0" err="1">
                <a:solidFill>
                  <a:srgbClr val="222222"/>
                </a:solidFill>
                <a:latin typeface="Amiri"/>
                <a:cs typeface="AdvertisingMedium" pitchFamily="2" charset="-78"/>
              </a:rPr>
              <a:t>إستخدام</a:t>
            </a:r>
            <a:r>
              <a:rPr lang="ar-MA" sz="2400" dirty="0">
                <a:solidFill>
                  <a:srgbClr val="222222"/>
                </a:solidFill>
                <a:latin typeface="Amiri"/>
                <a:cs typeface="AdvertisingMedium" pitchFamily="2" charset="-78"/>
              </a:rPr>
              <a:t> المناهج الكمية والإحصائية التي تضفي الصبغة العلمية على حقل العلاقات الدولية. </a:t>
            </a:r>
          </a:p>
          <a:p>
            <a:r>
              <a:rPr lang="ar-MA" sz="2400" dirty="0"/>
              <a:t/>
            </a:r>
            <a:br>
              <a:rPr lang="ar-MA" sz="2400" dirty="0"/>
            </a:br>
            <a:endParaRPr lang="ar-MA" sz="2400" dirty="0">
              <a:solidFill>
                <a:srgbClr val="222222"/>
              </a:solidFill>
              <a:latin typeface="Amiri"/>
              <a:cs typeface="AdvertisingMedium" pitchFamily="2" charset="-78"/>
            </a:endParaRPr>
          </a:p>
          <a:p>
            <a:pPr algn="just" rtl="1"/>
            <a:r>
              <a:rPr lang="ar-MA" dirty="0">
                <a:solidFill>
                  <a:srgbClr val="222222"/>
                </a:solidFill>
                <a:latin typeface="Amiri"/>
                <a:cs typeface="AdvertisingMedium" pitchFamily="2" charset="-78"/>
              </a:rPr>
              <a:t> </a:t>
            </a:r>
          </a:p>
        </p:txBody>
      </p:sp>
    </p:spTree>
    <p:extLst>
      <p:ext uri="{BB962C8B-B14F-4D97-AF65-F5344CB8AC3E}">
        <p14:creationId xmlns:p14="http://schemas.microsoft.com/office/powerpoint/2010/main" val="402071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86604"/>
            <a:ext cx="8280920" cy="1450757"/>
          </a:xfrm>
        </p:spPr>
        <p:txBody>
          <a:bodyPr>
            <a:normAutofit fontScale="90000"/>
          </a:bodyPr>
          <a:lstStyle/>
          <a:p>
            <a:pPr algn="ctr"/>
            <a:r>
              <a:rPr lang="ar-MA" b="1" dirty="0" smtClean="0">
                <a:solidFill>
                  <a:srgbClr val="FF0000"/>
                </a:solidFill>
                <a:cs typeface="AL-Fares" pitchFamily="2" charset="-78"/>
              </a:rPr>
              <a:t>رواد النظرية الواقعية في العلاقات الدولية</a:t>
            </a:r>
            <a:r>
              <a:rPr lang="fr-FR" b="1" dirty="0" smtClean="0">
                <a:solidFill>
                  <a:srgbClr val="FF0000"/>
                </a:solidFill>
                <a:cs typeface="AL-Fares" pitchFamily="2" charset="-78"/>
              </a:rPr>
              <a:t/>
            </a:r>
            <a:br>
              <a:rPr lang="fr-FR" b="1" dirty="0" smtClean="0">
                <a:solidFill>
                  <a:srgbClr val="FF0000"/>
                </a:solidFill>
                <a:cs typeface="AL-Fares" pitchFamily="2" charset="-78"/>
              </a:rPr>
            </a:br>
            <a:r>
              <a:rPr lang="fr-FR" b="1" dirty="0" smtClean="0">
                <a:solidFill>
                  <a:srgbClr val="FF0000"/>
                </a:solidFill>
                <a:cs typeface="AL-Fares" pitchFamily="2" charset="-78"/>
              </a:rPr>
              <a:t>REALISM THEORY</a:t>
            </a:r>
            <a:endParaRPr lang="fr-FR" b="1" dirty="0">
              <a:solidFill>
                <a:srgbClr val="FF0000"/>
              </a:solidFill>
              <a:cs typeface="AL-Fares" pitchFamily="2" charset="-78"/>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1" y="1846263"/>
            <a:ext cx="8280920" cy="4175025"/>
          </a:xfrm>
        </p:spPr>
      </p:pic>
      <p:sp>
        <p:nvSpPr>
          <p:cNvPr id="6" name="ZoneTexte 5"/>
          <p:cNvSpPr txBox="1"/>
          <p:nvPr/>
        </p:nvSpPr>
        <p:spPr>
          <a:xfrm>
            <a:off x="4895826" y="3812738"/>
            <a:ext cx="3259226" cy="584775"/>
          </a:xfrm>
          <a:prstGeom prst="rect">
            <a:avLst/>
          </a:prstGeom>
          <a:noFill/>
        </p:spPr>
        <p:txBody>
          <a:bodyPr wrap="none" rtlCol="0">
            <a:spAutoFit/>
          </a:bodyPr>
          <a:lstStyle/>
          <a:p>
            <a:r>
              <a:rPr lang="ar-MA" sz="3200" b="1" dirty="0" smtClean="0">
                <a:solidFill>
                  <a:srgbClr val="FF0000"/>
                </a:solidFill>
              </a:rPr>
              <a:t>المفكر هانس </a:t>
            </a:r>
            <a:r>
              <a:rPr lang="ar-MA" sz="3200" b="1" dirty="0" err="1" smtClean="0">
                <a:solidFill>
                  <a:srgbClr val="FF0000"/>
                </a:solidFill>
              </a:rPr>
              <a:t>مورغنتاو</a:t>
            </a:r>
            <a:endParaRPr lang="fr-FR" sz="3200" b="1" dirty="0">
              <a:solidFill>
                <a:srgbClr val="FF0000"/>
              </a:solidFill>
            </a:endParaRPr>
          </a:p>
        </p:txBody>
      </p:sp>
    </p:spTree>
    <p:extLst>
      <p:ext uri="{BB962C8B-B14F-4D97-AF65-F5344CB8AC3E}">
        <p14:creationId xmlns:p14="http://schemas.microsoft.com/office/powerpoint/2010/main" val="827392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5846"/>
            <a:ext cx="8496944" cy="5262979"/>
          </a:xfrm>
          <a:prstGeom prst="rect">
            <a:avLst/>
          </a:prstGeom>
        </p:spPr>
        <p:txBody>
          <a:bodyPr wrap="square">
            <a:spAutoFit/>
          </a:bodyPr>
          <a:lstStyle/>
          <a:p>
            <a:pPr algn="just" rtl="1"/>
            <a:r>
              <a:rPr lang="ar-MA" sz="2400" dirty="0">
                <a:cs typeface="AdvertisingMedium" pitchFamily="2" charset="-78"/>
              </a:rPr>
              <a:t>هانز </a:t>
            </a:r>
            <a:r>
              <a:rPr lang="ar-MA" sz="2400" dirty="0" err="1">
                <a:cs typeface="AdvertisingMedium" pitchFamily="2" charset="-78"/>
              </a:rPr>
              <a:t>يواخيم</a:t>
            </a:r>
            <a:r>
              <a:rPr lang="ar-MA" sz="2400" dirty="0">
                <a:cs typeface="AdvertisingMedium" pitchFamily="2" charset="-78"/>
              </a:rPr>
              <a:t> </a:t>
            </a:r>
            <a:r>
              <a:rPr lang="ar-MA" sz="2400" dirty="0" err="1">
                <a:cs typeface="AdvertisingMedium" pitchFamily="2" charset="-78"/>
              </a:rPr>
              <a:t>مورغنثاو</a:t>
            </a:r>
            <a:r>
              <a:rPr lang="ar-MA" sz="2400" dirty="0">
                <a:cs typeface="AdvertisingMedium" pitchFamily="2" charset="-78"/>
              </a:rPr>
              <a:t> (بالألمانية: </a:t>
            </a:r>
            <a:r>
              <a:rPr lang="fr-FR" sz="2400" dirty="0">
                <a:cs typeface="AdvertisingMedium" pitchFamily="2" charset="-78"/>
              </a:rPr>
              <a:t>Hans Morgenthau)‏ (17 </a:t>
            </a:r>
            <a:r>
              <a:rPr lang="ar-MA" sz="2400" dirty="0">
                <a:cs typeface="AdvertisingMedium" pitchFamily="2" charset="-78"/>
              </a:rPr>
              <a:t>من فبراير 1904م – 19 من يوليو 1980م) هو أحد رواد القرن العشرين في مجال دراسة السياسة الدولية. فقد كانت له إسهامات بارزة تتعلق بنظرية العلاقات الدولية، فضلاً عن دراسة القانون الدولي، إلى جانب تأليفه كتاب السياسة بين الأمم (</a:t>
            </a:r>
            <a:r>
              <a:rPr lang="fr-FR" sz="2400" dirty="0" err="1">
                <a:cs typeface="AdvertisingMedium" pitchFamily="2" charset="-78"/>
              </a:rPr>
              <a:t>Politics</a:t>
            </a:r>
            <a:r>
              <a:rPr lang="fr-FR" sz="2400" dirty="0">
                <a:cs typeface="AdvertisingMedium" pitchFamily="2" charset="-78"/>
              </a:rPr>
              <a:t> </a:t>
            </a:r>
            <a:r>
              <a:rPr lang="fr-FR" sz="2400" dirty="0" err="1">
                <a:cs typeface="AdvertisingMedium" pitchFamily="2" charset="-78"/>
              </a:rPr>
              <a:t>Among</a:t>
            </a:r>
            <a:r>
              <a:rPr lang="fr-FR" sz="2400" dirty="0">
                <a:cs typeface="AdvertisingMedium" pitchFamily="2" charset="-78"/>
              </a:rPr>
              <a:t> Nations). </a:t>
            </a:r>
            <a:r>
              <a:rPr lang="ar-MA" sz="2400" dirty="0">
                <a:cs typeface="AdvertisingMedium" pitchFamily="2" charset="-78"/>
              </a:rPr>
              <a:t>وقد نُشر هذا الكتاب في عام 1948م، وطبعت منه العديد من النسخ؛ ذلك أنه كان الكتاب الدراسي الأكثر تداولاً في هذا المجال في الجامعات الأمريكية لعقود عديدة. بالإضافة إلى ذلك، كتب </a:t>
            </a:r>
            <a:r>
              <a:rPr lang="ar-MA" sz="2400" dirty="0" err="1">
                <a:cs typeface="AdvertisingMedium" pitchFamily="2" charset="-78"/>
              </a:rPr>
              <a:t>مورغنثاو</a:t>
            </a:r>
            <a:r>
              <a:rPr lang="ar-MA" sz="2400" dirty="0">
                <a:cs typeface="AdvertisingMedium" pitchFamily="2" charset="-78"/>
              </a:rPr>
              <a:t> الكثير من المقالات بشأن السياسة الدولية والسياسة الخارجية الأمريكية </a:t>
            </a:r>
            <a:r>
              <a:rPr lang="ar-MA" sz="2400" dirty="0" smtClean="0">
                <a:cs typeface="AdvertisingMedium" pitchFamily="2" charset="-78"/>
              </a:rPr>
              <a:t>، وكان </a:t>
            </a:r>
            <a:r>
              <a:rPr lang="ar-MA" sz="2400" dirty="0">
                <a:cs typeface="AdvertisingMedium" pitchFamily="2" charset="-78"/>
              </a:rPr>
              <a:t>على صلة بالكثير من كبار المفكرين والكتاب في عصره، من بينهم </a:t>
            </a:r>
            <a:r>
              <a:rPr lang="ar-MA" sz="2400" dirty="0" err="1">
                <a:cs typeface="AdvertisingMedium" pitchFamily="2" charset="-78"/>
              </a:rPr>
              <a:t>راينهولد</a:t>
            </a:r>
            <a:r>
              <a:rPr lang="ar-MA" sz="2400" dirty="0">
                <a:cs typeface="AdvertisingMedium" pitchFamily="2" charset="-78"/>
              </a:rPr>
              <a:t> </a:t>
            </a:r>
            <a:r>
              <a:rPr lang="ar-MA" sz="2400" dirty="0" err="1">
                <a:cs typeface="AdvertisingMedium" pitchFamily="2" charset="-78"/>
              </a:rPr>
              <a:t>نيبور</a:t>
            </a:r>
            <a:r>
              <a:rPr lang="ar-MA" sz="2400" dirty="0">
                <a:cs typeface="AdvertisingMedium" pitchFamily="2" charset="-78"/>
              </a:rPr>
              <a:t> وجورج </a:t>
            </a:r>
            <a:r>
              <a:rPr lang="ar-MA" sz="2400" dirty="0" err="1">
                <a:cs typeface="AdvertisingMedium" pitchFamily="2" charset="-78"/>
              </a:rPr>
              <a:t>إف</a:t>
            </a:r>
            <a:r>
              <a:rPr lang="ar-MA" sz="2400" dirty="0">
                <a:cs typeface="AdvertisingMedium" pitchFamily="2" charset="-78"/>
              </a:rPr>
              <a:t>. كينان وهانا </a:t>
            </a:r>
            <a:r>
              <a:rPr lang="ar-MA" sz="2400" dirty="0" err="1">
                <a:cs typeface="AdvertisingMedium" pitchFamily="2" charset="-78"/>
              </a:rPr>
              <a:t>أرندت</a:t>
            </a:r>
            <a:r>
              <a:rPr lang="ar-MA" sz="2400" dirty="0">
                <a:cs typeface="AdvertisingMedium" pitchFamily="2" charset="-78"/>
              </a:rPr>
              <a:t>. عند مرحلة معينة من بداية الحرب الباردة، شغل </a:t>
            </a:r>
            <a:r>
              <a:rPr lang="ar-MA" sz="2400" dirty="0" err="1">
                <a:cs typeface="AdvertisingMedium" pitchFamily="2" charset="-78"/>
              </a:rPr>
              <a:t>مورغنثاو</a:t>
            </a:r>
            <a:r>
              <a:rPr lang="ar-MA" sz="2400" dirty="0">
                <a:cs typeface="AdvertisingMedium" pitchFamily="2" charset="-78"/>
              </a:rPr>
              <a:t> منصب مستشار وزارة الخارجية الأمريكية، في وقت ترأس فيه "كينان" التخطيط لسياسات الوزارة. ومع ذلك، فقد قضى </a:t>
            </a:r>
            <a:r>
              <a:rPr lang="ar-MA" sz="2400" dirty="0" err="1">
                <a:cs typeface="AdvertisingMedium" pitchFamily="2" charset="-78"/>
              </a:rPr>
              <a:t>مورغنثاو</a:t>
            </a:r>
            <a:r>
              <a:rPr lang="ar-MA" sz="2400" dirty="0">
                <a:cs typeface="AdvertisingMedium" pitchFamily="2" charset="-78"/>
              </a:rPr>
              <a:t> معظم حياته المهنية كناقد أكاديمي لسياسة الولايات المتحدة الخارجية أكثر من كونه قائمًا على صياغتها. ولكنه في الواقع عارض علانيةً التدخل الأمريكي في فيتنام.</a:t>
            </a:r>
            <a:endParaRPr lang="fr-FR" sz="2400" dirty="0">
              <a:cs typeface="AdvertisingMedium" pitchFamily="2" charset="-78"/>
            </a:endParaRPr>
          </a:p>
        </p:txBody>
      </p:sp>
    </p:spTree>
    <p:extLst>
      <p:ext uri="{BB962C8B-B14F-4D97-AF65-F5344CB8AC3E}">
        <p14:creationId xmlns:p14="http://schemas.microsoft.com/office/powerpoint/2010/main" val="160541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6213"/>
            <a:ext cx="8280920" cy="5701060"/>
          </a:xfrm>
          <a:prstGeom prst="rect">
            <a:avLst/>
          </a:prstGeom>
        </p:spPr>
      </p:pic>
    </p:spTree>
    <p:extLst>
      <p:ext uri="{BB962C8B-B14F-4D97-AF65-F5344CB8AC3E}">
        <p14:creationId xmlns:p14="http://schemas.microsoft.com/office/powerpoint/2010/main" val="1211715533"/>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26288</TotalTime>
  <Words>1104</Words>
  <Application>Microsoft Office PowerPoint</Application>
  <PresentationFormat>Affichage à l'écran (4:3)</PresentationFormat>
  <Paragraphs>43</Paragraphs>
  <Slides>13</Slides>
  <Notes>2</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13</vt:i4>
      </vt:variant>
    </vt:vector>
  </HeadingPairs>
  <TitlesOfParts>
    <vt:vector size="26" baseType="lpstr">
      <vt:lpstr>AdvertisingMedium</vt:lpstr>
      <vt:lpstr>AL-Fares</vt:lpstr>
      <vt:lpstr>Amiri</vt:lpstr>
      <vt:lpstr>Arial</vt:lpstr>
      <vt:lpstr>Calibri</vt:lpstr>
      <vt:lpstr>Calibri Light</vt:lpstr>
      <vt:lpstr>Janna LT W20 Regular</vt:lpstr>
      <vt:lpstr>Lora</vt:lpstr>
      <vt:lpstr>Lucida Console</vt:lpstr>
      <vt:lpstr>Maghribi Assile</vt:lpstr>
      <vt:lpstr>Times New Roman</vt:lpstr>
      <vt:lpstr>Trebuchet MS</vt:lpstr>
      <vt:lpstr>Rétrospective</vt:lpstr>
      <vt:lpstr>Présentation PowerPoint</vt:lpstr>
      <vt:lpstr>النظرية الواقعية في العلاقات الدولية 1- الواقعية التقليدية</vt:lpstr>
      <vt:lpstr>Présentation PowerPoint</vt:lpstr>
      <vt:lpstr>Présentation PowerPoint</vt:lpstr>
      <vt:lpstr>Présentation PowerPoint</vt:lpstr>
      <vt:lpstr>Présentation PowerPoint</vt:lpstr>
      <vt:lpstr>رواد النظرية الواقعية في العلاقات الدولية REALISM THEORY</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475</cp:revision>
  <dcterms:created xsi:type="dcterms:W3CDTF">2020-04-01T20:43:50Z</dcterms:created>
  <dcterms:modified xsi:type="dcterms:W3CDTF">2020-12-14T18:50:21Z</dcterms:modified>
</cp:coreProperties>
</file>