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79" r:id="rId2"/>
    <p:sldId id="274" r:id="rId3"/>
    <p:sldId id="277" r:id="rId4"/>
    <p:sldId id="275" r:id="rId5"/>
    <p:sldId id="276" r:id="rId6"/>
    <p:sldId id="278" r:id="rId7"/>
    <p:sldId id="273" r:id="rId8"/>
    <p:sldId id="269" r:id="rId9"/>
    <p:sldId id="265" r:id="rId10"/>
    <p:sldId id="266" r:id="rId11"/>
    <p:sldId id="267" r:id="rId12"/>
    <p:sldId id="268" r:id="rId13"/>
    <p:sldId id="256" r:id="rId14"/>
    <p:sldId id="262" r:id="rId15"/>
    <p:sldId id="263" r:id="rId16"/>
    <p:sldId id="264" r:id="rId17"/>
    <p:sldId id="257" r:id="rId18"/>
    <p:sldId id="258" r:id="rId19"/>
    <p:sldId id="260" r:id="rId20"/>
    <p:sldId id="259" r:id="rId21"/>
    <p:sldId id="270" r:id="rId22"/>
    <p:sldId id="261"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26904-5767-47D6-AB75-0935C6C2CEC4}"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fr-FR"/>
        </a:p>
      </dgm:t>
    </dgm:pt>
    <dgm:pt modelId="{7F1BECCE-EFED-43A0-8496-5EEC13839D5B}">
      <dgm:prSet/>
      <dgm:spPr/>
      <dgm:t>
        <a:bodyPr/>
        <a:lstStyle/>
        <a:p>
          <a:pPr algn="just" rtl="1"/>
          <a:r>
            <a:rPr lang="ar-MA" dirty="0" smtClean="0"/>
            <a:t>واقتصر ظهور هذه المنظمات المتخصصة على :</a:t>
          </a:r>
          <a:br>
            <a:rPr lang="ar-MA" dirty="0" smtClean="0"/>
          </a:br>
          <a:r>
            <a:rPr lang="ar-MA" dirty="0" smtClean="0"/>
            <a:t>1 - منظمات التحكيم الدولية نتيجة لكثرة المنازعات ، وأول معاهدة وضعت أسس التحكيم هي اتفاقيتي لاهاي التي ظهرت على أثرها محكمة التحكيم الدولية الدائمة عام 1900 </a:t>
          </a:r>
          <a:br>
            <a:rPr lang="ar-MA" dirty="0" smtClean="0"/>
          </a:br>
          <a:r>
            <a:rPr lang="ar-MA" dirty="0" smtClean="0"/>
            <a:t>2 - اللجان المنظمة للأنهار الدولية وتتركز مهماتها على تنظيم الملاحة في بعض الأنهار الدولية مثل لجنة الدانوب عام 1856 بعد حرب القرم.</a:t>
          </a:r>
        </a:p>
        <a:p>
          <a:pPr algn="just" rtl="1"/>
          <a:r>
            <a:rPr lang="ar-MA" dirty="0" smtClean="0"/>
            <a:t>3 - اللجان الإدارية وكانت تهدف إلى تحسين مج الات الاتصالات والتطورات العلمية مثل اتحاد البريد العالمي عام 1878 . واستمر واقع المنظمات على هذا المنوال حتى القرن العشرين ، إذ ظهرت منظمات عالمية العضوية (ليست إقليمية) وعامة الأهداف (غير متخصصة  بجانب واحد) ، ففي أعقاب الحرب العالمية الأولى تم إنشاء عصبة الأمم 1919  ثم ظهور الأمم المتحدة بعد الحرب العالمية الثانية 1945.</a:t>
          </a:r>
          <a:endParaRPr lang="fr-FR" dirty="0"/>
        </a:p>
      </dgm:t>
    </dgm:pt>
    <dgm:pt modelId="{EB1E7C5C-2397-4D23-88DE-95D6AC0FADA5}" type="parTrans" cxnId="{6CFC1078-8667-4CEB-8A2B-8A5ADF94ACF0}">
      <dgm:prSet/>
      <dgm:spPr/>
      <dgm:t>
        <a:bodyPr/>
        <a:lstStyle/>
        <a:p>
          <a:endParaRPr lang="fr-FR"/>
        </a:p>
      </dgm:t>
    </dgm:pt>
    <dgm:pt modelId="{411AD78E-6F69-47A4-9647-226F24A0EFEB}" type="sibTrans" cxnId="{6CFC1078-8667-4CEB-8A2B-8A5ADF94ACF0}">
      <dgm:prSet/>
      <dgm:spPr/>
      <dgm:t>
        <a:bodyPr/>
        <a:lstStyle/>
        <a:p>
          <a:endParaRPr lang="fr-FR"/>
        </a:p>
      </dgm:t>
    </dgm:pt>
    <dgm:pt modelId="{C40C26A7-13DC-4860-89A1-2BFF5C25F101}" type="pres">
      <dgm:prSet presAssocID="{40426904-5767-47D6-AB75-0935C6C2CEC4}" presName="Name0" presStyleCnt="0">
        <dgm:presLayoutVars>
          <dgm:chMax val="7"/>
          <dgm:dir/>
          <dgm:animLvl val="lvl"/>
          <dgm:resizeHandles val="exact"/>
        </dgm:presLayoutVars>
      </dgm:prSet>
      <dgm:spPr/>
      <dgm:t>
        <a:bodyPr/>
        <a:lstStyle/>
        <a:p>
          <a:endParaRPr lang="fr-FR"/>
        </a:p>
      </dgm:t>
    </dgm:pt>
    <dgm:pt modelId="{F7AD77FE-D5CF-4103-A569-2CED74593DF3}" type="pres">
      <dgm:prSet presAssocID="{7F1BECCE-EFED-43A0-8496-5EEC13839D5B}" presName="circle1" presStyleLbl="node1" presStyleIdx="0" presStyleCnt="1"/>
      <dgm:spPr/>
    </dgm:pt>
    <dgm:pt modelId="{89D88813-08A7-448A-BDE1-2E880D8B6F59}" type="pres">
      <dgm:prSet presAssocID="{7F1BECCE-EFED-43A0-8496-5EEC13839D5B}" presName="space" presStyleCnt="0"/>
      <dgm:spPr/>
    </dgm:pt>
    <dgm:pt modelId="{FBF4BDF9-184C-4D61-8854-95DF7A9330BB}" type="pres">
      <dgm:prSet presAssocID="{7F1BECCE-EFED-43A0-8496-5EEC13839D5B}" presName="rect1" presStyleLbl="alignAcc1" presStyleIdx="0" presStyleCnt="1"/>
      <dgm:spPr/>
      <dgm:t>
        <a:bodyPr/>
        <a:lstStyle/>
        <a:p>
          <a:endParaRPr lang="fr-FR"/>
        </a:p>
      </dgm:t>
    </dgm:pt>
    <dgm:pt modelId="{B0118CFA-CA21-4225-8A74-E8594C426D9C}" type="pres">
      <dgm:prSet presAssocID="{7F1BECCE-EFED-43A0-8496-5EEC13839D5B}" presName="rect1ParTxNoCh" presStyleLbl="alignAcc1" presStyleIdx="0" presStyleCnt="1">
        <dgm:presLayoutVars>
          <dgm:chMax val="1"/>
          <dgm:bulletEnabled val="1"/>
        </dgm:presLayoutVars>
      </dgm:prSet>
      <dgm:spPr/>
      <dgm:t>
        <a:bodyPr/>
        <a:lstStyle/>
        <a:p>
          <a:endParaRPr lang="fr-FR"/>
        </a:p>
      </dgm:t>
    </dgm:pt>
  </dgm:ptLst>
  <dgm:cxnLst>
    <dgm:cxn modelId="{93EEA49C-D167-4CBC-89B6-FC5B44CE7E0F}" type="presOf" srcId="{7F1BECCE-EFED-43A0-8496-5EEC13839D5B}" destId="{FBF4BDF9-184C-4D61-8854-95DF7A9330BB}" srcOrd="0" destOrd="0" presId="urn:microsoft.com/office/officeart/2005/8/layout/target3"/>
    <dgm:cxn modelId="{654D241D-FB2E-4B3E-8A51-68DFAF9C3EB8}" type="presOf" srcId="{7F1BECCE-EFED-43A0-8496-5EEC13839D5B}" destId="{B0118CFA-CA21-4225-8A74-E8594C426D9C}" srcOrd="1" destOrd="0" presId="urn:microsoft.com/office/officeart/2005/8/layout/target3"/>
    <dgm:cxn modelId="{906F3EA6-C2DD-4C99-A430-7F1B60566FF0}" type="presOf" srcId="{40426904-5767-47D6-AB75-0935C6C2CEC4}" destId="{C40C26A7-13DC-4860-89A1-2BFF5C25F101}" srcOrd="0" destOrd="0" presId="urn:microsoft.com/office/officeart/2005/8/layout/target3"/>
    <dgm:cxn modelId="{6CFC1078-8667-4CEB-8A2B-8A5ADF94ACF0}" srcId="{40426904-5767-47D6-AB75-0935C6C2CEC4}" destId="{7F1BECCE-EFED-43A0-8496-5EEC13839D5B}" srcOrd="0" destOrd="0" parTransId="{EB1E7C5C-2397-4D23-88DE-95D6AC0FADA5}" sibTransId="{411AD78E-6F69-47A4-9647-226F24A0EFEB}"/>
    <dgm:cxn modelId="{EAA6B965-5C36-4B44-81E3-29216159AA0A}" type="presParOf" srcId="{C40C26A7-13DC-4860-89A1-2BFF5C25F101}" destId="{F7AD77FE-D5CF-4103-A569-2CED74593DF3}" srcOrd="0" destOrd="0" presId="urn:microsoft.com/office/officeart/2005/8/layout/target3"/>
    <dgm:cxn modelId="{960934AC-D1F8-4D1A-BB25-7F06900AE92D}" type="presParOf" srcId="{C40C26A7-13DC-4860-89A1-2BFF5C25F101}" destId="{89D88813-08A7-448A-BDE1-2E880D8B6F59}" srcOrd="1" destOrd="0" presId="urn:microsoft.com/office/officeart/2005/8/layout/target3"/>
    <dgm:cxn modelId="{87A5618A-272F-4055-8CBF-A569CDA06DFC}" type="presParOf" srcId="{C40C26A7-13DC-4860-89A1-2BFF5C25F101}" destId="{FBF4BDF9-184C-4D61-8854-95DF7A9330BB}" srcOrd="2" destOrd="0" presId="urn:microsoft.com/office/officeart/2005/8/layout/target3"/>
    <dgm:cxn modelId="{101B18F5-3205-4B42-B5FA-F9F493DFF027}" type="presParOf" srcId="{C40C26A7-13DC-4860-89A1-2BFF5C25F101}" destId="{B0118CFA-CA21-4225-8A74-E8594C426D9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ED69C-4CDE-46E1-B67E-98F42FA9C5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559D77AB-0ED6-442B-9140-661F9AFF5AB0}">
      <dgm:prSet/>
      <dgm:spPr/>
      <dgm:t>
        <a:bodyPr/>
        <a:lstStyle/>
        <a:p>
          <a:pPr rtl="1"/>
          <a:r>
            <a:rPr lang="ar-MA" smtClean="0"/>
            <a:t>واستنادا لما تقدم يمكن القول أن ظهور المنظمات الدولية وتطورها يعود إلى عاملين أساسيين هما:</a:t>
          </a:r>
          <a:endParaRPr lang="fr-FR"/>
        </a:p>
      </dgm:t>
    </dgm:pt>
    <dgm:pt modelId="{C2E55C95-D444-42CE-9194-EC89E1D5EA73}" type="parTrans" cxnId="{A6BA2053-3867-4E9B-BB34-44A1BDEE9513}">
      <dgm:prSet/>
      <dgm:spPr/>
      <dgm:t>
        <a:bodyPr/>
        <a:lstStyle/>
        <a:p>
          <a:endParaRPr lang="fr-FR"/>
        </a:p>
      </dgm:t>
    </dgm:pt>
    <dgm:pt modelId="{0C7C3467-F646-4EDF-BD38-32E9B3F70418}" type="sibTrans" cxnId="{A6BA2053-3867-4E9B-BB34-44A1BDEE9513}">
      <dgm:prSet/>
      <dgm:spPr/>
      <dgm:t>
        <a:bodyPr/>
        <a:lstStyle/>
        <a:p>
          <a:endParaRPr lang="fr-FR"/>
        </a:p>
      </dgm:t>
    </dgm:pt>
    <dgm:pt modelId="{47902074-4939-484B-ABF9-8BC764492391}">
      <dgm:prSet/>
      <dgm:spPr/>
      <dgm:t>
        <a:bodyPr/>
        <a:lstStyle/>
        <a:p>
          <a:pPr rtl="1"/>
          <a:r>
            <a:rPr lang="ar-MA" dirty="0" smtClean="0"/>
            <a:t>1 - حالات الصراع والحروب التي عاشتها أوربا وعجز سياسة المؤتمرات والاحلاف وقصورها في تحقيق الأمن والسلم الدوليين.</a:t>
          </a:r>
          <a:br>
            <a:rPr lang="ar-MA" dirty="0" smtClean="0"/>
          </a:br>
          <a:r>
            <a:rPr lang="ar-MA" dirty="0" smtClean="0"/>
            <a:t>2 - التطورات العلمية والتكنولوجية وبخاصة في الميدان الاقتصادي وما لعبته من دور في التقارب بين القارات.</a:t>
          </a:r>
          <a:endParaRPr lang="fr-FR" dirty="0"/>
        </a:p>
      </dgm:t>
    </dgm:pt>
    <dgm:pt modelId="{E2C0C108-B9CB-470E-97F0-99A9A5A387AA}" type="parTrans" cxnId="{B8481915-ECDD-4106-A3F0-640E05918BA1}">
      <dgm:prSet/>
      <dgm:spPr/>
      <dgm:t>
        <a:bodyPr/>
        <a:lstStyle/>
        <a:p>
          <a:endParaRPr lang="fr-FR"/>
        </a:p>
      </dgm:t>
    </dgm:pt>
    <dgm:pt modelId="{E82B8950-294D-4BC8-A1A3-A9DFF1E3C02C}" type="sibTrans" cxnId="{B8481915-ECDD-4106-A3F0-640E05918BA1}">
      <dgm:prSet/>
      <dgm:spPr/>
      <dgm:t>
        <a:bodyPr/>
        <a:lstStyle/>
        <a:p>
          <a:endParaRPr lang="fr-FR"/>
        </a:p>
      </dgm:t>
    </dgm:pt>
    <dgm:pt modelId="{59833546-224A-46D1-A011-3187DF01CF8F}" type="pres">
      <dgm:prSet presAssocID="{80DED69C-4CDE-46E1-B67E-98F42FA9C563}" presName="linear" presStyleCnt="0">
        <dgm:presLayoutVars>
          <dgm:animLvl val="lvl"/>
          <dgm:resizeHandles val="exact"/>
        </dgm:presLayoutVars>
      </dgm:prSet>
      <dgm:spPr/>
      <dgm:t>
        <a:bodyPr/>
        <a:lstStyle/>
        <a:p>
          <a:endParaRPr lang="fr-FR"/>
        </a:p>
      </dgm:t>
    </dgm:pt>
    <dgm:pt modelId="{3F5A3D31-8DCA-46BD-8B77-5D69A0546E15}" type="pres">
      <dgm:prSet presAssocID="{559D77AB-0ED6-442B-9140-661F9AFF5AB0}" presName="parentText" presStyleLbl="node1" presStyleIdx="0" presStyleCnt="2">
        <dgm:presLayoutVars>
          <dgm:chMax val="0"/>
          <dgm:bulletEnabled val="1"/>
        </dgm:presLayoutVars>
      </dgm:prSet>
      <dgm:spPr/>
      <dgm:t>
        <a:bodyPr/>
        <a:lstStyle/>
        <a:p>
          <a:endParaRPr lang="fr-FR"/>
        </a:p>
      </dgm:t>
    </dgm:pt>
    <dgm:pt modelId="{2CCF8B88-1AAB-4025-B539-69D5125BA301}" type="pres">
      <dgm:prSet presAssocID="{0C7C3467-F646-4EDF-BD38-32E9B3F70418}" presName="spacer" presStyleCnt="0"/>
      <dgm:spPr/>
    </dgm:pt>
    <dgm:pt modelId="{1E81A6C7-361E-43B9-9DBA-087CD4D1DE42}" type="pres">
      <dgm:prSet presAssocID="{47902074-4939-484B-ABF9-8BC764492391}" presName="parentText" presStyleLbl="node1" presStyleIdx="1" presStyleCnt="2">
        <dgm:presLayoutVars>
          <dgm:chMax val="0"/>
          <dgm:bulletEnabled val="1"/>
        </dgm:presLayoutVars>
      </dgm:prSet>
      <dgm:spPr/>
      <dgm:t>
        <a:bodyPr/>
        <a:lstStyle/>
        <a:p>
          <a:endParaRPr lang="fr-FR"/>
        </a:p>
      </dgm:t>
    </dgm:pt>
  </dgm:ptLst>
  <dgm:cxnLst>
    <dgm:cxn modelId="{A6BA2053-3867-4E9B-BB34-44A1BDEE9513}" srcId="{80DED69C-4CDE-46E1-B67E-98F42FA9C563}" destId="{559D77AB-0ED6-442B-9140-661F9AFF5AB0}" srcOrd="0" destOrd="0" parTransId="{C2E55C95-D444-42CE-9194-EC89E1D5EA73}" sibTransId="{0C7C3467-F646-4EDF-BD38-32E9B3F70418}"/>
    <dgm:cxn modelId="{134B27BA-0F0C-46D7-AC7E-5D36BFE86C74}" type="presOf" srcId="{559D77AB-0ED6-442B-9140-661F9AFF5AB0}" destId="{3F5A3D31-8DCA-46BD-8B77-5D69A0546E15}" srcOrd="0" destOrd="0" presId="urn:microsoft.com/office/officeart/2005/8/layout/vList2"/>
    <dgm:cxn modelId="{B8481915-ECDD-4106-A3F0-640E05918BA1}" srcId="{80DED69C-4CDE-46E1-B67E-98F42FA9C563}" destId="{47902074-4939-484B-ABF9-8BC764492391}" srcOrd="1" destOrd="0" parTransId="{E2C0C108-B9CB-470E-97F0-99A9A5A387AA}" sibTransId="{E82B8950-294D-4BC8-A1A3-A9DFF1E3C02C}"/>
    <dgm:cxn modelId="{E3FD71FC-20F3-46D6-8D68-B625A0C35B55}" type="presOf" srcId="{47902074-4939-484B-ABF9-8BC764492391}" destId="{1E81A6C7-361E-43B9-9DBA-087CD4D1DE42}" srcOrd="0" destOrd="0" presId="urn:microsoft.com/office/officeart/2005/8/layout/vList2"/>
    <dgm:cxn modelId="{E3B4881A-726C-4258-9B41-8FF0FB6A26A7}" type="presOf" srcId="{80DED69C-4CDE-46E1-B67E-98F42FA9C563}" destId="{59833546-224A-46D1-A011-3187DF01CF8F}" srcOrd="0" destOrd="0" presId="urn:microsoft.com/office/officeart/2005/8/layout/vList2"/>
    <dgm:cxn modelId="{F2DEADC5-4F49-47EE-B7E5-2C584508CDE9}" type="presParOf" srcId="{59833546-224A-46D1-A011-3187DF01CF8F}" destId="{3F5A3D31-8DCA-46BD-8B77-5D69A0546E15}" srcOrd="0" destOrd="0" presId="urn:microsoft.com/office/officeart/2005/8/layout/vList2"/>
    <dgm:cxn modelId="{BB8FC319-E12D-4A9C-9B00-48DFCCC0D3E8}" type="presParOf" srcId="{59833546-224A-46D1-A011-3187DF01CF8F}" destId="{2CCF8B88-1AAB-4025-B539-69D5125BA301}" srcOrd="1" destOrd="0" presId="urn:microsoft.com/office/officeart/2005/8/layout/vList2"/>
    <dgm:cxn modelId="{AD60CAEE-C5C9-4DBA-BC74-E793E2F48793}" type="presParOf" srcId="{59833546-224A-46D1-A011-3187DF01CF8F}" destId="{1E81A6C7-361E-43B9-9DBA-087CD4D1DE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7EA76-CE05-4CF2-A638-6DF43A90D78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27D9ADD3-2419-461F-AC6A-96D556A9265C}">
      <dgm:prSet/>
      <dgm:spPr>
        <a:solidFill>
          <a:srgbClr val="FFC000"/>
        </a:solidFill>
      </dgm:spPr>
      <dgm:t>
        <a:bodyPr/>
        <a:lstStyle/>
        <a:p>
          <a:pPr algn="just" rtl="1"/>
          <a:r>
            <a:rPr lang="ar-MA" dirty="0" smtClean="0"/>
            <a:t>1-</a:t>
          </a:r>
          <a:r>
            <a:rPr lang="ar-IQ" dirty="0" smtClean="0"/>
            <a:t>الصفة الدولية:</a:t>
          </a:r>
          <a:r>
            <a:rPr lang="ar-MA" dirty="0" smtClean="0"/>
            <a:t> </a:t>
          </a:r>
          <a:r>
            <a:rPr lang="ar-IQ" dirty="0" smtClean="0"/>
            <a:t>ويقصد بهذا العنصر، ان يتم تأسيس المنظمة من قبل كيانات تتمتع بوصف الدولة كاملة السيادة، وتقوم حكومة كل دولة باختيار من يمثلها في </a:t>
          </a:r>
          <a:r>
            <a:rPr lang="ar-IQ" dirty="0" err="1" smtClean="0"/>
            <a:t>المنظمة.والمنظمة</a:t>
          </a:r>
          <a:r>
            <a:rPr lang="ar-IQ" dirty="0" smtClean="0"/>
            <a:t> بهذا الوصف، هي المنظمة الدولية الحكومية ، وبالتالي يخرج عن هذا الوصف المنظمات التي يتم تأسيسها باتفاق الافراد والهيئات والجماعات الخاصة</a:t>
          </a:r>
          <a:r>
            <a:rPr lang="ar-MA" dirty="0" smtClean="0"/>
            <a:t>. قد تسمح المنظمة الدولية بانضمام كيانات </a:t>
          </a:r>
          <a:r>
            <a:rPr lang="ar-MA" dirty="0" err="1" smtClean="0"/>
            <a:t>لاترقى</a:t>
          </a:r>
          <a:r>
            <a:rPr lang="ar-MA" dirty="0" smtClean="0"/>
            <a:t> الى مرتبة الدولة مثال: فلسطين ليست دولة ولكن هي عضو في الأمم المتحدة تحظى بوضع مراقب وهو وصف يعطى للكيانات </a:t>
          </a:r>
          <a:r>
            <a:rPr lang="ar-MA" dirty="0" err="1" smtClean="0"/>
            <a:t>مادون</a:t>
          </a:r>
          <a:r>
            <a:rPr lang="ar-MA" dirty="0" smtClean="0"/>
            <a:t> الدولة</a:t>
          </a:r>
          <a:endParaRPr lang="fr-FR" dirty="0"/>
        </a:p>
      </dgm:t>
    </dgm:pt>
    <dgm:pt modelId="{A8147B15-F931-4EE6-9813-A75567A78348}" type="parTrans" cxnId="{450266CB-37AA-4FBA-BAF3-601B08A12ED0}">
      <dgm:prSet/>
      <dgm:spPr/>
      <dgm:t>
        <a:bodyPr/>
        <a:lstStyle/>
        <a:p>
          <a:endParaRPr lang="fr-FR"/>
        </a:p>
      </dgm:t>
    </dgm:pt>
    <dgm:pt modelId="{AE7F4DCB-4C78-47AB-9804-3CF122A28B8F}" type="sibTrans" cxnId="{450266CB-37AA-4FBA-BAF3-601B08A12ED0}">
      <dgm:prSet/>
      <dgm:spPr/>
      <dgm:t>
        <a:bodyPr/>
        <a:lstStyle/>
        <a:p>
          <a:endParaRPr lang="fr-FR"/>
        </a:p>
      </dgm:t>
    </dgm:pt>
    <dgm:pt modelId="{71EAEA9F-9CB5-4580-956A-8A463B8B9176}">
      <dgm:prSet/>
      <dgm:spPr/>
      <dgm:t>
        <a:bodyPr/>
        <a:lstStyle/>
        <a:p>
          <a:pPr rtl="1"/>
          <a:r>
            <a:rPr lang="ar-MA" dirty="0" smtClean="0"/>
            <a:t>2- </a:t>
          </a:r>
          <a:r>
            <a:rPr lang="ar-IQ" dirty="0" smtClean="0"/>
            <a:t>الارادة الذاتية (الشخصية القانونية الدولية):</a:t>
          </a:r>
          <a:r>
            <a:rPr lang="ar-MA" dirty="0" smtClean="0"/>
            <a:t> </a:t>
          </a:r>
          <a:r>
            <a:rPr lang="ar-IQ" dirty="0" smtClean="0"/>
            <a:t>تمتع</a:t>
          </a:r>
          <a:r>
            <a:rPr lang="ar-MA" dirty="0" smtClean="0"/>
            <a:t> المنظمة الدولية</a:t>
          </a:r>
          <a:r>
            <a:rPr lang="ar-IQ" dirty="0" smtClean="0"/>
            <a:t> بإرادة الذاتية مستقلة عن إرادة الدول الاعضاء، </a:t>
          </a:r>
          <a:r>
            <a:rPr lang="ar-MA" dirty="0" smtClean="0"/>
            <a:t>  </a:t>
          </a:r>
          <a:r>
            <a:rPr lang="ar-IQ" dirty="0" smtClean="0"/>
            <a:t>تلك الارادة التي تمّكن المنظمة من اكتساب الحقوق والالتزام بالواجبات.</a:t>
          </a:r>
          <a:r>
            <a:rPr lang="ar-MA" dirty="0" smtClean="0"/>
            <a:t> </a:t>
          </a:r>
          <a:r>
            <a:rPr lang="ar-IQ" dirty="0" smtClean="0"/>
            <a:t>وتم الاعتراف للمنظمة بالرادة الذاتية اول مرة في الرأي الاستشاري الصادر عن محكمة العدل الدولية في 11 ابريل 1949 بشأن التعويضات عن الاضرار التي تلحق بموظفي الامم المتحدة</a:t>
          </a:r>
          <a:r>
            <a:rPr lang="ar-MA" dirty="0" smtClean="0"/>
            <a:t>.</a:t>
          </a:r>
          <a:endParaRPr lang="fr-FR" dirty="0"/>
        </a:p>
      </dgm:t>
    </dgm:pt>
    <dgm:pt modelId="{2DE75C70-AA31-4EB5-9D5B-3251CB8B4CFD}" type="parTrans" cxnId="{8E699BC6-385A-4C76-A5B9-C8492279C04A}">
      <dgm:prSet/>
      <dgm:spPr/>
      <dgm:t>
        <a:bodyPr/>
        <a:lstStyle/>
        <a:p>
          <a:endParaRPr lang="fr-FR"/>
        </a:p>
      </dgm:t>
    </dgm:pt>
    <dgm:pt modelId="{B33893E5-ADF5-43A7-A004-A9793E813DA5}" type="sibTrans" cxnId="{8E699BC6-385A-4C76-A5B9-C8492279C04A}">
      <dgm:prSet/>
      <dgm:spPr/>
      <dgm:t>
        <a:bodyPr/>
        <a:lstStyle/>
        <a:p>
          <a:endParaRPr lang="fr-FR"/>
        </a:p>
      </dgm:t>
    </dgm:pt>
    <dgm:pt modelId="{9D3E28FE-C2F4-4DF3-AF1A-D51AA95760E7}" type="pres">
      <dgm:prSet presAssocID="{2347EA76-CE05-4CF2-A638-6DF43A90D784}" presName="linearFlow" presStyleCnt="0">
        <dgm:presLayoutVars>
          <dgm:dir/>
          <dgm:resizeHandles val="exact"/>
        </dgm:presLayoutVars>
      </dgm:prSet>
      <dgm:spPr/>
      <dgm:t>
        <a:bodyPr/>
        <a:lstStyle/>
        <a:p>
          <a:endParaRPr lang="fr-FR"/>
        </a:p>
      </dgm:t>
    </dgm:pt>
    <dgm:pt modelId="{DF0C42EE-F2BE-4D95-9169-D378A42C17AA}" type="pres">
      <dgm:prSet presAssocID="{27D9ADD3-2419-461F-AC6A-96D556A9265C}" presName="composite" presStyleCnt="0"/>
      <dgm:spPr/>
    </dgm:pt>
    <dgm:pt modelId="{DE0B7158-F9B0-4A2B-9173-A33E8A4162FC}" type="pres">
      <dgm:prSet presAssocID="{27D9ADD3-2419-461F-AC6A-96D556A9265C}" presName="imgShp" presStyleLbl="fgImgPlace1" presStyleIdx="0" presStyleCnt="2" custScaleX="101375" custLinFactNeighborX="1529" custLinFactNeighborY="-381"/>
      <dgm:spPr>
        <a:blipFill rotWithShape="1">
          <a:blip xmlns:r="http://schemas.openxmlformats.org/officeDocument/2006/relationships" r:embed="rId1"/>
          <a:stretch>
            <a:fillRect/>
          </a:stretch>
        </a:blipFill>
      </dgm:spPr>
    </dgm:pt>
    <dgm:pt modelId="{E16E2A91-F1C9-45A5-B26F-5DFD848108B4}" type="pres">
      <dgm:prSet presAssocID="{27D9ADD3-2419-461F-AC6A-96D556A9265C}" presName="txShp" presStyleLbl="node1" presStyleIdx="0" presStyleCnt="2">
        <dgm:presLayoutVars>
          <dgm:bulletEnabled val="1"/>
        </dgm:presLayoutVars>
      </dgm:prSet>
      <dgm:spPr/>
      <dgm:t>
        <a:bodyPr/>
        <a:lstStyle/>
        <a:p>
          <a:endParaRPr lang="fr-FR"/>
        </a:p>
      </dgm:t>
    </dgm:pt>
    <dgm:pt modelId="{786D368E-53D6-4F28-AF03-7035BCAAA20C}" type="pres">
      <dgm:prSet presAssocID="{AE7F4DCB-4C78-47AB-9804-3CF122A28B8F}" presName="spacing" presStyleCnt="0"/>
      <dgm:spPr/>
    </dgm:pt>
    <dgm:pt modelId="{922043BB-25E3-4B97-A60B-EA11F5A6E731}" type="pres">
      <dgm:prSet presAssocID="{71EAEA9F-9CB5-4580-956A-8A463B8B9176}" presName="composite" presStyleCnt="0"/>
      <dgm:spPr/>
    </dgm:pt>
    <dgm:pt modelId="{74760170-E8BE-46E5-8A1F-8FBA07DB62AB}" type="pres">
      <dgm:prSet presAssocID="{71EAEA9F-9CB5-4580-956A-8A463B8B9176}" presName="imgShp" presStyleLbl="fgImgPlace1" presStyleIdx="1" presStyleCnt="2"/>
      <dgm:spPr>
        <a:blipFill rotWithShape="1">
          <a:blip xmlns:r="http://schemas.openxmlformats.org/officeDocument/2006/relationships" r:embed="rId2"/>
          <a:stretch>
            <a:fillRect/>
          </a:stretch>
        </a:blipFill>
      </dgm:spPr>
    </dgm:pt>
    <dgm:pt modelId="{3B66000A-6B31-4B93-8AB0-AAB7CFCCA895}" type="pres">
      <dgm:prSet presAssocID="{71EAEA9F-9CB5-4580-956A-8A463B8B9176}" presName="txShp" presStyleLbl="node1" presStyleIdx="1" presStyleCnt="2" custLinFactNeighborX="472" custLinFactNeighborY="692">
        <dgm:presLayoutVars>
          <dgm:bulletEnabled val="1"/>
        </dgm:presLayoutVars>
      </dgm:prSet>
      <dgm:spPr/>
      <dgm:t>
        <a:bodyPr/>
        <a:lstStyle/>
        <a:p>
          <a:endParaRPr lang="fr-FR"/>
        </a:p>
      </dgm:t>
    </dgm:pt>
  </dgm:ptLst>
  <dgm:cxnLst>
    <dgm:cxn modelId="{53C796B5-DB23-4BA9-BECF-D1B3B0F86D2F}" type="presOf" srcId="{71EAEA9F-9CB5-4580-956A-8A463B8B9176}" destId="{3B66000A-6B31-4B93-8AB0-AAB7CFCCA895}" srcOrd="0" destOrd="0" presId="urn:microsoft.com/office/officeart/2005/8/layout/vList3"/>
    <dgm:cxn modelId="{7378BB1D-7463-4F9B-9D1B-D32CC40EC9AA}" type="presOf" srcId="{2347EA76-CE05-4CF2-A638-6DF43A90D784}" destId="{9D3E28FE-C2F4-4DF3-AF1A-D51AA95760E7}" srcOrd="0" destOrd="0" presId="urn:microsoft.com/office/officeart/2005/8/layout/vList3"/>
    <dgm:cxn modelId="{8E699BC6-385A-4C76-A5B9-C8492279C04A}" srcId="{2347EA76-CE05-4CF2-A638-6DF43A90D784}" destId="{71EAEA9F-9CB5-4580-956A-8A463B8B9176}" srcOrd="1" destOrd="0" parTransId="{2DE75C70-AA31-4EB5-9D5B-3251CB8B4CFD}" sibTransId="{B33893E5-ADF5-43A7-A004-A9793E813DA5}"/>
    <dgm:cxn modelId="{450266CB-37AA-4FBA-BAF3-601B08A12ED0}" srcId="{2347EA76-CE05-4CF2-A638-6DF43A90D784}" destId="{27D9ADD3-2419-461F-AC6A-96D556A9265C}" srcOrd="0" destOrd="0" parTransId="{A8147B15-F931-4EE6-9813-A75567A78348}" sibTransId="{AE7F4DCB-4C78-47AB-9804-3CF122A28B8F}"/>
    <dgm:cxn modelId="{1BAF2241-D69F-4721-9D6B-44DE98652CFA}" type="presOf" srcId="{27D9ADD3-2419-461F-AC6A-96D556A9265C}" destId="{E16E2A91-F1C9-45A5-B26F-5DFD848108B4}" srcOrd="0" destOrd="0" presId="urn:microsoft.com/office/officeart/2005/8/layout/vList3"/>
    <dgm:cxn modelId="{167453ED-5AD8-4247-AE0D-DA31A72E67A6}" type="presParOf" srcId="{9D3E28FE-C2F4-4DF3-AF1A-D51AA95760E7}" destId="{DF0C42EE-F2BE-4D95-9169-D378A42C17AA}" srcOrd="0" destOrd="0" presId="urn:microsoft.com/office/officeart/2005/8/layout/vList3"/>
    <dgm:cxn modelId="{BAF30BAC-83F1-477A-ABDD-8915BC983E63}" type="presParOf" srcId="{DF0C42EE-F2BE-4D95-9169-D378A42C17AA}" destId="{DE0B7158-F9B0-4A2B-9173-A33E8A4162FC}" srcOrd="0" destOrd="0" presId="urn:microsoft.com/office/officeart/2005/8/layout/vList3"/>
    <dgm:cxn modelId="{E99DA066-E543-4953-AD35-EDD1D2E482F8}" type="presParOf" srcId="{DF0C42EE-F2BE-4D95-9169-D378A42C17AA}" destId="{E16E2A91-F1C9-45A5-B26F-5DFD848108B4}" srcOrd="1" destOrd="0" presId="urn:microsoft.com/office/officeart/2005/8/layout/vList3"/>
    <dgm:cxn modelId="{CACAC4DB-5522-47F4-956D-678FCB76D245}" type="presParOf" srcId="{9D3E28FE-C2F4-4DF3-AF1A-D51AA95760E7}" destId="{786D368E-53D6-4F28-AF03-7035BCAAA20C}" srcOrd="1" destOrd="0" presId="urn:microsoft.com/office/officeart/2005/8/layout/vList3"/>
    <dgm:cxn modelId="{93DE55CE-E2CB-4650-9600-236FC10C3ABB}" type="presParOf" srcId="{9D3E28FE-C2F4-4DF3-AF1A-D51AA95760E7}" destId="{922043BB-25E3-4B97-A60B-EA11F5A6E731}" srcOrd="2" destOrd="0" presId="urn:microsoft.com/office/officeart/2005/8/layout/vList3"/>
    <dgm:cxn modelId="{09A12632-A34F-45B4-9636-1062D61F15A8}" type="presParOf" srcId="{922043BB-25E3-4B97-A60B-EA11F5A6E731}" destId="{74760170-E8BE-46E5-8A1F-8FBA07DB62AB}" srcOrd="0" destOrd="0" presId="urn:microsoft.com/office/officeart/2005/8/layout/vList3"/>
    <dgm:cxn modelId="{E90CD4D5-DD8D-40EA-8A31-8384BA8286A7}" type="presParOf" srcId="{922043BB-25E3-4B97-A60B-EA11F5A6E731}" destId="{3B66000A-6B31-4B93-8AB0-AAB7CFCCA89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233744-3700-433C-A7E3-8A1F814A58B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2AD25BD4-1AF4-443F-8BE8-E04C9C69D327}">
      <dgm:prSet custT="1"/>
      <dgm:spPr>
        <a:solidFill>
          <a:srgbClr val="92D050"/>
        </a:solidFill>
      </dgm:spPr>
      <dgm:t>
        <a:bodyPr/>
        <a:lstStyle/>
        <a:p>
          <a:pPr algn="just" rtl="1"/>
          <a:r>
            <a:rPr lang="ar-MA" sz="1600" b="1" dirty="0" smtClean="0">
              <a:effectLst>
                <a:outerShdw blurRad="38100" dist="38100" dir="2700000" algn="tl">
                  <a:srgbClr val="000000">
                    <a:alpha val="43137"/>
                  </a:srgbClr>
                </a:outerShdw>
              </a:effectLst>
            </a:rPr>
            <a:t>3-</a:t>
          </a:r>
          <a:r>
            <a:rPr lang="ar-IQ" sz="1600" b="1" dirty="0" smtClean="0">
              <a:effectLst>
                <a:outerShdw blurRad="38100" dist="38100" dir="2700000" algn="tl">
                  <a:srgbClr val="000000">
                    <a:alpha val="43137"/>
                  </a:srgbClr>
                </a:outerShdw>
              </a:effectLst>
            </a:rPr>
            <a:t>الاستمرار والديمومة:</a:t>
          </a:r>
          <a:r>
            <a:rPr lang="ar-MA" sz="1600" b="1" dirty="0" smtClean="0">
              <a:effectLst>
                <a:outerShdw blurRad="38100" dist="38100" dir="2700000" algn="tl">
                  <a:srgbClr val="000000">
                    <a:alpha val="43137"/>
                  </a:srgbClr>
                </a:outerShdw>
              </a:effectLst>
            </a:rPr>
            <a:t> </a:t>
          </a:r>
          <a:r>
            <a:rPr lang="ar-IQ" sz="1500" b="1" dirty="0" smtClean="0"/>
            <a:t>فالمنظمة تنشأ أصلاً من التقاء ارادة مجموعة من الدول لتحقيق غايات مشتركة مستمرة، من هنا كان لا بد من استمرار المنظمة واجهزتها.</a:t>
          </a:r>
          <a:r>
            <a:rPr lang="ar-MA" sz="1500" b="1" dirty="0" smtClean="0"/>
            <a:t> </a:t>
          </a:r>
          <a:r>
            <a:rPr lang="ar-IQ" sz="1500" b="1" dirty="0" smtClean="0"/>
            <a:t>وصفة الدوام لا تستلزم الاستمرار المادي بجميع اجهزة المنظمة، بل ان تكون هذه الاجهزة في حالة تسمح لها بالالتئام </a:t>
          </a:r>
          <a:r>
            <a:rPr lang="ar-MA" sz="1500" b="1" dirty="0" smtClean="0"/>
            <a:t>كلما </a:t>
          </a:r>
          <a:r>
            <a:rPr lang="ar-IQ" sz="1500" b="1" dirty="0" smtClean="0"/>
            <a:t>دعت الضرورة لذلك.</a:t>
          </a:r>
          <a:r>
            <a:rPr lang="ar-MA" sz="1500" b="1" dirty="0" smtClean="0"/>
            <a:t>و</a:t>
          </a:r>
          <a:r>
            <a:rPr lang="ar-IQ" sz="1500" b="1" dirty="0" smtClean="0"/>
            <a:t>اذا كانت المؤتمرات الدولية تشبه في طريقة عملها أجهزة المنظمة الدولية من حيث الاجراءات المتبعة أو عملية اتخاذ القرارات الا انهما يختلفان من حيث ان المؤتمر الدولي ينعقد لبحث مسألة معينة ينفض بعدها بغض النظر عن النتيجة التي يتوصل اليها، على عكس اجهزة المنظمة التي تتسم بالدوام وتنعقد بصفة دورية محددة سلفاً في الميثاق المنشأ لها.</a:t>
          </a:r>
          <a:endParaRPr lang="fr-FR" sz="1500" b="1" dirty="0"/>
        </a:p>
      </dgm:t>
    </dgm:pt>
    <dgm:pt modelId="{B9D85F60-9AB6-4DE2-9A1B-D102DAF5B6AC}" type="parTrans" cxnId="{00C9F5B5-CC78-45BA-973C-C236F5B90717}">
      <dgm:prSet/>
      <dgm:spPr/>
      <dgm:t>
        <a:bodyPr/>
        <a:lstStyle/>
        <a:p>
          <a:endParaRPr lang="fr-FR"/>
        </a:p>
      </dgm:t>
    </dgm:pt>
    <dgm:pt modelId="{4874D92C-8221-4B81-91C8-20E8EA3CF87E}" type="sibTrans" cxnId="{00C9F5B5-CC78-45BA-973C-C236F5B90717}">
      <dgm:prSet/>
      <dgm:spPr/>
      <dgm:t>
        <a:bodyPr/>
        <a:lstStyle/>
        <a:p>
          <a:endParaRPr lang="fr-FR"/>
        </a:p>
      </dgm:t>
    </dgm:pt>
    <dgm:pt modelId="{414462FA-D1FB-480A-999B-E6201AD77E29}" type="pres">
      <dgm:prSet presAssocID="{CC233744-3700-433C-A7E3-8A1F814A58BD}" presName="linearFlow" presStyleCnt="0">
        <dgm:presLayoutVars>
          <dgm:dir/>
          <dgm:resizeHandles val="exact"/>
        </dgm:presLayoutVars>
      </dgm:prSet>
      <dgm:spPr/>
      <dgm:t>
        <a:bodyPr/>
        <a:lstStyle/>
        <a:p>
          <a:endParaRPr lang="fr-FR"/>
        </a:p>
      </dgm:t>
    </dgm:pt>
    <dgm:pt modelId="{8291B2A6-CAE4-4878-ADAE-AB7854AD3F41}" type="pres">
      <dgm:prSet presAssocID="{2AD25BD4-1AF4-443F-8BE8-E04C9C69D327}" presName="composite" presStyleCnt="0"/>
      <dgm:spPr/>
    </dgm:pt>
    <dgm:pt modelId="{EEBFE6A0-FFC5-47C6-ABBC-7D8233E7C5E7}" type="pres">
      <dgm:prSet presAssocID="{2AD25BD4-1AF4-443F-8BE8-E04C9C69D327}" presName="imgShp" presStyleLbl="fgImgPlace1" presStyleIdx="0" presStyleCnt="1" custLinFactNeighborX="-13944" custLinFactNeighborY="-65578"/>
      <dgm:spPr>
        <a:blipFill rotWithShape="1">
          <a:blip xmlns:r="http://schemas.openxmlformats.org/officeDocument/2006/relationships" r:embed="rId1"/>
          <a:stretch>
            <a:fillRect/>
          </a:stretch>
        </a:blipFill>
      </dgm:spPr>
    </dgm:pt>
    <dgm:pt modelId="{CA3043E6-F50B-4303-B03C-865549A0ADB1}" type="pres">
      <dgm:prSet presAssocID="{2AD25BD4-1AF4-443F-8BE8-E04C9C69D327}" presName="txShp" presStyleLbl="node1" presStyleIdx="0" presStyleCnt="1" custScaleX="108354" custScaleY="127604" custLinFactNeighborX="15128" custLinFactNeighborY="-71106">
        <dgm:presLayoutVars>
          <dgm:bulletEnabled val="1"/>
        </dgm:presLayoutVars>
      </dgm:prSet>
      <dgm:spPr/>
      <dgm:t>
        <a:bodyPr/>
        <a:lstStyle/>
        <a:p>
          <a:endParaRPr lang="fr-FR"/>
        </a:p>
      </dgm:t>
    </dgm:pt>
  </dgm:ptLst>
  <dgm:cxnLst>
    <dgm:cxn modelId="{00C9F5B5-CC78-45BA-973C-C236F5B90717}" srcId="{CC233744-3700-433C-A7E3-8A1F814A58BD}" destId="{2AD25BD4-1AF4-443F-8BE8-E04C9C69D327}" srcOrd="0" destOrd="0" parTransId="{B9D85F60-9AB6-4DE2-9A1B-D102DAF5B6AC}" sibTransId="{4874D92C-8221-4B81-91C8-20E8EA3CF87E}"/>
    <dgm:cxn modelId="{43204357-6E99-48C6-BFA7-1D0FA084CD44}" type="presOf" srcId="{CC233744-3700-433C-A7E3-8A1F814A58BD}" destId="{414462FA-D1FB-480A-999B-E6201AD77E29}" srcOrd="0" destOrd="0" presId="urn:microsoft.com/office/officeart/2005/8/layout/vList3"/>
    <dgm:cxn modelId="{061E45A6-F9EA-4DEA-9988-50B2DCDC7C9C}" type="presOf" srcId="{2AD25BD4-1AF4-443F-8BE8-E04C9C69D327}" destId="{CA3043E6-F50B-4303-B03C-865549A0ADB1}" srcOrd="0" destOrd="0" presId="urn:microsoft.com/office/officeart/2005/8/layout/vList3"/>
    <dgm:cxn modelId="{6713ED15-9947-4D91-A5DA-351E0E05E08B}" type="presParOf" srcId="{414462FA-D1FB-480A-999B-E6201AD77E29}" destId="{8291B2A6-CAE4-4878-ADAE-AB7854AD3F41}" srcOrd="0" destOrd="0" presId="urn:microsoft.com/office/officeart/2005/8/layout/vList3"/>
    <dgm:cxn modelId="{6FCD3CA3-6F7E-4127-A6DD-62A3A15C5C65}" type="presParOf" srcId="{8291B2A6-CAE4-4878-ADAE-AB7854AD3F41}" destId="{EEBFE6A0-FFC5-47C6-ABBC-7D8233E7C5E7}" srcOrd="0" destOrd="0" presId="urn:microsoft.com/office/officeart/2005/8/layout/vList3"/>
    <dgm:cxn modelId="{BC92B4DE-4BED-48D6-A231-D90AB8E7AEFA}" type="presParOf" srcId="{8291B2A6-CAE4-4878-ADAE-AB7854AD3F41}" destId="{CA3043E6-F50B-4303-B03C-865549A0AD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238211-F472-42A4-8C17-7227C0D7377F}"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fr-FR"/>
        </a:p>
      </dgm:t>
    </dgm:pt>
    <dgm:pt modelId="{037092EC-6DFC-4D3A-9D06-674B46AD99B8}">
      <dgm:prSet/>
      <dgm:spPr/>
      <dgm:t>
        <a:bodyPr/>
        <a:lstStyle/>
        <a:p>
          <a:pPr rtl="1"/>
          <a:r>
            <a:rPr lang="ar-IQ" b="1" dirty="0" smtClean="0">
              <a:effectLst>
                <a:outerShdw blurRad="38100" dist="38100" dir="2700000" algn="tl">
                  <a:srgbClr val="000000">
                    <a:alpha val="43137"/>
                  </a:srgbClr>
                </a:outerShdw>
              </a:effectLst>
            </a:rPr>
            <a:t>الاهداف المشتركة:</a:t>
          </a:r>
          <a:r>
            <a:rPr lang="ar-MA" b="1" dirty="0" smtClean="0">
              <a:effectLst>
                <a:outerShdw blurRad="38100" dist="38100" dir="2700000" algn="tl">
                  <a:srgbClr val="000000">
                    <a:alpha val="43137"/>
                  </a:srgbClr>
                </a:outerShdw>
              </a:effectLst>
            </a:rPr>
            <a:t> </a:t>
          </a:r>
          <a:r>
            <a:rPr lang="ar-IQ" dirty="0" smtClean="0"/>
            <a:t>لكل منظمة دولية اهداف تسعى الى تحقيقها، فالمنظمة ليست غاية في حد ذاتها بل وسيلة لتحقيق غاية، ويتم تحديد اهداف المنظمة </a:t>
          </a:r>
          <a:r>
            <a:rPr lang="ar-IQ" dirty="0" err="1" smtClean="0"/>
            <a:t>عاة</a:t>
          </a:r>
          <a:r>
            <a:rPr lang="ar-IQ" dirty="0" smtClean="0"/>
            <a:t> في ميثاق انشاؤها.</a:t>
          </a:r>
          <a:r>
            <a:rPr lang="ar-MA" dirty="0" smtClean="0"/>
            <a:t> </a:t>
          </a:r>
          <a:r>
            <a:rPr lang="ar-IQ" dirty="0" smtClean="0"/>
            <a:t>وقد تكون هذه الاهداف عامة شاملة (سياسية، اقتصادية، ثقافية، اجتماعية...) كما في منظمة الامم المتحدة او خاصة محددة على وجه الحصر كأن تكون اقتصادية مثلاً، كما في منظمة التجارة العالمية، او ثقافية كما في منظمة اليونسكو، او صحية كما في منظمة الصحة العالمية، أو اجتماعية كما في منظمة العمل الدولية.</a:t>
          </a:r>
          <a:endParaRPr lang="fr-FR" dirty="0"/>
        </a:p>
      </dgm:t>
    </dgm:pt>
    <dgm:pt modelId="{0B3C8573-C140-43F7-8577-563A97B94061}" type="parTrans" cxnId="{8E455179-45E2-40EE-9D8B-C5D5B17CC753}">
      <dgm:prSet/>
      <dgm:spPr/>
      <dgm:t>
        <a:bodyPr/>
        <a:lstStyle/>
        <a:p>
          <a:endParaRPr lang="fr-FR"/>
        </a:p>
      </dgm:t>
    </dgm:pt>
    <dgm:pt modelId="{91BBD320-B093-423B-9190-6356567B7868}" type="sibTrans" cxnId="{8E455179-45E2-40EE-9D8B-C5D5B17CC753}">
      <dgm:prSet/>
      <dgm:spPr/>
      <dgm:t>
        <a:bodyPr/>
        <a:lstStyle/>
        <a:p>
          <a:endParaRPr lang="fr-FR"/>
        </a:p>
      </dgm:t>
    </dgm:pt>
    <dgm:pt modelId="{0C2B60F8-68E7-4E93-B3D9-F6179014051D}" type="pres">
      <dgm:prSet presAssocID="{E8238211-F472-42A4-8C17-7227C0D7377F}" presName="linearFlow" presStyleCnt="0">
        <dgm:presLayoutVars>
          <dgm:dir/>
          <dgm:resizeHandles val="exact"/>
        </dgm:presLayoutVars>
      </dgm:prSet>
      <dgm:spPr/>
      <dgm:t>
        <a:bodyPr/>
        <a:lstStyle/>
        <a:p>
          <a:endParaRPr lang="fr-FR"/>
        </a:p>
      </dgm:t>
    </dgm:pt>
    <dgm:pt modelId="{26264DED-CAB9-449E-A423-699CE22B3C49}" type="pres">
      <dgm:prSet presAssocID="{037092EC-6DFC-4D3A-9D06-674B46AD99B8}" presName="composite" presStyleCnt="0"/>
      <dgm:spPr/>
    </dgm:pt>
    <dgm:pt modelId="{CCDAD929-49CC-448E-9C66-85C4CF87DB61}" type="pres">
      <dgm:prSet presAssocID="{037092EC-6DFC-4D3A-9D06-674B46AD99B8}" presName="imgShp" presStyleLbl="fgImgPlace1" presStyleIdx="0" presStyleCnt="1" custScaleX="83877" custLinFactNeighborX="-13623" custLinFactNeighborY="3728"/>
      <dgm:spPr>
        <a:blipFill rotWithShape="1">
          <a:blip xmlns:r="http://schemas.openxmlformats.org/officeDocument/2006/relationships" r:embed="rId1"/>
          <a:stretch>
            <a:fillRect/>
          </a:stretch>
        </a:blipFill>
      </dgm:spPr>
    </dgm:pt>
    <dgm:pt modelId="{43369654-987B-4E3F-853C-A3F06DFF1FC0}" type="pres">
      <dgm:prSet presAssocID="{037092EC-6DFC-4D3A-9D06-674B46AD99B8}" presName="txShp" presStyleLbl="node1" presStyleIdx="0" presStyleCnt="1" custScaleX="119548" custScaleY="100861" custLinFactNeighborX="-5959" custLinFactNeighborY="1285">
        <dgm:presLayoutVars>
          <dgm:bulletEnabled val="1"/>
        </dgm:presLayoutVars>
      </dgm:prSet>
      <dgm:spPr/>
      <dgm:t>
        <a:bodyPr/>
        <a:lstStyle/>
        <a:p>
          <a:endParaRPr lang="fr-FR"/>
        </a:p>
      </dgm:t>
    </dgm:pt>
  </dgm:ptLst>
  <dgm:cxnLst>
    <dgm:cxn modelId="{D3B95B9B-A33F-4F29-A098-DC1FF9A000FF}" type="presOf" srcId="{E8238211-F472-42A4-8C17-7227C0D7377F}" destId="{0C2B60F8-68E7-4E93-B3D9-F6179014051D}" srcOrd="0" destOrd="0" presId="urn:microsoft.com/office/officeart/2005/8/layout/vList3"/>
    <dgm:cxn modelId="{8E455179-45E2-40EE-9D8B-C5D5B17CC753}" srcId="{E8238211-F472-42A4-8C17-7227C0D7377F}" destId="{037092EC-6DFC-4D3A-9D06-674B46AD99B8}" srcOrd="0" destOrd="0" parTransId="{0B3C8573-C140-43F7-8577-563A97B94061}" sibTransId="{91BBD320-B093-423B-9190-6356567B7868}"/>
    <dgm:cxn modelId="{F75E4443-B7AC-490B-ACF2-1D9DFDF82CC5}" type="presOf" srcId="{037092EC-6DFC-4D3A-9D06-674B46AD99B8}" destId="{43369654-987B-4E3F-853C-A3F06DFF1FC0}" srcOrd="0" destOrd="0" presId="urn:microsoft.com/office/officeart/2005/8/layout/vList3"/>
    <dgm:cxn modelId="{825F134C-F955-485B-9832-59225EC4FF8A}" type="presParOf" srcId="{0C2B60F8-68E7-4E93-B3D9-F6179014051D}" destId="{26264DED-CAB9-449E-A423-699CE22B3C49}" srcOrd="0" destOrd="0" presId="urn:microsoft.com/office/officeart/2005/8/layout/vList3"/>
    <dgm:cxn modelId="{AF665907-4DB3-497E-801A-8DA0C75FF4A7}" type="presParOf" srcId="{26264DED-CAB9-449E-A423-699CE22B3C49}" destId="{CCDAD929-49CC-448E-9C66-85C4CF87DB61}" srcOrd="0" destOrd="0" presId="urn:microsoft.com/office/officeart/2005/8/layout/vList3"/>
    <dgm:cxn modelId="{825894F8-373D-4545-BA58-BDFBE6E46F66}" type="presParOf" srcId="{26264DED-CAB9-449E-A423-699CE22B3C49}" destId="{43369654-987B-4E3F-853C-A3F06DFF1F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7460EB-B2E5-4F42-A661-3C7376FFF50E}" type="doc">
      <dgm:prSet loTypeId="urn:microsoft.com/office/officeart/2005/8/layout/vList2" loCatId="list" qsTypeId="urn:microsoft.com/office/officeart/2005/8/quickstyle/3d3" qsCatId="3D" csTypeId="urn:microsoft.com/office/officeart/2005/8/colors/accent1_2" csCatId="accent1"/>
      <dgm:spPr/>
      <dgm:t>
        <a:bodyPr/>
        <a:lstStyle/>
        <a:p>
          <a:endParaRPr lang="fr-FR"/>
        </a:p>
      </dgm:t>
    </dgm:pt>
    <dgm:pt modelId="{78C2CEA3-A9BF-4E77-B6D5-A07703D7F0B7}">
      <dgm:prSet/>
      <dgm:spPr/>
      <dgm:t>
        <a:bodyPr/>
        <a:lstStyle/>
        <a:p>
          <a:pPr rtl="1"/>
          <a:r>
            <a:rPr lang="ar-IQ" b="1" smtClean="0"/>
            <a:t>من حيث اعضاؤها:</a:t>
          </a:r>
          <a:endParaRPr lang="fr-FR"/>
        </a:p>
      </dgm:t>
    </dgm:pt>
    <dgm:pt modelId="{7E52CCE2-8B35-4AC5-BD1C-9CD99C04450F}" type="parTrans" cxnId="{EC165A3A-4C79-408E-B0B9-D6E0E32A7FD9}">
      <dgm:prSet/>
      <dgm:spPr/>
      <dgm:t>
        <a:bodyPr/>
        <a:lstStyle/>
        <a:p>
          <a:endParaRPr lang="fr-FR"/>
        </a:p>
      </dgm:t>
    </dgm:pt>
    <dgm:pt modelId="{AE1AE0B9-3BAB-4834-A60B-3DFA6C982027}" type="sibTrans" cxnId="{EC165A3A-4C79-408E-B0B9-D6E0E32A7FD9}">
      <dgm:prSet/>
      <dgm:spPr/>
      <dgm:t>
        <a:bodyPr/>
        <a:lstStyle/>
        <a:p>
          <a:endParaRPr lang="fr-FR"/>
        </a:p>
      </dgm:t>
    </dgm:pt>
    <dgm:pt modelId="{CB5DCE41-C4D7-4B82-985F-9CF93AEEBB9D}">
      <dgm:prSet/>
      <dgm:spPr/>
      <dgm:t>
        <a:bodyPr/>
        <a:lstStyle/>
        <a:p>
          <a:pPr rtl="1"/>
          <a:r>
            <a:rPr lang="ar-IQ" dirty="0" smtClean="0"/>
            <a:t>تقسم المنظمات الدولية من حيث اعضاؤها الى منظمات حكومية وأخرى غير حكومية، ومنظمات مختلطة.</a:t>
          </a:r>
          <a:endParaRPr lang="fr-FR" dirty="0"/>
        </a:p>
      </dgm:t>
    </dgm:pt>
    <dgm:pt modelId="{0AD8DA66-86E4-46AC-AB18-8E35C529E78F}" type="parTrans" cxnId="{DA4CB9A6-5A96-4C98-9EB1-897741FD4717}">
      <dgm:prSet/>
      <dgm:spPr/>
      <dgm:t>
        <a:bodyPr/>
        <a:lstStyle/>
        <a:p>
          <a:endParaRPr lang="fr-FR"/>
        </a:p>
      </dgm:t>
    </dgm:pt>
    <dgm:pt modelId="{F964A00D-2A99-4A8F-A6BF-2D70C19BB7E2}" type="sibTrans" cxnId="{DA4CB9A6-5A96-4C98-9EB1-897741FD4717}">
      <dgm:prSet/>
      <dgm:spPr/>
      <dgm:t>
        <a:bodyPr/>
        <a:lstStyle/>
        <a:p>
          <a:endParaRPr lang="fr-FR"/>
        </a:p>
      </dgm:t>
    </dgm:pt>
    <dgm:pt modelId="{8E46D8F1-CD8C-43B7-AD2B-ADF29E0A4FBE}">
      <dgm:prSet/>
      <dgm:spPr/>
      <dgm:t>
        <a:bodyPr/>
        <a:lstStyle/>
        <a:p>
          <a:pPr rtl="1"/>
          <a:r>
            <a:rPr lang="ar-IQ" dirty="0" smtClean="0"/>
            <a:t>1- المنظمات الحكومية</a:t>
          </a:r>
          <a:r>
            <a:rPr lang="fr-FR" dirty="0" smtClean="0"/>
            <a:t> Organisations </a:t>
          </a:r>
          <a:r>
            <a:rPr lang="fr-FR" dirty="0" err="1" smtClean="0"/>
            <a:t>gouvermentales</a:t>
          </a:r>
          <a:r>
            <a:rPr lang="ar-IQ" dirty="0" smtClean="0"/>
            <a:t>، ويقصد بهذا النوع من المنظمات، المنظمات التي لا تضم في عضويتها سوى الدول، كعصبة الامم، والأمم المتحدة، وجامعة الدول العربية، ومنظمة الوحدة الافريقية، ومنظمة الدول الاميركية، ومنظمة المؤتمر الاسلامي، ومجموعة الدول الثمان.</a:t>
          </a:r>
          <a:endParaRPr lang="fr-FR" dirty="0"/>
        </a:p>
      </dgm:t>
    </dgm:pt>
    <dgm:pt modelId="{8C16C328-1CB4-43AE-8BF7-A056AB3E2EB9}" type="parTrans" cxnId="{6E4717CF-08AF-4766-B526-8AC477ACABFB}">
      <dgm:prSet/>
      <dgm:spPr/>
      <dgm:t>
        <a:bodyPr/>
        <a:lstStyle/>
        <a:p>
          <a:endParaRPr lang="fr-FR"/>
        </a:p>
      </dgm:t>
    </dgm:pt>
    <dgm:pt modelId="{78F630A5-A342-4A2F-9794-EA4F02ABF698}" type="sibTrans" cxnId="{6E4717CF-08AF-4766-B526-8AC477ACABFB}">
      <dgm:prSet/>
      <dgm:spPr/>
      <dgm:t>
        <a:bodyPr/>
        <a:lstStyle/>
        <a:p>
          <a:endParaRPr lang="fr-FR"/>
        </a:p>
      </dgm:t>
    </dgm:pt>
    <dgm:pt modelId="{EEE61110-76BD-458D-9C4B-13EBAA6152FD}">
      <dgm:prSet/>
      <dgm:spPr/>
      <dgm:t>
        <a:bodyPr/>
        <a:lstStyle/>
        <a:p>
          <a:pPr rtl="1"/>
          <a:r>
            <a:rPr lang="ar-IQ" smtClean="0"/>
            <a:t>2-المنظمات غير الحكومية</a:t>
          </a:r>
          <a:r>
            <a:rPr lang="fr-FR" smtClean="0"/>
            <a:t> Organisations non gouvernemetales</a:t>
          </a:r>
          <a:r>
            <a:rPr lang="ar-IQ" smtClean="0"/>
            <a:t> ويقصد بها، المنظمات التي يتم تأسيسها من قبل الافراد، وازدادت اهمية هذا النوع من المنظمات في الآونة الاخيرة، حيث استطاعت هذه المنظمات زيادة الاتصال بين الأفراد والجماعات على الصعيدين الدولي والوطني، ومن امثلة هذه المنظمات، منظمة العفو الدولية، ومنظمة أطباء بلا حدود، وجمعية الصليب والهلال الاحمر، وجمعيات حقوق الانسان.</a:t>
          </a:r>
          <a:endParaRPr lang="fr-FR"/>
        </a:p>
      </dgm:t>
    </dgm:pt>
    <dgm:pt modelId="{651D1305-6E27-405A-8963-0E0A96C443B6}" type="parTrans" cxnId="{4EE25D03-3776-4730-98C0-6DEF622DD94B}">
      <dgm:prSet/>
      <dgm:spPr/>
      <dgm:t>
        <a:bodyPr/>
        <a:lstStyle/>
        <a:p>
          <a:endParaRPr lang="fr-FR"/>
        </a:p>
      </dgm:t>
    </dgm:pt>
    <dgm:pt modelId="{B97565BB-F468-4153-A0C3-3F6AA624330D}" type="sibTrans" cxnId="{4EE25D03-3776-4730-98C0-6DEF622DD94B}">
      <dgm:prSet/>
      <dgm:spPr/>
      <dgm:t>
        <a:bodyPr/>
        <a:lstStyle/>
        <a:p>
          <a:endParaRPr lang="fr-FR"/>
        </a:p>
      </dgm:t>
    </dgm:pt>
    <dgm:pt modelId="{510D0868-AEF7-4E14-9ACA-0A1627336B50}" type="pres">
      <dgm:prSet presAssocID="{3F7460EB-B2E5-4F42-A661-3C7376FFF50E}" presName="linear" presStyleCnt="0">
        <dgm:presLayoutVars>
          <dgm:animLvl val="lvl"/>
          <dgm:resizeHandles val="exact"/>
        </dgm:presLayoutVars>
      </dgm:prSet>
      <dgm:spPr/>
      <dgm:t>
        <a:bodyPr/>
        <a:lstStyle/>
        <a:p>
          <a:endParaRPr lang="fr-FR"/>
        </a:p>
      </dgm:t>
    </dgm:pt>
    <dgm:pt modelId="{952A8839-EAF7-46D9-9A35-8A26286E509C}" type="pres">
      <dgm:prSet presAssocID="{78C2CEA3-A9BF-4E77-B6D5-A07703D7F0B7}" presName="parentText" presStyleLbl="node1" presStyleIdx="0" presStyleCnt="4" custLinFactY="-30456" custLinFactNeighborY="-100000">
        <dgm:presLayoutVars>
          <dgm:chMax val="0"/>
          <dgm:bulletEnabled val="1"/>
        </dgm:presLayoutVars>
      </dgm:prSet>
      <dgm:spPr/>
      <dgm:t>
        <a:bodyPr/>
        <a:lstStyle/>
        <a:p>
          <a:endParaRPr lang="fr-FR"/>
        </a:p>
      </dgm:t>
    </dgm:pt>
    <dgm:pt modelId="{800783DD-48D5-4D2D-883C-C3E93ADFD1B4}" type="pres">
      <dgm:prSet presAssocID="{AE1AE0B9-3BAB-4834-A60B-3DFA6C982027}" presName="spacer" presStyleCnt="0"/>
      <dgm:spPr/>
    </dgm:pt>
    <dgm:pt modelId="{959E3800-3A7A-4EE7-A298-B2C8FA3444B0}" type="pres">
      <dgm:prSet presAssocID="{CB5DCE41-C4D7-4B82-985F-9CF93AEEBB9D}" presName="parentText" presStyleLbl="node1" presStyleIdx="1" presStyleCnt="4" custLinFactY="-18906" custLinFactNeighborY="-100000">
        <dgm:presLayoutVars>
          <dgm:chMax val="0"/>
          <dgm:bulletEnabled val="1"/>
        </dgm:presLayoutVars>
      </dgm:prSet>
      <dgm:spPr/>
      <dgm:t>
        <a:bodyPr/>
        <a:lstStyle/>
        <a:p>
          <a:endParaRPr lang="fr-FR"/>
        </a:p>
      </dgm:t>
    </dgm:pt>
    <dgm:pt modelId="{20CFED78-0D0D-430C-AE60-E200F58567BE}" type="pres">
      <dgm:prSet presAssocID="{F964A00D-2A99-4A8F-A6BF-2D70C19BB7E2}" presName="spacer" presStyleCnt="0"/>
      <dgm:spPr/>
    </dgm:pt>
    <dgm:pt modelId="{854D0D2F-C40B-4659-A8F4-8F5B09A59F2F}" type="pres">
      <dgm:prSet presAssocID="{8E46D8F1-CD8C-43B7-AD2B-ADF29E0A4FBE}" presName="parentText" presStyleLbl="node1" presStyleIdx="2" presStyleCnt="4" custLinFactY="-12867" custLinFactNeighborY="-100000">
        <dgm:presLayoutVars>
          <dgm:chMax val="0"/>
          <dgm:bulletEnabled val="1"/>
        </dgm:presLayoutVars>
      </dgm:prSet>
      <dgm:spPr/>
      <dgm:t>
        <a:bodyPr/>
        <a:lstStyle/>
        <a:p>
          <a:endParaRPr lang="fr-FR"/>
        </a:p>
      </dgm:t>
    </dgm:pt>
    <dgm:pt modelId="{07EEE42E-1B74-4F34-B5A0-8700B60C9F78}" type="pres">
      <dgm:prSet presAssocID="{78F630A5-A342-4A2F-9794-EA4F02ABF698}" presName="spacer" presStyleCnt="0"/>
      <dgm:spPr/>
    </dgm:pt>
    <dgm:pt modelId="{0799A159-C7F3-48B6-8B99-80A7B6E43E8A}" type="pres">
      <dgm:prSet presAssocID="{EEE61110-76BD-458D-9C4B-13EBAA6152FD}" presName="parentText" presStyleLbl="node1" presStyleIdx="3" presStyleCnt="4">
        <dgm:presLayoutVars>
          <dgm:chMax val="0"/>
          <dgm:bulletEnabled val="1"/>
        </dgm:presLayoutVars>
      </dgm:prSet>
      <dgm:spPr/>
      <dgm:t>
        <a:bodyPr/>
        <a:lstStyle/>
        <a:p>
          <a:endParaRPr lang="fr-FR"/>
        </a:p>
      </dgm:t>
    </dgm:pt>
  </dgm:ptLst>
  <dgm:cxnLst>
    <dgm:cxn modelId="{EA73823A-247E-4B5D-9355-A45217D95047}" type="presOf" srcId="{78C2CEA3-A9BF-4E77-B6D5-A07703D7F0B7}" destId="{952A8839-EAF7-46D9-9A35-8A26286E509C}" srcOrd="0" destOrd="0" presId="urn:microsoft.com/office/officeart/2005/8/layout/vList2"/>
    <dgm:cxn modelId="{EC165A3A-4C79-408E-B0B9-D6E0E32A7FD9}" srcId="{3F7460EB-B2E5-4F42-A661-3C7376FFF50E}" destId="{78C2CEA3-A9BF-4E77-B6D5-A07703D7F0B7}" srcOrd="0" destOrd="0" parTransId="{7E52CCE2-8B35-4AC5-BD1C-9CD99C04450F}" sibTransId="{AE1AE0B9-3BAB-4834-A60B-3DFA6C982027}"/>
    <dgm:cxn modelId="{6E4717CF-08AF-4766-B526-8AC477ACABFB}" srcId="{3F7460EB-B2E5-4F42-A661-3C7376FFF50E}" destId="{8E46D8F1-CD8C-43B7-AD2B-ADF29E0A4FBE}" srcOrd="2" destOrd="0" parTransId="{8C16C328-1CB4-43AE-8BF7-A056AB3E2EB9}" sibTransId="{78F630A5-A342-4A2F-9794-EA4F02ABF698}"/>
    <dgm:cxn modelId="{DA4CB9A6-5A96-4C98-9EB1-897741FD4717}" srcId="{3F7460EB-B2E5-4F42-A661-3C7376FFF50E}" destId="{CB5DCE41-C4D7-4B82-985F-9CF93AEEBB9D}" srcOrd="1" destOrd="0" parTransId="{0AD8DA66-86E4-46AC-AB18-8E35C529E78F}" sibTransId="{F964A00D-2A99-4A8F-A6BF-2D70C19BB7E2}"/>
    <dgm:cxn modelId="{74BC0239-F88B-40E3-B571-309B5CE670A4}" type="presOf" srcId="{EEE61110-76BD-458D-9C4B-13EBAA6152FD}" destId="{0799A159-C7F3-48B6-8B99-80A7B6E43E8A}" srcOrd="0" destOrd="0" presId="urn:microsoft.com/office/officeart/2005/8/layout/vList2"/>
    <dgm:cxn modelId="{4EE25D03-3776-4730-98C0-6DEF622DD94B}" srcId="{3F7460EB-B2E5-4F42-A661-3C7376FFF50E}" destId="{EEE61110-76BD-458D-9C4B-13EBAA6152FD}" srcOrd="3" destOrd="0" parTransId="{651D1305-6E27-405A-8963-0E0A96C443B6}" sibTransId="{B97565BB-F468-4153-A0C3-3F6AA624330D}"/>
    <dgm:cxn modelId="{530DEB51-8E39-4E5F-B0E3-93BF89D915EA}" type="presOf" srcId="{3F7460EB-B2E5-4F42-A661-3C7376FFF50E}" destId="{510D0868-AEF7-4E14-9ACA-0A1627336B50}" srcOrd="0" destOrd="0" presId="urn:microsoft.com/office/officeart/2005/8/layout/vList2"/>
    <dgm:cxn modelId="{F575EE8F-327D-4284-826D-15949E42BC81}" type="presOf" srcId="{CB5DCE41-C4D7-4B82-985F-9CF93AEEBB9D}" destId="{959E3800-3A7A-4EE7-A298-B2C8FA3444B0}" srcOrd="0" destOrd="0" presId="urn:microsoft.com/office/officeart/2005/8/layout/vList2"/>
    <dgm:cxn modelId="{AABF38A6-EA40-4A47-AB0C-E5B3FF3E50F9}" type="presOf" srcId="{8E46D8F1-CD8C-43B7-AD2B-ADF29E0A4FBE}" destId="{854D0D2F-C40B-4659-A8F4-8F5B09A59F2F}" srcOrd="0" destOrd="0" presId="urn:microsoft.com/office/officeart/2005/8/layout/vList2"/>
    <dgm:cxn modelId="{4B71BE80-D13F-4472-A023-8DEF25982EDE}" type="presParOf" srcId="{510D0868-AEF7-4E14-9ACA-0A1627336B50}" destId="{952A8839-EAF7-46D9-9A35-8A26286E509C}" srcOrd="0" destOrd="0" presId="urn:microsoft.com/office/officeart/2005/8/layout/vList2"/>
    <dgm:cxn modelId="{E054B567-0352-45FB-9FE6-F56C2AF85663}" type="presParOf" srcId="{510D0868-AEF7-4E14-9ACA-0A1627336B50}" destId="{800783DD-48D5-4D2D-883C-C3E93ADFD1B4}" srcOrd="1" destOrd="0" presId="urn:microsoft.com/office/officeart/2005/8/layout/vList2"/>
    <dgm:cxn modelId="{173729AB-D1D6-4FF4-9A5A-EE218B85F8B8}" type="presParOf" srcId="{510D0868-AEF7-4E14-9ACA-0A1627336B50}" destId="{959E3800-3A7A-4EE7-A298-B2C8FA3444B0}" srcOrd="2" destOrd="0" presId="urn:microsoft.com/office/officeart/2005/8/layout/vList2"/>
    <dgm:cxn modelId="{6E212F04-5865-447B-805A-1B3D7F997AF4}" type="presParOf" srcId="{510D0868-AEF7-4E14-9ACA-0A1627336B50}" destId="{20CFED78-0D0D-430C-AE60-E200F58567BE}" srcOrd="3" destOrd="0" presId="urn:microsoft.com/office/officeart/2005/8/layout/vList2"/>
    <dgm:cxn modelId="{CD904FC0-A2FC-49BD-B54E-40B81CA65653}" type="presParOf" srcId="{510D0868-AEF7-4E14-9ACA-0A1627336B50}" destId="{854D0D2F-C40B-4659-A8F4-8F5B09A59F2F}" srcOrd="4" destOrd="0" presId="urn:microsoft.com/office/officeart/2005/8/layout/vList2"/>
    <dgm:cxn modelId="{4A1A226F-2E8C-4468-9E9C-7DE66AFE9C21}" type="presParOf" srcId="{510D0868-AEF7-4E14-9ACA-0A1627336B50}" destId="{07EEE42E-1B74-4F34-B5A0-8700B60C9F78}" srcOrd="5" destOrd="0" presId="urn:microsoft.com/office/officeart/2005/8/layout/vList2"/>
    <dgm:cxn modelId="{8D8E3B06-E647-4F1E-85FC-839BCDE54CD0}" type="presParOf" srcId="{510D0868-AEF7-4E14-9ACA-0A1627336B50}" destId="{0799A159-C7F3-48B6-8B99-80A7B6E43E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096951-8F67-451F-A2F8-D960B4FE75B1}" type="doc">
      <dgm:prSet loTypeId="urn:microsoft.com/office/officeart/2005/8/layout/vList2" loCatId="list" qsTypeId="urn:microsoft.com/office/officeart/2005/8/quickstyle/3d4" qsCatId="3D" csTypeId="urn:microsoft.com/office/officeart/2005/8/colors/colorful2" csCatId="colorful"/>
      <dgm:spPr/>
      <dgm:t>
        <a:bodyPr/>
        <a:lstStyle/>
        <a:p>
          <a:endParaRPr lang="fr-FR"/>
        </a:p>
      </dgm:t>
    </dgm:pt>
    <dgm:pt modelId="{D7AA9B97-D0E1-437C-81B3-AB1D042D5F01}">
      <dgm:prSet/>
      <dgm:spPr/>
      <dgm:t>
        <a:bodyPr/>
        <a:lstStyle/>
        <a:p>
          <a:pPr rtl="1"/>
          <a:r>
            <a:rPr lang="ar-MA" smtClean="0"/>
            <a:t>3-</a:t>
          </a:r>
          <a:r>
            <a:rPr lang="ar-IQ" smtClean="0"/>
            <a:t>المنظمات المختلطة، هي المنظمات التي تكون فيها باب العضوية مفتوحة للدول والجماعات التي لا تحمل وصف الشخصية الدولية والافراد.</a:t>
          </a:r>
          <a:endParaRPr lang="fr-FR"/>
        </a:p>
      </dgm:t>
    </dgm:pt>
    <dgm:pt modelId="{B2087153-C2C3-49A2-97A9-1EA5BE520D60}" type="parTrans" cxnId="{FDC644E3-0A55-4181-A63B-A0ECE621A923}">
      <dgm:prSet/>
      <dgm:spPr/>
      <dgm:t>
        <a:bodyPr/>
        <a:lstStyle/>
        <a:p>
          <a:endParaRPr lang="fr-FR"/>
        </a:p>
      </dgm:t>
    </dgm:pt>
    <dgm:pt modelId="{22D9CF78-C02B-4A34-8921-A9BAC8279A75}" type="sibTrans" cxnId="{FDC644E3-0A55-4181-A63B-A0ECE621A923}">
      <dgm:prSet/>
      <dgm:spPr/>
      <dgm:t>
        <a:bodyPr/>
        <a:lstStyle/>
        <a:p>
          <a:endParaRPr lang="fr-FR"/>
        </a:p>
      </dgm:t>
    </dgm:pt>
    <dgm:pt modelId="{05BA0026-ADB5-4BFD-BB50-638EFC58FB94}">
      <dgm:prSet/>
      <dgm:spPr/>
      <dgm:t>
        <a:bodyPr/>
        <a:lstStyle/>
        <a:p>
          <a:pPr rtl="1"/>
          <a:r>
            <a:rPr lang="ar-IQ" smtClean="0"/>
            <a:t>ويتخذ تمثيل الافراد والجماعات في هذه المنظمات احدى ثلاث صور، اما ان تسمح المنظمة للعضوية، أو العضوية بالانتساب لاقاليم لا تتمتع بالحكم الذاتي كما في اتحاد البريد العالمي، او ان يسمح ميثاق المنظمة لكل دولة عضو بأن يضم وفدها افراد يمثلون فئة معينة كما في ميثاق منظمة العمل الدولية، الي سمح لوفود الدول الاعضاء [ان تضم في عضويتها ممثلين عن العمال وارباب العمل.أو ان يكون احد اجهزة المنظمة مكون فقد من افراد عاديين كما في الجمعية العامة لمجلس أوروبا.             </a:t>
          </a:r>
          <a:endParaRPr lang="fr-FR"/>
        </a:p>
      </dgm:t>
    </dgm:pt>
    <dgm:pt modelId="{4E7C943E-0FA7-4D08-A8D7-E49243AA31D7}" type="parTrans" cxnId="{15719B59-2363-4047-BA30-22064B7AEBD9}">
      <dgm:prSet/>
      <dgm:spPr/>
      <dgm:t>
        <a:bodyPr/>
        <a:lstStyle/>
        <a:p>
          <a:endParaRPr lang="fr-FR"/>
        </a:p>
      </dgm:t>
    </dgm:pt>
    <dgm:pt modelId="{5E05ACD8-3CA3-4E69-8A05-C7086494F103}" type="sibTrans" cxnId="{15719B59-2363-4047-BA30-22064B7AEBD9}">
      <dgm:prSet/>
      <dgm:spPr/>
      <dgm:t>
        <a:bodyPr/>
        <a:lstStyle/>
        <a:p>
          <a:endParaRPr lang="fr-FR"/>
        </a:p>
      </dgm:t>
    </dgm:pt>
    <dgm:pt modelId="{9C8A4AC9-F9E5-45FE-8B80-61EE2A79FC13}" type="pres">
      <dgm:prSet presAssocID="{7A096951-8F67-451F-A2F8-D960B4FE75B1}" presName="linear" presStyleCnt="0">
        <dgm:presLayoutVars>
          <dgm:animLvl val="lvl"/>
          <dgm:resizeHandles val="exact"/>
        </dgm:presLayoutVars>
      </dgm:prSet>
      <dgm:spPr/>
      <dgm:t>
        <a:bodyPr/>
        <a:lstStyle/>
        <a:p>
          <a:endParaRPr lang="fr-FR"/>
        </a:p>
      </dgm:t>
    </dgm:pt>
    <dgm:pt modelId="{1A7BBC82-1461-4CDE-9AA1-8DF38E0BD1E2}" type="pres">
      <dgm:prSet presAssocID="{D7AA9B97-D0E1-437C-81B3-AB1D042D5F01}" presName="parentText" presStyleLbl="node1" presStyleIdx="0" presStyleCnt="2">
        <dgm:presLayoutVars>
          <dgm:chMax val="0"/>
          <dgm:bulletEnabled val="1"/>
        </dgm:presLayoutVars>
      </dgm:prSet>
      <dgm:spPr/>
      <dgm:t>
        <a:bodyPr/>
        <a:lstStyle/>
        <a:p>
          <a:endParaRPr lang="fr-FR"/>
        </a:p>
      </dgm:t>
    </dgm:pt>
    <dgm:pt modelId="{29F73FC5-395E-44AC-BC06-C1DD8B342378}" type="pres">
      <dgm:prSet presAssocID="{22D9CF78-C02B-4A34-8921-A9BAC8279A75}" presName="spacer" presStyleCnt="0"/>
      <dgm:spPr/>
    </dgm:pt>
    <dgm:pt modelId="{CB41AB6C-83B7-4316-BC2F-3BFAF10E55DA}" type="pres">
      <dgm:prSet presAssocID="{05BA0026-ADB5-4BFD-BB50-638EFC58FB94}" presName="parentText" presStyleLbl="node1" presStyleIdx="1" presStyleCnt="2">
        <dgm:presLayoutVars>
          <dgm:chMax val="0"/>
          <dgm:bulletEnabled val="1"/>
        </dgm:presLayoutVars>
      </dgm:prSet>
      <dgm:spPr/>
      <dgm:t>
        <a:bodyPr/>
        <a:lstStyle/>
        <a:p>
          <a:endParaRPr lang="fr-FR"/>
        </a:p>
      </dgm:t>
    </dgm:pt>
  </dgm:ptLst>
  <dgm:cxnLst>
    <dgm:cxn modelId="{FDC644E3-0A55-4181-A63B-A0ECE621A923}" srcId="{7A096951-8F67-451F-A2F8-D960B4FE75B1}" destId="{D7AA9B97-D0E1-437C-81B3-AB1D042D5F01}" srcOrd="0" destOrd="0" parTransId="{B2087153-C2C3-49A2-97A9-1EA5BE520D60}" sibTransId="{22D9CF78-C02B-4A34-8921-A9BAC8279A75}"/>
    <dgm:cxn modelId="{525DCBFC-1A6D-43A7-AA9E-BBDE0B9B40B2}" type="presOf" srcId="{D7AA9B97-D0E1-437C-81B3-AB1D042D5F01}" destId="{1A7BBC82-1461-4CDE-9AA1-8DF38E0BD1E2}" srcOrd="0" destOrd="0" presId="urn:microsoft.com/office/officeart/2005/8/layout/vList2"/>
    <dgm:cxn modelId="{459168B4-C034-4540-815C-8F50F42217A5}" type="presOf" srcId="{7A096951-8F67-451F-A2F8-D960B4FE75B1}" destId="{9C8A4AC9-F9E5-45FE-8B80-61EE2A79FC13}" srcOrd="0" destOrd="0" presId="urn:microsoft.com/office/officeart/2005/8/layout/vList2"/>
    <dgm:cxn modelId="{15719B59-2363-4047-BA30-22064B7AEBD9}" srcId="{7A096951-8F67-451F-A2F8-D960B4FE75B1}" destId="{05BA0026-ADB5-4BFD-BB50-638EFC58FB94}" srcOrd="1" destOrd="0" parTransId="{4E7C943E-0FA7-4D08-A8D7-E49243AA31D7}" sibTransId="{5E05ACD8-3CA3-4E69-8A05-C7086494F103}"/>
    <dgm:cxn modelId="{F2DCB11E-BADF-48F1-8A39-6A5CFFEA0614}" type="presOf" srcId="{05BA0026-ADB5-4BFD-BB50-638EFC58FB94}" destId="{CB41AB6C-83B7-4316-BC2F-3BFAF10E55DA}" srcOrd="0" destOrd="0" presId="urn:microsoft.com/office/officeart/2005/8/layout/vList2"/>
    <dgm:cxn modelId="{980DC354-EF52-4100-BB4F-5657F10B9568}" type="presParOf" srcId="{9C8A4AC9-F9E5-45FE-8B80-61EE2A79FC13}" destId="{1A7BBC82-1461-4CDE-9AA1-8DF38E0BD1E2}" srcOrd="0" destOrd="0" presId="urn:microsoft.com/office/officeart/2005/8/layout/vList2"/>
    <dgm:cxn modelId="{3BCEAB62-D7CA-4FB1-942B-90A7258493E9}" type="presParOf" srcId="{9C8A4AC9-F9E5-45FE-8B80-61EE2A79FC13}" destId="{29F73FC5-395E-44AC-BC06-C1DD8B342378}" srcOrd="1" destOrd="0" presId="urn:microsoft.com/office/officeart/2005/8/layout/vList2"/>
    <dgm:cxn modelId="{D6DB31C7-F1F4-46D1-A4EF-90E61AB5B6B5}" type="presParOf" srcId="{9C8A4AC9-F9E5-45FE-8B80-61EE2A79FC13}" destId="{CB41AB6C-83B7-4316-BC2F-3BFAF10E55D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D77FE-D5CF-4103-A569-2CED74593DF3}">
      <dsp:nvSpPr>
        <dsp:cNvPr id="0" name=""/>
        <dsp:cNvSpPr/>
      </dsp:nvSpPr>
      <dsp:spPr>
        <a:xfrm>
          <a:off x="0" y="25449"/>
          <a:ext cx="5212080" cy="521208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F4BDF9-184C-4D61-8854-95DF7A9330BB}">
      <dsp:nvSpPr>
        <dsp:cNvPr id="0" name=""/>
        <dsp:cNvSpPr/>
      </dsp:nvSpPr>
      <dsp:spPr>
        <a:xfrm>
          <a:off x="2606040" y="25449"/>
          <a:ext cx="6080760" cy="521208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just" defTabSz="1066800" rtl="1">
            <a:lnSpc>
              <a:spcPct val="90000"/>
            </a:lnSpc>
            <a:spcBef>
              <a:spcPct val="0"/>
            </a:spcBef>
            <a:spcAft>
              <a:spcPct val="35000"/>
            </a:spcAft>
          </a:pPr>
          <a:r>
            <a:rPr lang="ar-MA" sz="2400" kern="1200" dirty="0" smtClean="0"/>
            <a:t>واقتصر ظهور هذه المنظمات المتخصصة على :</a:t>
          </a:r>
          <a:br>
            <a:rPr lang="ar-MA" sz="2400" kern="1200" dirty="0" smtClean="0"/>
          </a:br>
          <a:r>
            <a:rPr lang="ar-MA" sz="2400" kern="1200" dirty="0" smtClean="0"/>
            <a:t>1 - منظمات التحكيم الدولية نتيجة لكثرة المنازعات ، وأول معاهدة وضعت أسس التحكيم هي اتفاقيتي لاهاي التي ظهرت على أثرها محكمة التحكيم الدولية الدائمة عام 1900 </a:t>
          </a:r>
          <a:br>
            <a:rPr lang="ar-MA" sz="2400" kern="1200" dirty="0" smtClean="0"/>
          </a:br>
          <a:r>
            <a:rPr lang="ar-MA" sz="2400" kern="1200" dirty="0" smtClean="0"/>
            <a:t>2 - اللجان المنظمة للأنهار الدولية وتتركز مهماتها على تنظيم الملاحة في بعض الأنهار الدولية مثل لجنة الدانوب عام 1856 بعد حرب القرم.</a:t>
          </a:r>
        </a:p>
        <a:p>
          <a:pPr lvl="0" algn="just" defTabSz="1066800" rtl="1">
            <a:lnSpc>
              <a:spcPct val="90000"/>
            </a:lnSpc>
            <a:spcBef>
              <a:spcPct val="0"/>
            </a:spcBef>
            <a:spcAft>
              <a:spcPct val="35000"/>
            </a:spcAft>
          </a:pPr>
          <a:r>
            <a:rPr lang="ar-MA" sz="2400" kern="1200" dirty="0" smtClean="0"/>
            <a:t>3 - اللجان الإدارية وكانت تهدف إلى تحسين مج الات الاتصالات والتطورات العلمية مثل اتحاد البريد العالمي عام 1878 . واستمر واقع المنظمات على هذا المنوال حتى القرن العشرين ، إذ ظهرت منظمات عالمية العضوية (ليست إقليمية) وعامة الأهداف (غير متخصصة  بجانب واحد) ، ففي أعقاب الحرب العالمية الأولى تم إنشاء عصبة الأمم 1919  ثم ظهور الأمم المتحدة بعد الحرب العالمية الثانية 1945.</a:t>
          </a:r>
          <a:endParaRPr lang="fr-FR" sz="2400" kern="1200" dirty="0"/>
        </a:p>
      </dsp:txBody>
      <dsp:txXfrm>
        <a:off x="2606040" y="25449"/>
        <a:ext cx="6080760" cy="521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E2A91-F1C9-45A5-B26F-5DFD848108B4}">
      <dsp:nvSpPr>
        <dsp:cNvPr id="0" name=""/>
        <dsp:cNvSpPr/>
      </dsp:nvSpPr>
      <dsp:spPr>
        <a:xfrm rot="10800000">
          <a:off x="2192561" y="87290"/>
          <a:ext cx="5776722" cy="2910078"/>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264" tIns="68580" rIns="128016" bIns="68580" numCol="1" spcCol="1270" anchor="ctr" anchorCtr="0">
          <a:noAutofit/>
        </a:bodyPr>
        <a:lstStyle/>
        <a:p>
          <a:pPr lvl="0" algn="just" defTabSz="800100" rtl="1">
            <a:lnSpc>
              <a:spcPct val="90000"/>
            </a:lnSpc>
            <a:spcBef>
              <a:spcPct val="0"/>
            </a:spcBef>
            <a:spcAft>
              <a:spcPct val="35000"/>
            </a:spcAft>
          </a:pPr>
          <a:r>
            <a:rPr lang="ar-MA" sz="1800" kern="1200" dirty="0" smtClean="0"/>
            <a:t>1-</a:t>
          </a:r>
          <a:r>
            <a:rPr lang="ar-IQ" sz="1800" kern="1200" dirty="0" smtClean="0"/>
            <a:t>الصفة الدولية:</a:t>
          </a:r>
          <a:r>
            <a:rPr lang="ar-MA" sz="1800" kern="1200" dirty="0" smtClean="0"/>
            <a:t> </a:t>
          </a:r>
          <a:r>
            <a:rPr lang="ar-IQ" sz="1800" kern="1200" dirty="0" smtClean="0"/>
            <a:t>ويقصد بهذا العنصر، ان يتم تأسيس المنظمة من قبل كيانات تتمتع بوصف الدولة كاملة السيادة، وتقوم حكومة كل دولة باختيار من يمثلها في </a:t>
          </a:r>
          <a:r>
            <a:rPr lang="ar-IQ" sz="1800" kern="1200" dirty="0" err="1" smtClean="0"/>
            <a:t>المنظمة.والمنظمة</a:t>
          </a:r>
          <a:r>
            <a:rPr lang="ar-IQ" sz="1800" kern="1200" dirty="0" smtClean="0"/>
            <a:t> بهذا الوصف، هي المنظمة الدولية الحكومية ، وبالتالي يخرج عن هذا الوصف المنظمات التي يتم تأسيسها باتفاق الافراد والهيئات والجماعات الخاصة</a:t>
          </a:r>
          <a:r>
            <a:rPr lang="ar-MA" sz="1800" kern="1200" dirty="0" smtClean="0"/>
            <a:t>. قد تسمح المنظمة الدولية بانضمام كيانات </a:t>
          </a:r>
          <a:r>
            <a:rPr lang="ar-MA" sz="1800" kern="1200" dirty="0" err="1" smtClean="0"/>
            <a:t>لاترقى</a:t>
          </a:r>
          <a:r>
            <a:rPr lang="ar-MA" sz="1800" kern="1200" dirty="0" smtClean="0"/>
            <a:t> الى مرتبة الدولة مثال: فلسطين ليست دولة ولكن هي عضو في الأمم المتحدة تحظى بوضع مراقب وهو وصف يعطى للكيانات </a:t>
          </a:r>
          <a:r>
            <a:rPr lang="ar-MA" sz="1800" kern="1200" dirty="0" err="1" smtClean="0"/>
            <a:t>مادون</a:t>
          </a:r>
          <a:r>
            <a:rPr lang="ar-MA" sz="1800" kern="1200" dirty="0" smtClean="0"/>
            <a:t> الدولة</a:t>
          </a:r>
          <a:endParaRPr lang="fr-FR" sz="1800" kern="1200" dirty="0"/>
        </a:p>
      </dsp:txBody>
      <dsp:txXfrm rot="10800000">
        <a:off x="2920080" y="87290"/>
        <a:ext cx="5049203" cy="2910078"/>
      </dsp:txXfrm>
    </dsp:sp>
    <dsp:sp modelId="{DE0B7158-F9B0-4A2B-9173-A33E8A4162FC}">
      <dsp:nvSpPr>
        <dsp:cNvPr id="0" name=""/>
        <dsp:cNvSpPr/>
      </dsp:nvSpPr>
      <dsp:spPr>
        <a:xfrm>
          <a:off x="762011" y="76203"/>
          <a:ext cx="2950091" cy="291007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66000A-6B31-4B93-8AB0-AAB7CFCCA895}">
      <dsp:nvSpPr>
        <dsp:cNvPr id="0" name=""/>
        <dsp:cNvSpPr/>
      </dsp:nvSpPr>
      <dsp:spPr>
        <a:xfrm rot="10800000">
          <a:off x="2209824" y="3886186"/>
          <a:ext cx="5776722" cy="29100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3264" tIns="68580" rIns="128016" bIns="68580" numCol="1" spcCol="1270" anchor="ctr" anchorCtr="0">
          <a:noAutofit/>
        </a:bodyPr>
        <a:lstStyle/>
        <a:p>
          <a:pPr lvl="0" algn="ctr" defTabSz="800100" rtl="1">
            <a:lnSpc>
              <a:spcPct val="90000"/>
            </a:lnSpc>
            <a:spcBef>
              <a:spcPct val="0"/>
            </a:spcBef>
            <a:spcAft>
              <a:spcPct val="35000"/>
            </a:spcAft>
          </a:pPr>
          <a:r>
            <a:rPr lang="ar-MA" sz="1800" kern="1200" dirty="0" smtClean="0"/>
            <a:t>2- </a:t>
          </a:r>
          <a:r>
            <a:rPr lang="ar-IQ" sz="1800" kern="1200" dirty="0" smtClean="0"/>
            <a:t>الارادة الذاتية (الشخصية القانونية الدولية):</a:t>
          </a:r>
          <a:r>
            <a:rPr lang="ar-MA" sz="1800" kern="1200" dirty="0" smtClean="0"/>
            <a:t> </a:t>
          </a:r>
          <a:r>
            <a:rPr lang="ar-IQ" sz="1800" kern="1200" dirty="0" smtClean="0"/>
            <a:t>تمتع</a:t>
          </a:r>
          <a:r>
            <a:rPr lang="ar-MA" sz="1800" kern="1200" dirty="0" smtClean="0"/>
            <a:t> المنظمة الدولية</a:t>
          </a:r>
          <a:r>
            <a:rPr lang="ar-IQ" sz="1800" kern="1200" dirty="0" smtClean="0"/>
            <a:t> بإرادة الذاتية مستقلة عن إرادة الدول الاعضاء، </a:t>
          </a:r>
          <a:r>
            <a:rPr lang="ar-MA" sz="1800" kern="1200" dirty="0" smtClean="0"/>
            <a:t>  </a:t>
          </a:r>
          <a:r>
            <a:rPr lang="ar-IQ" sz="1800" kern="1200" dirty="0" smtClean="0"/>
            <a:t>تلك الارادة التي تمّكن المنظمة من اكتساب الحقوق والالتزام بالواجبات.</a:t>
          </a:r>
          <a:r>
            <a:rPr lang="ar-MA" sz="1800" kern="1200" dirty="0" smtClean="0"/>
            <a:t> </a:t>
          </a:r>
          <a:r>
            <a:rPr lang="ar-IQ" sz="1800" kern="1200" dirty="0" smtClean="0"/>
            <a:t>وتم الاعتراف للمنظمة بالرادة الذاتية اول مرة في الرأي الاستشاري الصادر عن محكمة العدل الدولية في 11 ابريل 1949 بشأن التعويضات عن الاضرار التي تلحق بموظفي الامم المتحدة</a:t>
          </a:r>
          <a:r>
            <a:rPr lang="ar-MA" sz="1800" kern="1200" dirty="0" smtClean="0"/>
            <a:t>.</a:t>
          </a:r>
          <a:endParaRPr lang="fr-FR" sz="1800" kern="1200" dirty="0"/>
        </a:p>
      </dsp:txBody>
      <dsp:txXfrm rot="10800000">
        <a:off x="2937343" y="3886186"/>
        <a:ext cx="5049203" cy="2910078"/>
      </dsp:txXfrm>
    </dsp:sp>
    <dsp:sp modelId="{74760170-E8BE-46E5-8A1F-8FBA07DB62AB}">
      <dsp:nvSpPr>
        <dsp:cNvPr id="0" name=""/>
        <dsp:cNvSpPr/>
      </dsp:nvSpPr>
      <dsp:spPr>
        <a:xfrm>
          <a:off x="727519" y="3866048"/>
          <a:ext cx="2910078" cy="291007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043E6-F50B-4303-B03C-865549A0ADB1}">
      <dsp:nvSpPr>
        <dsp:cNvPr id="0" name=""/>
        <dsp:cNvSpPr/>
      </dsp:nvSpPr>
      <dsp:spPr>
        <a:xfrm rot="10800000">
          <a:off x="2299727" y="0"/>
          <a:ext cx="5929872" cy="3517935"/>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5723" tIns="60960" rIns="113792" bIns="60960" numCol="1" spcCol="1270" anchor="ctr" anchorCtr="0">
          <a:noAutofit/>
        </a:bodyPr>
        <a:lstStyle/>
        <a:p>
          <a:pPr lvl="0" algn="just" defTabSz="711200" rtl="1">
            <a:lnSpc>
              <a:spcPct val="90000"/>
            </a:lnSpc>
            <a:spcBef>
              <a:spcPct val="0"/>
            </a:spcBef>
            <a:spcAft>
              <a:spcPct val="35000"/>
            </a:spcAft>
          </a:pPr>
          <a:r>
            <a:rPr lang="ar-MA" sz="1600" b="1" kern="1200" dirty="0" smtClean="0">
              <a:effectLst>
                <a:outerShdw blurRad="38100" dist="38100" dir="2700000" algn="tl">
                  <a:srgbClr val="000000">
                    <a:alpha val="43137"/>
                  </a:srgbClr>
                </a:outerShdw>
              </a:effectLst>
            </a:rPr>
            <a:t>3-</a:t>
          </a:r>
          <a:r>
            <a:rPr lang="ar-IQ" sz="1600" b="1" kern="1200" dirty="0" smtClean="0">
              <a:effectLst>
                <a:outerShdw blurRad="38100" dist="38100" dir="2700000" algn="tl">
                  <a:srgbClr val="000000">
                    <a:alpha val="43137"/>
                  </a:srgbClr>
                </a:outerShdw>
              </a:effectLst>
            </a:rPr>
            <a:t>الاستمرار والديمومة:</a:t>
          </a:r>
          <a:r>
            <a:rPr lang="ar-MA" sz="1600" b="1" kern="1200" dirty="0" smtClean="0">
              <a:effectLst>
                <a:outerShdw blurRad="38100" dist="38100" dir="2700000" algn="tl">
                  <a:srgbClr val="000000">
                    <a:alpha val="43137"/>
                  </a:srgbClr>
                </a:outerShdw>
              </a:effectLst>
            </a:rPr>
            <a:t> </a:t>
          </a:r>
          <a:r>
            <a:rPr lang="ar-IQ" sz="1500" b="1" kern="1200" dirty="0" smtClean="0"/>
            <a:t>فالمنظمة تنشأ أصلاً من التقاء ارادة مجموعة من الدول لتحقيق غايات مشتركة مستمرة، من هنا كان لا بد من استمرار المنظمة واجهزتها.</a:t>
          </a:r>
          <a:r>
            <a:rPr lang="ar-MA" sz="1500" b="1" kern="1200" dirty="0" smtClean="0"/>
            <a:t> </a:t>
          </a:r>
          <a:r>
            <a:rPr lang="ar-IQ" sz="1500" b="1" kern="1200" dirty="0" smtClean="0"/>
            <a:t>وصفة الدوام لا تستلزم الاستمرار المادي بجميع اجهزة المنظمة، بل ان تكون هذه الاجهزة في حالة تسمح لها بالالتئام </a:t>
          </a:r>
          <a:r>
            <a:rPr lang="ar-MA" sz="1500" b="1" kern="1200" dirty="0" smtClean="0"/>
            <a:t>كلما </a:t>
          </a:r>
          <a:r>
            <a:rPr lang="ar-IQ" sz="1500" b="1" kern="1200" dirty="0" smtClean="0"/>
            <a:t>دعت الضرورة لذلك.</a:t>
          </a:r>
          <a:r>
            <a:rPr lang="ar-MA" sz="1500" b="1" kern="1200" dirty="0" smtClean="0"/>
            <a:t>و</a:t>
          </a:r>
          <a:r>
            <a:rPr lang="ar-IQ" sz="1500" b="1" kern="1200" dirty="0" smtClean="0"/>
            <a:t>اذا كانت المؤتمرات الدولية تشبه في طريقة عملها أجهزة المنظمة الدولية من حيث الاجراءات المتبعة أو عملية اتخاذ القرارات الا انهما يختلفان من حيث ان المؤتمر الدولي ينعقد لبحث مسألة معينة ينفض بعدها بغض النظر عن النتيجة التي يتوصل اليها، على عكس اجهزة المنظمة التي تتسم بالدوام وتنعقد بصفة دورية محددة سلفاً في الميثاق المنشأ لها.</a:t>
          </a:r>
          <a:endParaRPr lang="fr-FR" sz="1500" b="1" kern="1200" dirty="0"/>
        </a:p>
      </dsp:txBody>
      <dsp:txXfrm rot="10800000">
        <a:off x="3179211" y="0"/>
        <a:ext cx="5050388" cy="3517935"/>
      </dsp:txXfrm>
    </dsp:sp>
    <dsp:sp modelId="{EEBFE6A0-FFC5-47C6-ABBC-7D8233E7C5E7}">
      <dsp:nvSpPr>
        <dsp:cNvPr id="0" name=""/>
        <dsp:cNvSpPr/>
      </dsp:nvSpPr>
      <dsp:spPr>
        <a:xfrm>
          <a:off x="190507" y="304310"/>
          <a:ext cx="2756916" cy="275691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9654-987B-4E3F-853C-A3F06DFF1FC0}">
      <dsp:nvSpPr>
        <dsp:cNvPr id="0" name=""/>
        <dsp:cNvSpPr/>
      </dsp:nvSpPr>
      <dsp:spPr>
        <a:xfrm rot="10800000">
          <a:off x="796881" y="2605"/>
          <a:ext cx="6300170" cy="2675050"/>
        </a:xfrm>
        <a:prstGeom prst="homePlat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69553" tIns="68580" rIns="128016" bIns="68580" numCol="1" spcCol="1270" anchor="ctr" anchorCtr="0">
          <a:noAutofit/>
        </a:bodyPr>
        <a:lstStyle/>
        <a:p>
          <a:pPr lvl="0" algn="ctr" defTabSz="800100" rtl="1">
            <a:lnSpc>
              <a:spcPct val="90000"/>
            </a:lnSpc>
            <a:spcBef>
              <a:spcPct val="0"/>
            </a:spcBef>
            <a:spcAft>
              <a:spcPct val="35000"/>
            </a:spcAft>
          </a:pPr>
          <a:r>
            <a:rPr lang="ar-IQ" sz="1800" b="1" kern="1200" dirty="0" smtClean="0">
              <a:effectLst>
                <a:outerShdw blurRad="38100" dist="38100" dir="2700000" algn="tl">
                  <a:srgbClr val="000000">
                    <a:alpha val="43137"/>
                  </a:srgbClr>
                </a:outerShdw>
              </a:effectLst>
            </a:rPr>
            <a:t>الاهداف المشتركة:</a:t>
          </a:r>
          <a:r>
            <a:rPr lang="ar-MA" sz="1800" b="1" kern="1200" dirty="0" smtClean="0">
              <a:effectLst>
                <a:outerShdw blurRad="38100" dist="38100" dir="2700000" algn="tl">
                  <a:srgbClr val="000000">
                    <a:alpha val="43137"/>
                  </a:srgbClr>
                </a:outerShdw>
              </a:effectLst>
            </a:rPr>
            <a:t> </a:t>
          </a:r>
          <a:r>
            <a:rPr lang="ar-IQ" sz="1800" kern="1200" dirty="0" smtClean="0"/>
            <a:t>لكل منظمة دولية اهداف تسعى الى تحقيقها، فالمنظمة ليست غاية في حد ذاتها بل وسيلة لتحقيق غاية، ويتم تحديد اهداف المنظمة </a:t>
          </a:r>
          <a:r>
            <a:rPr lang="ar-IQ" sz="1800" kern="1200" dirty="0" err="1" smtClean="0"/>
            <a:t>عاة</a:t>
          </a:r>
          <a:r>
            <a:rPr lang="ar-IQ" sz="1800" kern="1200" dirty="0" smtClean="0"/>
            <a:t> في ميثاق انشاؤها.</a:t>
          </a:r>
          <a:r>
            <a:rPr lang="ar-MA" sz="1800" kern="1200" dirty="0" smtClean="0"/>
            <a:t> </a:t>
          </a:r>
          <a:r>
            <a:rPr lang="ar-IQ" sz="1800" kern="1200" dirty="0" smtClean="0"/>
            <a:t>وقد تكون هذه الاهداف عامة شاملة (سياسية، اقتصادية، ثقافية، اجتماعية...) كما في منظمة الامم المتحدة او خاصة محددة على وجه الحصر كأن تكون اقتصادية مثلاً، كما في منظمة التجارة العالمية، او ثقافية كما في منظمة اليونسكو، او صحية كما في منظمة الصحة العالمية، أو اجتماعية كما في منظمة العمل الدولية.</a:t>
          </a:r>
          <a:endParaRPr lang="fr-FR" sz="1800" kern="1200" dirty="0"/>
        </a:p>
      </dsp:txBody>
      <dsp:txXfrm rot="10800000">
        <a:off x="1465643" y="2605"/>
        <a:ext cx="5631408" cy="2675050"/>
      </dsp:txXfrm>
    </dsp:sp>
    <dsp:sp modelId="{CCDAD929-49CC-448E-9C66-85C4CF87DB61}">
      <dsp:nvSpPr>
        <dsp:cNvPr id="0" name=""/>
        <dsp:cNvSpPr/>
      </dsp:nvSpPr>
      <dsp:spPr>
        <a:xfrm>
          <a:off x="152398" y="25440"/>
          <a:ext cx="2224598" cy="2652215"/>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8839-EAF7-46D9-9A35-8A26286E509C}">
      <dsp:nvSpPr>
        <dsp:cNvPr id="0" name=""/>
        <dsp:cNvSpPr/>
      </dsp:nvSpPr>
      <dsp:spPr>
        <a:xfrm>
          <a:off x="0" y="0"/>
          <a:ext cx="9144000" cy="138288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b="1" kern="1200" smtClean="0"/>
            <a:t>من حيث اعضاؤها:</a:t>
          </a:r>
          <a:endParaRPr lang="fr-FR" sz="2000" kern="1200"/>
        </a:p>
      </dsp:txBody>
      <dsp:txXfrm>
        <a:off x="67507" y="67507"/>
        <a:ext cx="9008986" cy="1247871"/>
      </dsp:txXfrm>
    </dsp:sp>
    <dsp:sp modelId="{959E3800-3A7A-4EE7-A298-B2C8FA3444B0}">
      <dsp:nvSpPr>
        <dsp:cNvPr id="0" name=""/>
        <dsp:cNvSpPr/>
      </dsp:nvSpPr>
      <dsp:spPr>
        <a:xfrm>
          <a:off x="0" y="1524003"/>
          <a:ext cx="9144000" cy="138288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kern="1200" dirty="0" smtClean="0"/>
            <a:t>تقسم المنظمات الدولية من حيث اعضاؤها الى منظمات حكومية وأخرى غير حكومية، ومنظمات مختلطة.</a:t>
          </a:r>
          <a:endParaRPr lang="fr-FR" sz="2000" kern="1200" dirty="0"/>
        </a:p>
      </dsp:txBody>
      <dsp:txXfrm>
        <a:off x="67507" y="1591510"/>
        <a:ext cx="9008986" cy="1247871"/>
      </dsp:txXfrm>
    </dsp:sp>
    <dsp:sp modelId="{854D0D2F-C40B-4659-A8F4-8F5B09A59F2F}">
      <dsp:nvSpPr>
        <dsp:cNvPr id="0" name=""/>
        <dsp:cNvSpPr/>
      </dsp:nvSpPr>
      <dsp:spPr>
        <a:xfrm>
          <a:off x="0" y="3048001"/>
          <a:ext cx="9144000" cy="138288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kern="1200" dirty="0" smtClean="0"/>
            <a:t>1- المنظمات الحكومية</a:t>
          </a:r>
          <a:r>
            <a:rPr lang="fr-FR" sz="2000" kern="1200" dirty="0" smtClean="0"/>
            <a:t> Organisations </a:t>
          </a:r>
          <a:r>
            <a:rPr lang="fr-FR" sz="2000" kern="1200" dirty="0" err="1" smtClean="0"/>
            <a:t>gouvermentales</a:t>
          </a:r>
          <a:r>
            <a:rPr lang="ar-IQ" sz="2000" kern="1200" dirty="0" smtClean="0"/>
            <a:t>، ويقصد بهذا النوع من المنظمات، المنظمات التي لا تضم في عضويتها سوى الدول، كعصبة الامم، والأمم المتحدة، وجامعة الدول العربية، ومنظمة الوحدة الافريقية، ومنظمة الدول الاميركية، ومنظمة المؤتمر الاسلامي، ومجموعة الدول الثمان.</a:t>
          </a:r>
          <a:endParaRPr lang="fr-FR" sz="2000" kern="1200" dirty="0"/>
        </a:p>
      </dsp:txBody>
      <dsp:txXfrm>
        <a:off x="67507" y="3115508"/>
        <a:ext cx="9008986" cy="1247871"/>
      </dsp:txXfrm>
    </dsp:sp>
    <dsp:sp modelId="{0799A159-C7F3-48B6-8B99-80A7B6E43E8A}">
      <dsp:nvSpPr>
        <dsp:cNvPr id="0" name=""/>
        <dsp:cNvSpPr/>
      </dsp:nvSpPr>
      <dsp:spPr>
        <a:xfrm>
          <a:off x="0" y="4724022"/>
          <a:ext cx="9144000" cy="138288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IQ" sz="2000" kern="1200" smtClean="0"/>
            <a:t>2-المنظمات غير الحكومية</a:t>
          </a:r>
          <a:r>
            <a:rPr lang="fr-FR" sz="2000" kern="1200" smtClean="0"/>
            <a:t> Organisations non gouvernemetales</a:t>
          </a:r>
          <a:r>
            <a:rPr lang="ar-IQ" sz="2000" kern="1200" smtClean="0"/>
            <a:t> ويقصد بها، المنظمات التي يتم تأسيسها من قبل الافراد، وازدادت اهمية هذا النوع من المنظمات في الآونة الاخيرة، حيث استطاعت هذه المنظمات زيادة الاتصال بين الأفراد والجماعات على الصعيدين الدولي والوطني، ومن امثلة هذه المنظمات، منظمة العفو الدولية، ومنظمة أطباء بلا حدود، وجمعية الصليب والهلال الاحمر، وجمعيات حقوق الانسان.</a:t>
          </a:r>
          <a:endParaRPr lang="fr-FR" sz="2000" kern="1200"/>
        </a:p>
      </dsp:txBody>
      <dsp:txXfrm>
        <a:off x="67507" y="4791529"/>
        <a:ext cx="9008986" cy="1247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CC61D-EE9C-48BF-A3DB-EE1B054F6412}" type="datetimeFigureOut">
              <a:rPr lang="fr-FR" smtClean="0"/>
              <a:t>09/01/2021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BC05D-C79B-4805-A53A-D9C10A29E8E4}" type="slidenum">
              <a:rPr lang="fr-FR" smtClean="0"/>
              <a:t>‹N°›</a:t>
            </a:fld>
            <a:endParaRPr lang="fr-FR"/>
          </a:p>
        </p:txBody>
      </p:sp>
    </p:spTree>
    <p:extLst>
      <p:ext uri="{BB962C8B-B14F-4D97-AF65-F5344CB8AC3E}">
        <p14:creationId xmlns:p14="http://schemas.microsoft.com/office/powerpoint/2010/main" val="259356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2BC05D-C79B-4805-A53A-D9C10A29E8E4}" type="slidenum">
              <a:rPr lang="fr-FR" smtClean="0"/>
              <a:t>21</a:t>
            </a:fld>
            <a:endParaRPr lang="fr-FR"/>
          </a:p>
        </p:txBody>
      </p:sp>
    </p:spTree>
    <p:extLst>
      <p:ext uri="{BB962C8B-B14F-4D97-AF65-F5344CB8AC3E}">
        <p14:creationId xmlns:p14="http://schemas.microsoft.com/office/powerpoint/2010/main" val="219781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305219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343516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695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335394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409794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C9D1D4-E36B-40E5-93DF-0F71808FF47F}" type="datetimeFigureOut">
              <a:rPr lang="en-US" smtClean="0"/>
              <a:t>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181192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C9D1D4-E36B-40E5-93DF-0F71808FF47F}" type="datetimeFigureOut">
              <a:rPr lang="en-US" smtClean="0"/>
              <a:t>1/9/2021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2675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C9D1D4-E36B-40E5-93DF-0F71808FF47F}" type="datetimeFigureOut">
              <a:rPr lang="en-US" smtClean="0"/>
              <a:t>1/9/2021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2593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C9D1D4-E36B-40E5-93DF-0F71808FF47F}" type="datetimeFigureOut">
              <a:rPr lang="en-US" smtClean="0"/>
              <a:t>1/9/2021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158788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C9D1D4-E36B-40E5-93DF-0F71808FF47F}" type="datetimeFigureOut">
              <a:rPr lang="en-US" smtClean="0"/>
              <a:t>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60177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C9D1D4-E36B-40E5-93DF-0F71808FF47F}" type="datetimeFigureOut">
              <a:rPr lang="en-US" smtClean="0"/>
              <a:t>1/9/2021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E34A7A6-84D1-472E-BE3F-4B63851F3511}" type="slidenum">
              <a:rPr lang="en-US" smtClean="0"/>
              <a:t>‹N°›</a:t>
            </a:fld>
            <a:endParaRPr lang="en-US"/>
          </a:p>
        </p:txBody>
      </p:sp>
    </p:spTree>
    <p:extLst>
      <p:ext uri="{BB962C8B-B14F-4D97-AF65-F5344CB8AC3E}">
        <p14:creationId xmlns:p14="http://schemas.microsoft.com/office/powerpoint/2010/main" val="28842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C9D1D4-E36B-40E5-93DF-0F71808FF47F}" type="datetimeFigureOut">
              <a:rPr lang="en-US" smtClean="0"/>
              <a:t>1/9/2021</a:t>
            </a:fld>
            <a:endParaRPr lang="en-US"/>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34A7A6-84D1-472E-BE3F-4B63851F3511}" type="slidenum">
              <a:rPr lang="en-US" smtClean="0"/>
              <a:t>‹N°›</a:t>
            </a:fld>
            <a:endParaRPr lang="en-US"/>
          </a:p>
        </p:txBody>
      </p:sp>
    </p:spTree>
    <p:extLst>
      <p:ext uri="{BB962C8B-B14F-4D97-AF65-F5344CB8AC3E}">
        <p14:creationId xmlns:p14="http://schemas.microsoft.com/office/powerpoint/2010/main" val="2477224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524000"/>
          </a:xfrm>
          <a:solidFill>
            <a:schemeClr val="bg2"/>
          </a:solidFill>
        </p:spPr>
        <p:txBody>
          <a:bodyPr>
            <a:noAutofit/>
          </a:bodyPr>
          <a:lstStyle/>
          <a:p>
            <a:pPr algn="ctr" rtl="1"/>
            <a:r>
              <a:rPr lang="ar-MA" sz="3200" b="1" dirty="0" smtClean="0">
                <a:solidFill>
                  <a:srgbClr val="FF0000"/>
                </a:solidFill>
                <a:effectLst>
                  <a:outerShdw blurRad="38100" dist="38100" dir="2700000" algn="tl">
                    <a:srgbClr val="000000">
                      <a:alpha val="43137"/>
                    </a:srgbClr>
                  </a:outerShdw>
                </a:effectLst>
                <a:latin typeface="Arial" panose="020B0604020202020204" pitchFamily="34" charset="0"/>
              </a:rPr>
              <a:t>أجهزة التمثيل الخارجي للدولة</a:t>
            </a:r>
            <a:br>
              <a:rPr lang="ar-MA" sz="3200" b="1" dirty="0" smtClean="0">
                <a:solidFill>
                  <a:srgbClr val="FF0000"/>
                </a:solidFill>
                <a:effectLst>
                  <a:outerShdw blurRad="38100" dist="38100" dir="2700000" algn="tl">
                    <a:srgbClr val="000000">
                      <a:alpha val="43137"/>
                    </a:srgbClr>
                  </a:outerShdw>
                </a:effectLst>
                <a:latin typeface="Arial" panose="020B0604020202020204" pitchFamily="34" charset="0"/>
              </a:rPr>
            </a:br>
            <a:r>
              <a:rPr lang="ar-MA" sz="3200" b="1" dirty="0" smtClean="0">
                <a:solidFill>
                  <a:srgbClr val="FF0000"/>
                </a:solidFill>
                <a:effectLst>
                  <a:outerShdw blurRad="38100" dist="38100" dir="2700000" algn="tl">
                    <a:srgbClr val="000000">
                      <a:alpha val="43137"/>
                    </a:srgbClr>
                  </a:outerShdw>
                </a:effectLst>
                <a:latin typeface="Arial" panose="020B0604020202020204" pitchFamily="34" charset="0"/>
              </a:rPr>
              <a:t>رئيس الدولة-رئيس الحكومة- وزير الخارجية</a:t>
            </a:r>
            <a:br>
              <a:rPr lang="ar-MA" sz="3200" b="1" dirty="0" smtClean="0">
                <a:solidFill>
                  <a:srgbClr val="FF0000"/>
                </a:solidFill>
                <a:effectLst>
                  <a:outerShdw blurRad="38100" dist="38100" dir="2700000" algn="tl">
                    <a:srgbClr val="000000">
                      <a:alpha val="43137"/>
                    </a:srgbClr>
                  </a:outerShdw>
                </a:effectLst>
                <a:latin typeface="Arial" panose="020B0604020202020204" pitchFamily="34" charset="0"/>
              </a:rPr>
            </a:br>
            <a:r>
              <a:rPr lang="ar-MA" sz="3200" b="1" dirty="0" smtClean="0">
                <a:solidFill>
                  <a:srgbClr val="FF0000"/>
                </a:solidFill>
                <a:effectLst>
                  <a:outerShdw blurRad="38100" dist="38100" dir="2700000" algn="tl">
                    <a:srgbClr val="000000">
                      <a:alpha val="43137"/>
                    </a:srgbClr>
                  </a:outerShdw>
                </a:effectLst>
                <a:latin typeface="Arial" panose="020B0604020202020204" pitchFamily="34" charset="0"/>
              </a:rPr>
              <a:t>-البعثات الدبلوماسية والقنصلية-</a:t>
            </a:r>
            <a:endParaRPr lang="fr-FR" sz="3200" b="1" dirty="0">
              <a:solidFill>
                <a:srgbClr val="FF0000"/>
              </a:solidFill>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52600"/>
            <a:ext cx="8686800" cy="4861719"/>
          </a:xfrm>
        </p:spPr>
      </p:pic>
    </p:spTree>
    <p:extLst>
      <p:ext uri="{BB962C8B-B14F-4D97-AF65-F5344CB8AC3E}">
        <p14:creationId xmlns:p14="http://schemas.microsoft.com/office/powerpoint/2010/main" val="298408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229600" cy="7694414"/>
          </a:xfrm>
          <a:prstGeom prst="rect">
            <a:avLst/>
          </a:prstGeom>
        </p:spPr>
        <p:txBody>
          <a:bodyPr wrap="square">
            <a:spAutoFit/>
          </a:bodyPr>
          <a:lstStyle/>
          <a:p>
            <a:pPr algn="just" rtl="1"/>
            <a:r>
              <a:rPr lang="ar-MA" sz="2800" dirty="0">
                <a:solidFill>
                  <a:prstClr val="black"/>
                </a:solidFill>
              </a:rPr>
              <a:t>3 </a:t>
            </a:r>
            <a:r>
              <a:rPr lang="ar-MA" sz="2800" dirty="0">
                <a:solidFill>
                  <a:prstClr val="black"/>
                </a:solidFill>
                <a:effectLst>
                  <a:outerShdw blurRad="38100" dist="38100" dir="2700000" algn="tl">
                    <a:srgbClr val="000000">
                      <a:alpha val="43137"/>
                    </a:srgbClr>
                  </a:outerShdw>
                </a:effectLst>
              </a:rPr>
              <a:t>- لا ينبثق عنها أجهزة لمتابعة تنفيذ قراراتها ، لذلك يبقى الكثير من هذه القرارات حبرا على ورق</a:t>
            </a:r>
            <a:r>
              <a:rPr lang="ar-MA" sz="2800" dirty="0" smtClean="0">
                <a:solidFill>
                  <a:prstClr val="black"/>
                </a:solidFill>
                <a:effectLst>
                  <a:outerShdw blurRad="38100" dist="38100" dir="2700000" algn="tl">
                    <a:srgbClr val="000000">
                      <a:alpha val="43137"/>
                    </a:srgbClr>
                  </a:outerShdw>
                </a:effectLst>
              </a:rPr>
              <a:t>.</a:t>
            </a:r>
          </a:p>
          <a:p>
            <a:pPr algn="just" rtl="1"/>
            <a:r>
              <a:rPr lang="ar-MA" sz="2800" dirty="0" smtClean="0">
                <a:solidFill>
                  <a:prstClr val="black"/>
                </a:solidFill>
                <a:effectLst>
                  <a:outerShdw blurRad="38100" dist="38100" dir="2700000" algn="tl">
                    <a:srgbClr val="000000">
                      <a:alpha val="43137"/>
                    </a:srgbClr>
                  </a:outerShdw>
                </a:effectLst>
              </a:rPr>
              <a:t>عزز </a:t>
            </a:r>
            <a:r>
              <a:rPr lang="ar-MA" sz="2800" dirty="0">
                <a:solidFill>
                  <a:prstClr val="black"/>
                </a:solidFill>
                <a:effectLst>
                  <a:outerShdw blurRad="38100" dist="38100" dir="2700000" algn="tl">
                    <a:srgbClr val="000000">
                      <a:alpha val="43137"/>
                    </a:srgbClr>
                  </a:outerShdw>
                </a:effectLst>
              </a:rPr>
              <a:t>قصور نظام المؤتمرات الدولية من فكرة إنشاء المنظمات الدولية الثابتة والمستقرة، لكن فكرة </a:t>
            </a:r>
            <a:r>
              <a:rPr lang="ar-MA" sz="2800" dirty="0" smtClean="0">
                <a:solidFill>
                  <a:prstClr val="black"/>
                </a:solidFill>
                <a:effectLst>
                  <a:outerShdw blurRad="38100" dist="38100" dir="2700000" algn="tl">
                    <a:srgbClr val="000000">
                      <a:alpha val="43137"/>
                    </a:srgbClr>
                  </a:outerShdw>
                </a:effectLst>
              </a:rPr>
              <a:t>التنظيم الدولي </a:t>
            </a:r>
            <a:r>
              <a:rPr lang="ar-MA" sz="2800" dirty="0">
                <a:solidFill>
                  <a:prstClr val="black"/>
                </a:solidFill>
                <a:effectLst>
                  <a:outerShdw blurRad="38100" dist="38100" dir="2700000" algn="tl">
                    <a:srgbClr val="000000">
                      <a:alpha val="43137"/>
                    </a:srgbClr>
                  </a:outerShdw>
                </a:effectLst>
              </a:rPr>
              <a:t>السائدة في القرن التاسع عشر هيمن عليها الطابع الإقليمي العنصري، لذلك ظهرت تلك المنظمات </a:t>
            </a:r>
            <a:r>
              <a:rPr lang="ar-MA" sz="2800" dirty="0" smtClean="0">
                <a:solidFill>
                  <a:prstClr val="black"/>
                </a:solidFill>
                <a:effectLst>
                  <a:outerShdw blurRad="38100" dist="38100" dir="2700000" algn="tl">
                    <a:srgbClr val="000000">
                      <a:alpha val="43137"/>
                    </a:srgbClr>
                  </a:outerShdw>
                </a:effectLst>
              </a:rPr>
              <a:t>على</a:t>
            </a:r>
          </a:p>
          <a:p>
            <a:pPr algn="just" rtl="1"/>
            <a:r>
              <a:rPr lang="ar-MA" sz="2800" dirty="0" smtClean="0">
                <a:solidFill>
                  <a:prstClr val="black"/>
                </a:solidFill>
                <a:effectLst>
                  <a:outerShdw blurRad="38100" dist="38100" dir="2700000" algn="tl">
                    <a:srgbClr val="000000">
                      <a:alpha val="43137"/>
                    </a:srgbClr>
                  </a:outerShdw>
                </a:effectLst>
              </a:rPr>
              <a:t>أساسين </a:t>
            </a:r>
            <a:r>
              <a:rPr lang="ar-MA" sz="2800" dirty="0">
                <a:solidFill>
                  <a:prstClr val="black"/>
                </a:solidFill>
                <a:effectLst>
                  <a:outerShdw blurRad="38100" dist="38100" dir="2700000" algn="tl">
                    <a:srgbClr val="000000">
                      <a:alpha val="43137"/>
                    </a:srgbClr>
                  </a:outerShdw>
                </a:effectLst>
              </a:rPr>
              <a:t>هما </a:t>
            </a:r>
            <a:r>
              <a:rPr lang="ar-MA" sz="2800" dirty="0" smtClean="0">
                <a:solidFill>
                  <a:prstClr val="black"/>
                </a:solidFill>
                <a:effectLst>
                  <a:outerShdw blurRad="38100" dist="38100" dir="2700000" algn="tl">
                    <a:srgbClr val="000000">
                      <a:alpha val="43137"/>
                    </a:srgbClr>
                  </a:outerShdw>
                </a:effectLst>
              </a:rPr>
              <a:t>:</a:t>
            </a:r>
          </a:p>
          <a:p>
            <a:pPr algn="just" rtl="1"/>
            <a:r>
              <a:rPr lang="ar-MA" sz="2800" dirty="0" smtClean="0">
                <a:solidFill>
                  <a:prstClr val="black"/>
                </a:solidFill>
                <a:effectLst>
                  <a:outerShdw blurRad="38100" dist="38100" dir="2700000" algn="tl">
                    <a:srgbClr val="000000">
                      <a:alpha val="43137"/>
                    </a:srgbClr>
                  </a:outerShdw>
                </a:effectLst>
              </a:rPr>
              <a:t>أولا</a:t>
            </a:r>
            <a:r>
              <a:rPr lang="ar-MA" sz="2800" dirty="0">
                <a:solidFill>
                  <a:prstClr val="black"/>
                </a:solidFill>
                <a:effectLst>
                  <a:outerShdw blurRad="38100" dist="38100" dir="2700000" algn="tl">
                    <a:srgbClr val="000000">
                      <a:alpha val="43137"/>
                    </a:srgbClr>
                  </a:outerShdw>
                </a:effectLst>
              </a:rPr>
              <a:t>: منظمات إقليمية تقتصر العضوية فيها على الدول الأوربية فقط استنادا إلى المؤتمرات المشار إليها </a:t>
            </a:r>
            <a:r>
              <a:rPr lang="ar-MA" sz="2800" dirty="0" smtClean="0">
                <a:solidFill>
                  <a:prstClr val="black"/>
                </a:solidFill>
                <a:effectLst>
                  <a:outerShdw blurRad="38100" dist="38100" dir="2700000" algn="tl">
                    <a:srgbClr val="000000">
                      <a:alpha val="43137"/>
                    </a:srgbClr>
                  </a:outerShdw>
                </a:effectLst>
              </a:rPr>
              <a:t>سابقا، </a:t>
            </a:r>
            <a:r>
              <a:rPr lang="ar-MA" sz="2800" dirty="0">
                <a:solidFill>
                  <a:prstClr val="black"/>
                </a:solidFill>
                <a:effectLst>
                  <a:outerShdw blurRad="38100" dist="38100" dir="2700000" algn="tl">
                    <a:srgbClr val="000000">
                      <a:alpha val="43137"/>
                    </a:srgbClr>
                  </a:outerShdw>
                </a:effectLst>
              </a:rPr>
              <a:t>بالإضافة إلى قارة أمريكا التي نظمها مؤتمر بنما عام 1826 .</a:t>
            </a:r>
          </a:p>
          <a:p>
            <a:pPr algn="just" rtl="1"/>
            <a:r>
              <a:rPr lang="ar-MA" sz="2800" dirty="0">
                <a:solidFill>
                  <a:prstClr val="black"/>
                </a:solidFill>
                <a:effectLst>
                  <a:outerShdw blurRad="38100" dist="38100" dir="2700000" algn="tl">
                    <a:srgbClr val="000000">
                      <a:alpha val="43137"/>
                    </a:srgbClr>
                  </a:outerShdw>
                </a:effectLst>
              </a:rPr>
              <a:t>ثانيا: منظمات متخصصة غالبا ما يقتصر نشاطها على القضايا الفنية وليس السياسية وذلك بسبب تمسك الدول </a:t>
            </a:r>
            <a:r>
              <a:rPr lang="ar-MA" sz="2800" dirty="0" smtClean="0">
                <a:solidFill>
                  <a:prstClr val="black"/>
                </a:solidFill>
                <a:effectLst>
                  <a:outerShdw blurRad="38100" dist="38100" dir="2700000" algn="tl">
                    <a:srgbClr val="000000">
                      <a:alpha val="43137"/>
                    </a:srgbClr>
                  </a:outerShdw>
                </a:effectLst>
              </a:rPr>
              <a:t>بمبدأ </a:t>
            </a:r>
            <a:r>
              <a:rPr lang="ar-MA" sz="2800" dirty="0">
                <a:solidFill>
                  <a:prstClr val="black"/>
                </a:solidFill>
                <a:effectLst>
                  <a:outerShdw blurRad="38100" dist="38100" dir="2700000" algn="tl">
                    <a:srgbClr val="000000">
                      <a:alpha val="43137"/>
                    </a:srgbClr>
                  </a:outerShdw>
                </a:effectLst>
              </a:rPr>
              <a:t>السيادة المطلقة ورفضها أن تعرض قضاياها السياسية على منظمات دولية.</a:t>
            </a:r>
          </a:p>
          <a:p>
            <a:pPr algn="just" rtl="1"/>
            <a:endParaRPr lang="ar-MA" sz="2800" dirty="0" smtClean="0">
              <a:solidFill>
                <a:prstClr val="black"/>
              </a:solidFill>
            </a:endParaRPr>
          </a:p>
          <a:p>
            <a:pPr algn="just" rtl="1"/>
            <a:endParaRPr lang="ar-MA" sz="2800" dirty="0">
              <a:solidFill>
                <a:prstClr val="black"/>
              </a:solidFill>
            </a:endParaRPr>
          </a:p>
          <a:p>
            <a:pPr algn="just" rtl="1"/>
            <a:endParaRPr lang="ar-MA" sz="2800" dirty="0" smtClean="0">
              <a:solidFill>
                <a:prstClr val="black"/>
              </a:solidFill>
            </a:endParaRPr>
          </a:p>
          <a:p>
            <a:pPr algn="just" rtl="1"/>
            <a:endParaRPr lang="ar-MA" sz="2800" dirty="0">
              <a:solidFill>
                <a:prstClr val="black"/>
              </a:solidFill>
            </a:endParaRPr>
          </a:p>
          <a:p>
            <a:pPr algn="just" rtl="1"/>
            <a:endParaRPr lang="ar-MA" sz="2800" dirty="0" smtClean="0">
              <a:solidFill>
                <a:prstClr val="black"/>
              </a:solidFill>
            </a:endParaRPr>
          </a:p>
          <a:p>
            <a:pPr algn="just" rtl="1"/>
            <a:endParaRPr lang="fr-FR" dirty="0"/>
          </a:p>
        </p:txBody>
      </p:sp>
    </p:spTree>
    <p:extLst>
      <p:ext uri="{BB962C8B-B14F-4D97-AF65-F5344CB8AC3E}">
        <p14:creationId xmlns:p14="http://schemas.microsoft.com/office/powerpoint/2010/main" val="3631237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773027484"/>
              </p:ext>
            </p:extLst>
          </p:nvPr>
        </p:nvGraphicFramePr>
        <p:xfrm>
          <a:off x="228600" y="302359"/>
          <a:ext cx="86868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6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890693282"/>
              </p:ext>
            </p:extLst>
          </p:nvPr>
        </p:nvGraphicFramePr>
        <p:xfrm>
          <a:off x="609600" y="304800"/>
          <a:ext cx="8001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46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295400"/>
            <a:ext cx="8839200" cy="5181600"/>
          </a:xfrm>
        </p:spPr>
        <p:txBody>
          <a:bodyPr>
            <a:noAutofit/>
          </a:bodyPr>
          <a:lstStyle/>
          <a:p>
            <a:pPr marL="537210" lvl="1" algn="just" rtl="1"/>
            <a:r>
              <a:rPr lang="ar-MA" sz="3200" b="1" dirty="0" smtClean="0">
                <a:solidFill>
                  <a:srgbClr val="00B050"/>
                </a:solidFill>
                <a:effectLst>
                  <a:outerShdw blurRad="38100" dist="38100" dir="2700000" algn="tl">
                    <a:srgbClr val="000000">
                      <a:alpha val="43137"/>
                    </a:srgbClr>
                  </a:outerShdw>
                </a:effectLst>
              </a:rPr>
              <a:t>ثانيا: تعريف </a:t>
            </a:r>
            <a:r>
              <a:rPr lang="ar-MA" sz="3200" b="1" dirty="0">
                <a:solidFill>
                  <a:srgbClr val="00B050"/>
                </a:solidFill>
                <a:effectLst>
                  <a:outerShdw blurRad="38100" dist="38100" dir="2700000" algn="tl">
                    <a:srgbClr val="000000">
                      <a:alpha val="43137"/>
                    </a:srgbClr>
                  </a:outerShdw>
                </a:effectLst>
              </a:rPr>
              <a:t>المنظمات الدولية وأنواعها </a:t>
            </a:r>
            <a:r>
              <a:rPr lang="ar-MA" sz="3200" b="1" dirty="0" smtClean="0">
                <a:solidFill>
                  <a:srgbClr val="00B050"/>
                </a:solidFill>
                <a:effectLst>
                  <a:outerShdw blurRad="38100" dist="38100" dir="2700000" algn="tl">
                    <a:srgbClr val="000000">
                      <a:alpha val="43137"/>
                    </a:srgbClr>
                  </a:outerShdw>
                </a:effectLst>
              </a:rPr>
              <a:t> </a:t>
            </a:r>
          </a:p>
          <a:p>
            <a:pPr marL="537210" lvl="1" algn="just" rtl="1"/>
            <a:r>
              <a:rPr lang="ar-MA" sz="3200" dirty="0" smtClean="0"/>
              <a:t>تعريف </a:t>
            </a:r>
            <a:r>
              <a:rPr lang="ar-MA" sz="3200" dirty="0"/>
              <a:t>المنظمات الدولية شخص </a:t>
            </a:r>
            <a:r>
              <a:rPr lang="ar-MA" sz="3200" dirty="0" err="1"/>
              <a:t>معنوى</a:t>
            </a:r>
            <a:r>
              <a:rPr lang="ar-MA" sz="3200" dirty="0"/>
              <a:t> من أشخاص القانون </a:t>
            </a:r>
            <a:r>
              <a:rPr lang="ar-MA" sz="3200" dirty="0" err="1"/>
              <a:t>الدولى</a:t>
            </a:r>
            <a:r>
              <a:rPr lang="ar-MA" sz="3200" dirty="0"/>
              <a:t> العام ينشأ من اتحاد ارادات مجموعة من الدول لرعاية مصالح مشتركة دائمة بينها ويتمتع </a:t>
            </a:r>
            <a:r>
              <a:rPr lang="ar-MA" sz="3200" dirty="0" err="1"/>
              <a:t>بإردة</a:t>
            </a:r>
            <a:r>
              <a:rPr lang="ar-MA" sz="3200" dirty="0"/>
              <a:t> ذاتية </a:t>
            </a:r>
            <a:r>
              <a:rPr lang="ar-MA" sz="3200" dirty="0" err="1"/>
              <a:t>فى</a:t>
            </a:r>
            <a:r>
              <a:rPr lang="ar-MA" sz="3200" dirty="0"/>
              <a:t> المجتمع </a:t>
            </a:r>
            <a:r>
              <a:rPr lang="ar-MA" sz="3200" dirty="0" err="1"/>
              <a:t>الدولى</a:t>
            </a:r>
            <a:r>
              <a:rPr lang="ar-MA" sz="3200" dirty="0"/>
              <a:t> وفى مواجهة الدول الأعضاء</a:t>
            </a:r>
          </a:p>
          <a:p>
            <a:pPr marL="537210" lvl="1" algn="just" rtl="1"/>
            <a:r>
              <a:rPr lang="ar-MA" sz="3200" dirty="0"/>
              <a:t> العناصر الرئيسية  لوجود أية منظمة دولية</a:t>
            </a:r>
          </a:p>
          <a:p>
            <a:pPr marL="537210" lvl="1" algn="r" rtl="1"/>
            <a:r>
              <a:rPr lang="ar-MA" sz="3200" dirty="0">
                <a:solidFill>
                  <a:srgbClr val="FF0000"/>
                </a:solidFill>
                <a:effectLst>
                  <a:outerShdw blurRad="38100" dist="38100" dir="2700000" algn="tl">
                    <a:srgbClr val="000000">
                      <a:alpha val="43137"/>
                    </a:srgbClr>
                  </a:outerShdw>
                </a:effectLst>
              </a:rPr>
              <a:t>1- الصفة </a:t>
            </a:r>
            <a:r>
              <a:rPr lang="ar-MA" sz="3200" dirty="0" smtClean="0">
                <a:solidFill>
                  <a:srgbClr val="FF0000"/>
                </a:solidFill>
                <a:effectLst>
                  <a:outerShdw blurRad="38100" dist="38100" dir="2700000" algn="tl">
                    <a:srgbClr val="000000">
                      <a:alpha val="43137"/>
                    </a:srgbClr>
                  </a:outerShdw>
                </a:effectLst>
              </a:rPr>
              <a:t>الدولية</a:t>
            </a:r>
            <a:endParaRPr lang="fr-FR" sz="3200" dirty="0">
              <a:solidFill>
                <a:srgbClr val="FF0000"/>
              </a:solidFill>
              <a:effectLst>
                <a:outerShdw blurRad="38100" dist="38100" dir="2700000" algn="tl">
                  <a:srgbClr val="000000">
                    <a:alpha val="43137"/>
                  </a:srgbClr>
                </a:outerShdw>
              </a:effectLst>
            </a:endParaRPr>
          </a:p>
          <a:p>
            <a:pPr marL="537210" lvl="1" algn="r" rtl="1"/>
            <a:r>
              <a:rPr lang="ar-MA" sz="3200" dirty="0">
                <a:solidFill>
                  <a:srgbClr val="FF0000"/>
                </a:solidFill>
                <a:effectLst>
                  <a:outerShdw blurRad="38100" dist="38100" dir="2700000" algn="tl">
                    <a:srgbClr val="000000">
                      <a:alpha val="43137"/>
                    </a:srgbClr>
                  </a:outerShdw>
                </a:effectLst>
              </a:rPr>
              <a:t>3</a:t>
            </a:r>
            <a:r>
              <a:rPr lang="ar-MA" sz="3200" dirty="0" smtClean="0">
                <a:solidFill>
                  <a:srgbClr val="FF0000"/>
                </a:solidFill>
                <a:effectLst>
                  <a:outerShdw blurRad="38100" dist="38100" dir="2700000" algn="tl">
                    <a:srgbClr val="000000">
                      <a:alpha val="43137"/>
                    </a:srgbClr>
                  </a:outerShdw>
                </a:effectLst>
              </a:rPr>
              <a:t>-  </a:t>
            </a:r>
            <a:r>
              <a:rPr lang="ar-MA" sz="3200" dirty="0">
                <a:solidFill>
                  <a:srgbClr val="FF0000"/>
                </a:solidFill>
                <a:effectLst>
                  <a:outerShdw blurRad="38100" dist="38100" dir="2700000" algn="tl">
                    <a:srgbClr val="000000">
                      <a:alpha val="43137"/>
                    </a:srgbClr>
                  </a:outerShdw>
                </a:effectLst>
              </a:rPr>
              <a:t>الإرادة الذاتية</a:t>
            </a:r>
            <a:endParaRPr lang="fr-FR" sz="3200" dirty="0">
              <a:solidFill>
                <a:srgbClr val="FF0000"/>
              </a:solidFill>
              <a:effectLst>
                <a:outerShdw blurRad="38100" dist="38100" dir="2700000" algn="tl">
                  <a:srgbClr val="000000">
                    <a:alpha val="43137"/>
                  </a:srgbClr>
                </a:outerShdw>
              </a:effectLst>
            </a:endParaRPr>
          </a:p>
          <a:p>
            <a:pPr marL="537210" lvl="1" algn="r" rtl="1"/>
            <a:r>
              <a:rPr lang="ar-MA" sz="3200" dirty="0" smtClean="0">
                <a:solidFill>
                  <a:srgbClr val="FF0000"/>
                </a:solidFill>
                <a:effectLst>
                  <a:outerShdw blurRad="38100" dist="38100" dir="2700000" algn="tl">
                    <a:srgbClr val="000000">
                      <a:alpha val="43137"/>
                    </a:srgbClr>
                  </a:outerShdw>
                </a:effectLst>
              </a:rPr>
              <a:t>4-الديمومة </a:t>
            </a:r>
            <a:r>
              <a:rPr lang="ar-MA" sz="3200" dirty="0" err="1" smtClean="0">
                <a:solidFill>
                  <a:srgbClr val="FF0000"/>
                </a:solidFill>
                <a:effectLst>
                  <a:outerShdw blurRad="38100" dist="38100" dir="2700000" algn="tl">
                    <a:srgbClr val="000000">
                      <a:alpha val="43137"/>
                    </a:srgbClr>
                  </a:outerShdw>
                </a:effectLst>
              </a:rPr>
              <a:t>والإستمرار</a:t>
            </a:r>
            <a:endParaRPr lang="ar-MA" sz="3200" dirty="0" smtClean="0">
              <a:solidFill>
                <a:srgbClr val="FF0000"/>
              </a:solidFill>
              <a:effectLst>
                <a:outerShdw blurRad="38100" dist="38100" dir="2700000" algn="tl">
                  <a:srgbClr val="000000">
                    <a:alpha val="43137"/>
                  </a:srgbClr>
                </a:outerShdw>
              </a:effectLst>
            </a:endParaRPr>
          </a:p>
          <a:p>
            <a:pPr marL="537210" lvl="1" algn="r" rtl="1"/>
            <a:r>
              <a:rPr lang="ar-MA" sz="3200" dirty="0" smtClean="0">
                <a:solidFill>
                  <a:srgbClr val="FF0000"/>
                </a:solidFill>
                <a:effectLst>
                  <a:outerShdw blurRad="38100" dist="38100" dir="2700000" algn="tl">
                    <a:srgbClr val="000000">
                      <a:alpha val="43137"/>
                    </a:srgbClr>
                  </a:outerShdw>
                </a:effectLst>
              </a:rPr>
              <a:t>5- الأهداف المشتركة</a:t>
            </a:r>
            <a:endParaRPr lang="fr-FR" sz="3200" dirty="0" smtClean="0">
              <a:solidFill>
                <a:srgbClr val="FF0000"/>
              </a:solidFill>
              <a:effectLst>
                <a:outerShdw blurRad="38100" dist="38100" dir="2700000" algn="tl">
                  <a:srgbClr val="000000">
                    <a:alpha val="43137"/>
                  </a:srgbClr>
                </a:outerShdw>
              </a:effectLst>
            </a:endParaRPr>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826882426"/>
              </p:ext>
            </p:extLst>
          </p:nvPr>
        </p:nvGraphicFramePr>
        <p:xfrm>
          <a:off x="152400" y="304800"/>
          <a:ext cx="8686800" cy="686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681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4141926056"/>
              </p:ext>
            </p:extLst>
          </p:nvPr>
        </p:nvGraphicFramePr>
        <p:xfrm>
          <a:off x="152400" y="1295891"/>
          <a:ext cx="8229600" cy="6981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155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174731220"/>
              </p:ext>
            </p:extLst>
          </p:nvPr>
        </p:nvGraphicFramePr>
        <p:xfrm>
          <a:off x="990600" y="1869599"/>
          <a:ext cx="7924800"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372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878806"/>
          </a:xfrm>
          <a:prstGeom prst="rect">
            <a:avLst/>
          </a:prstGeom>
        </p:spPr>
        <p:txBody>
          <a:bodyPr wrap="square">
            <a:spAutoFit/>
          </a:bodyPr>
          <a:lstStyle/>
          <a:p>
            <a:pPr indent="457200" algn="just" rtl="1">
              <a:spcAft>
                <a:spcPts val="1000"/>
              </a:spcAft>
            </a:pPr>
            <a:r>
              <a:rPr lang="ar-MA" sz="3200" dirty="0" smtClean="0">
                <a:solidFill>
                  <a:srgbClr val="00B05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ثانيا: تصنيف المنظمات الدولية:</a:t>
            </a:r>
          </a:p>
          <a:p>
            <a:pPr indent="457200" algn="just" rtl="1">
              <a:spcAft>
                <a:spcPts val="1000"/>
              </a:spcAft>
            </a:pPr>
            <a:r>
              <a:rPr lang="ar-MA" sz="2800" b="1" dirty="0" smtClean="0">
                <a:effectLst>
                  <a:outerShdw blurRad="38100" dist="38100" dir="2700000" algn="tl">
                    <a:srgbClr val="000000">
                      <a:alpha val="43137"/>
                    </a:srgbClr>
                  </a:outerShdw>
                </a:effectLst>
              </a:rPr>
              <a:t> </a:t>
            </a:r>
            <a:r>
              <a:rPr lang="ar-IQ" sz="2800" b="1" dirty="0" smtClean="0">
                <a:effectLst>
                  <a:outerShdw blurRad="38100" dist="38100" dir="2700000" algn="tl">
                    <a:srgbClr val="000000">
                      <a:alpha val="43137"/>
                    </a:srgbClr>
                  </a:outerShdw>
                </a:effectLst>
              </a:rPr>
              <a:t>من </a:t>
            </a:r>
            <a:r>
              <a:rPr lang="ar-IQ" sz="2800" b="1" dirty="0">
                <a:effectLst>
                  <a:outerShdw blurRad="38100" dist="38100" dir="2700000" algn="tl">
                    <a:srgbClr val="000000">
                      <a:alpha val="43137"/>
                    </a:srgbClr>
                  </a:outerShdw>
                </a:effectLst>
              </a:rPr>
              <a:t>حيث نطاق </a:t>
            </a:r>
            <a:r>
              <a:rPr lang="ar-IQ" sz="2800" b="1" dirty="0" smtClean="0">
                <a:effectLst>
                  <a:outerShdw blurRad="38100" dist="38100" dir="2700000" algn="tl">
                    <a:srgbClr val="000000">
                      <a:alpha val="43137"/>
                    </a:srgbClr>
                  </a:outerShdw>
                </a:effectLst>
              </a:rPr>
              <a:t>العضوية:</a:t>
            </a:r>
            <a:r>
              <a:rPr lang="ar-MA" sz="2800" b="1" dirty="0">
                <a:effectLst>
                  <a:outerShdw blurRad="38100" dist="38100" dir="2700000" algn="tl">
                    <a:srgbClr val="000000">
                      <a:alpha val="43137"/>
                    </a:srgbClr>
                  </a:outerShdw>
                </a:effectLst>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تنقسم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الى منظمات عالمية واقليمية:-</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7200" algn="just" rtl="1">
              <a:spcAft>
                <a:spcPts val="1000"/>
              </a:spcAft>
            </a:pPr>
            <a:r>
              <a:rPr lang="ar-IQ" sz="2800" dirty="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1- المنظمات </a:t>
            </a:r>
            <a:r>
              <a:rPr lang="ar-IQ" sz="2800"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العالمية</a:t>
            </a:r>
            <a:r>
              <a:rPr lang="ar-MA" sz="2800"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هي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المنظمات التي تكون العضوية فيها مفتوحة لكل دول العالم الراغبة في الانضمام اليها متى توافرت فيها شروط العضوية المنصوص عليها في ميثاق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المنظمة</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كما أن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العضوية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في هذا النوع من المنظمات في نطاق جغرافي معين بل تمتد لتشمل كل دول العالم، ومن امثلة هذه المنظمات،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الامم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المتحدة)، والمنظمات الدولية المتخصصة كـ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(اليونسكو</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err="1">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واليونسيف</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ومنظمة الصحة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العالمية</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p>
          <a:p>
            <a:pPr algn="just" rtl="1"/>
            <a:r>
              <a:rPr lang="ar-MA" sz="2800" dirty="0" smtClean="0">
                <a:effectLst>
                  <a:outerShdw blurRad="38100" dist="38100" dir="2700000" algn="tl">
                    <a:srgbClr val="000000">
                      <a:alpha val="43137"/>
                    </a:srgbClr>
                  </a:outerShdw>
                </a:effectLst>
              </a:rPr>
              <a:t>  </a:t>
            </a:r>
            <a:r>
              <a:rPr lang="ar-MA" sz="2800" dirty="0" smtClean="0">
                <a:solidFill>
                  <a:srgbClr val="FF0000"/>
                </a:solidFill>
                <a:effectLst>
                  <a:outerShdw blurRad="38100" dist="38100" dir="2700000" algn="tl">
                    <a:srgbClr val="000000">
                      <a:alpha val="43137"/>
                    </a:srgbClr>
                  </a:outerShdw>
                </a:effectLst>
              </a:rPr>
              <a:t>2</a:t>
            </a:r>
            <a:r>
              <a:rPr lang="ar-IQ" sz="2800" dirty="0" smtClean="0">
                <a:solidFill>
                  <a:srgbClr val="FF0000"/>
                </a:solidFill>
                <a:effectLst>
                  <a:outerShdw blurRad="38100" dist="38100" dir="2700000" algn="tl">
                    <a:srgbClr val="000000">
                      <a:alpha val="43137"/>
                    </a:srgbClr>
                  </a:outerShdw>
                </a:effectLst>
              </a:rPr>
              <a:t>- </a:t>
            </a:r>
            <a:r>
              <a:rPr lang="ar-IQ" sz="2800" dirty="0">
                <a:solidFill>
                  <a:srgbClr val="FF0000"/>
                </a:solidFill>
                <a:effectLst>
                  <a:outerShdw blurRad="38100" dist="38100" dir="2700000" algn="tl">
                    <a:srgbClr val="000000">
                      <a:alpha val="43137"/>
                    </a:srgbClr>
                  </a:outerShdw>
                </a:effectLst>
              </a:rPr>
              <a:t>المنظمات </a:t>
            </a:r>
            <a:r>
              <a:rPr lang="ar-IQ" sz="2800" dirty="0" smtClean="0">
                <a:solidFill>
                  <a:srgbClr val="FF0000"/>
                </a:solidFill>
                <a:effectLst>
                  <a:outerShdw blurRad="38100" dist="38100" dir="2700000" algn="tl">
                    <a:srgbClr val="000000">
                      <a:alpha val="43137"/>
                    </a:srgbClr>
                  </a:outerShdw>
                </a:effectLst>
              </a:rPr>
              <a:t>الإقليمية</a:t>
            </a:r>
            <a:r>
              <a:rPr lang="ar-MA" sz="2800" dirty="0" smtClean="0">
                <a:solidFill>
                  <a:srgbClr val="FF0000"/>
                </a:solidFill>
                <a:effectLst>
                  <a:outerShdw blurRad="38100" dist="38100" dir="2700000" algn="tl">
                    <a:srgbClr val="000000">
                      <a:alpha val="43137"/>
                    </a:srgbClr>
                  </a:outerShdw>
                </a:effectLst>
              </a:rPr>
              <a:t>:</a:t>
            </a:r>
            <a:r>
              <a:rPr lang="ar-IQ" sz="2800" dirty="0" smtClean="0">
                <a:solidFill>
                  <a:srgbClr val="FF0000"/>
                </a:solidFill>
                <a:effectLst>
                  <a:outerShdw blurRad="38100" dist="38100" dir="2700000" algn="tl">
                    <a:srgbClr val="000000">
                      <a:alpha val="43137"/>
                    </a:srgbClr>
                  </a:outerShdw>
                </a:effectLst>
              </a:rPr>
              <a:t> </a:t>
            </a:r>
            <a:r>
              <a:rPr lang="ar-IQ" sz="2800" dirty="0" smtClean="0">
                <a:effectLst>
                  <a:outerShdw blurRad="38100" dist="38100" dir="2700000" algn="tl">
                    <a:srgbClr val="000000">
                      <a:alpha val="43137"/>
                    </a:srgbClr>
                  </a:outerShdw>
                </a:effectLst>
              </a:rPr>
              <a:t>التي </a:t>
            </a:r>
            <a:r>
              <a:rPr lang="ar-IQ" sz="2800" dirty="0">
                <a:effectLst>
                  <a:outerShdw blurRad="38100" dist="38100" dir="2700000" algn="tl">
                    <a:srgbClr val="000000">
                      <a:alpha val="43137"/>
                    </a:srgbClr>
                  </a:outerShdw>
                </a:effectLst>
              </a:rPr>
              <a:t>تضم في عضويتها عدد محدد من الدول، او التي يكون نطاق اختصاصها محدد برقعة جغرافية معينة، وتتنوع الاسس التي يقوم عليها المنظمات الاقليمية، فقد تقوم على اساس قومي كجامعة الدول العربية او جغرافي كمنظمة الوحدة الافريقية ومنظمة الدول الامريكية ، او امني كحلف شمال </a:t>
            </a:r>
            <a:r>
              <a:rPr lang="ar-IQ" sz="2800" dirty="0" smtClean="0">
                <a:effectLst>
                  <a:outerShdw blurRad="38100" dist="38100" dir="2700000" algn="tl">
                    <a:srgbClr val="000000">
                      <a:alpha val="43137"/>
                    </a:srgbClr>
                  </a:outerShdw>
                </a:effectLst>
              </a:rPr>
              <a:t>الاطلنطي، </a:t>
            </a:r>
            <a:r>
              <a:rPr lang="ar-IQ" sz="2800" dirty="0">
                <a:effectLst>
                  <a:outerShdw blurRad="38100" dist="38100" dir="2700000" algn="tl">
                    <a:srgbClr val="000000">
                      <a:alpha val="43137"/>
                    </a:srgbClr>
                  </a:outerShdw>
                </a:effectLst>
              </a:rPr>
              <a:t>او اقتصادي كمنظمة التجارة العالمية ومنظمة الدول المنتجة للبترول (الاوبك) ، او ديني كمنظمة المؤتمر الاسلامي</a:t>
            </a:r>
            <a:r>
              <a:rPr lang="ar-IQ" sz="2800" dirty="0"/>
              <a:t>.</a:t>
            </a:r>
            <a:endParaRPr lang="fr-FR" sz="2800" dirty="0"/>
          </a:p>
          <a:p>
            <a:pPr indent="457200" algn="just" rtl="1">
              <a:spcAft>
                <a:spcPts val="1000"/>
              </a:spcAft>
            </a:pPr>
            <a:endParaRPr lang="fr-F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877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8" y="76200"/>
            <a:ext cx="9144000" cy="8191986"/>
          </a:xfrm>
          <a:prstGeom prst="rect">
            <a:avLst/>
          </a:prstGeom>
        </p:spPr>
        <p:txBody>
          <a:bodyPr wrap="square">
            <a:spAutoFit/>
          </a:bodyPr>
          <a:lstStyle/>
          <a:p>
            <a:pPr indent="457200" algn="just" rtl="1">
              <a:spcAft>
                <a:spcPts val="1000"/>
              </a:spcAft>
            </a:pPr>
            <a:r>
              <a:rPr lang="ar-MA" sz="2800" b="1" dirty="0">
                <a:solidFill>
                  <a:prstClr val="black"/>
                </a:solidFill>
                <a:effectLst>
                  <a:outerShdw blurRad="38100" dist="38100" dir="2700000" algn="tl">
                    <a:srgbClr val="000000">
                      <a:alpha val="43137"/>
                    </a:srgbClr>
                  </a:outerShdw>
                </a:effectLst>
              </a:rPr>
              <a:t> </a:t>
            </a:r>
            <a:r>
              <a:rPr lang="ar-IQ" sz="2800" b="1" dirty="0">
                <a:solidFill>
                  <a:prstClr val="black"/>
                </a:solidFill>
                <a:effectLst>
                  <a:outerShdw blurRad="38100" dist="38100" dir="2700000" algn="tl">
                    <a:srgbClr val="000000">
                      <a:alpha val="43137"/>
                    </a:srgbClr>
                  </a:outerShdw>
                </a:effectLst>
              </a:rPr>
              <a:t>من حيث نطاق العضوية:</a:t>
            </a:r>
            <a:r>
              <a:rPr lang="ar-MA" sz="2800" b="1" dirty="0">
                <a:solidFill>
                  <a:prstClr val="black"/>
                </a:solidFill>
                <a:effectLst>
                  <a:outerShdw blurRad="38100" dist="38100" dir="2700000" algn="tl">
                    <a:srgbClr val="000000">
                      <a:alpha val="43137"/>
                    </a:srgbClr>
                  </a:outerShdw>
                </a:effectLst>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تقسم المنظمات الدولية من حيث  الاختصاص الى منظمات عامة ومتخصصة وأساس هذا التقسيم، هو وحدة او تعدد الاهداف التي تسعى المنظمة الى تحقيقها وعلى التفصيل التالي:</a:t>
            </a:r>
            <a:endParaRPr lang="fr-FR"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7200" algn="just" rtl="1">
              <a:spcAft>
                <a:spcPts val="1000"/>
              </a:spcAft>
            </a:pPr>
            <a:r>
              <a:rPr lang="ar-IQ"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1- </a:t>
            </a:r>
            <a:r>
              <a:rPr lang="ar-IQ" sz="2800" b="1" dirty="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المنظمات </a:t>
            </a:r>
            <a:r>
              <a:rPr lang="ar-IQ"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العامة</a:t>
            </a:r>
            <a:r>
              <a:rPr lang="ar-MA"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هي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المنظمات التي يمتد اختصاصها ليشمل مظاهر متعددة في العلاقات الدولية، كمنظمة الامم المتحدة التي تسعى الى المحافظة على السلم والأمن الدوليين وتدعيم التعاون السياسية والاقتصادي والاجتماعي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والثقافي</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p>
          <a:p>
            <a:pPr indent="457200" algn="just" rtl="1">
              <a:spcAft>
                <a:spcPts val="1000"/>
              </a:spcAft>
            </a:pPr>
            <a:r>
              <a:rPr lang="ar-MA"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2</a:t>
            </a:r>
            <a:r>
              <a:rPr lang="ar-IQ"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b="1" dirty="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المنظمات </a:t>
            </a:r>
            <a:r>
              <a:rPr lang="ar-IQ"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المتخصصة</a:t>
            </a:r>
            <a:r>
              <a:rPr lang="ar-MA" sz="2800" b="1"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هي </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التي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يقتصر نشاطها على مجال واحد من مجالات العلاقات الدولية أو التي تسعى الى تحقيق التعاون بين اعضائها في موضوع معين او في مجال محدد، وقد تكون هذه المنظمات عالمية او اقليمية، وعلى حد سواء مع المنظمات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العامة.</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البنك الدولي-اليونسكو-الصحة العالمية-منظمة العمل الدولية.</a:t>
            </a:r>
          </a:p>
          <a:p>
            <a:pPr indent="457200" algn="just" rtl="1">
              <a:spcAft>
                <a:spcPts val="1000"/>
              </a:spcAft>
            </a:pPr>
            <a:endParaRPr lang="fr-FR" sz="20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7200" algn="just" rtl="1">
              <a:spcAft>
                <a:spcPts val="1000"/>
              </a:spcAft>
            </a:pPr>
            <a:endParaRPr lang="ar-MA" sz="2800" dirty="0">
              <a:latin typeface="Simplified Arabic" panose="02010000000000000000" pitchFamily="2" charset="-78"/>
              <a:ea typeface="Times New Roman" panose="02020603050405020304" pitchFamily="18" charset="0"/>
              <a:cs typeface="Simplified Arabic" panose="02010000000000000000" pitchFamily="2" charset="-78"/>
            </a:endParaRPr>
          </a:p>
          <a:p>
            <a:pPr indent="457200" algn="just" rtl="1">
              <a:spcAft>
                <a:spcPts val="1000"/>
              </a:spcAft>
            </a:pPr>
            <a:endParaRPr lang="ar-MA" sz="2800" dirty="0" smtClean="0">
              <a:latin typeface="Simplified Arabic" panose="02010000000000000000" pitchFamily="2" charset="-78"/>
              <a:ea typeface="Times New Roman" panose="02020603050405020304" pitchFamily="18" charset="0"/>
              <a:cs typeface="Simplified Arabic" panose="02010000000000000000" pitchFamily="2" charset="-78"/>
            </a:endParaRPr>
          </a:p>
          <a:p>
            <a:pPr indent="457200" algn="just" rtl="1">
              <a:spcAft>
                <a:spcPts val="1000"/>
              </a:spcAft>
            </a:pPr>
            <a:endParaRPr lang="ar-MA" sz="2800" dirty="0" smtClean="0">
              <a:latin typeface="Simplified Arabic" panose="02010000000000000000" pitchFamily="2" charset="-78"/>
              <a:ea typeface="Times New Roman" panose="02020603050405020304" pitchFamily="18" charset="0"/>
              <a:cs typeface="Simplified Arabic" panose="02010000000000000000" pitchFamily="2" charset="-78"/>
            </a:endParaRPr>
          </a:p>
          <a:p>
            <a:pPr indent="457200" algn="just" rtl="1">
              <a:spcAft>
                <a:spcPts val="1000"/>
              </a:spcAft>
            </a:pPr>
            <a:endParaRPr lang="fr-FR" sz="2800" dirty="0"/>
          </a:p>
        </p:txBody>
      </p:sp>
    </p:spTree>
    <p:extLst>
      <p:ext uri="{BB962C8B-B14F-4D97-AF65-F5344CB8AC3E}">
        <p14:creationId xmlns:p14="http://schemas.microsoft.com/office/powerpoint/2010/main" val="2063229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8186857"/>
          </a:xfrm>
          <a:prstGeom prst="rect">
            <a:avLst/>
          </a:prstGeom>
        </p:spPr>
        <p:txBody>
          <a:bodyPr wrap="square">
            <a:spAutoFit/>
          </a:bodyPr>
          <a:lstStyle/>
          <a:p>
            <a:pPr indent="457200" algn="just" rtl="1">
              <a:spcAft>
                <a:spcPts val="1000"/>
              </a:spcAft>
            </a:pPr>
            <a:r>
              <a:rPr lang="ar-MA" sz="2800" b="1"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من حيث </a:t>
            </a:r>
            <a:r>
              <a:rPr lang="ar-MA" sz="2800" b="1"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السلطات أو الصلاحيات</a:t>
            </a:r>
            <a:r>
              <a:rPr lang="ar-MA" sz="2800" b="1"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يمكن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تقسيم المنظمات الدولية من حيث الصلاحيات التي تتمتع بها الى</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endParaRPr lang="ar-MA"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7200" algn="just" rtl="1">
              <a:spcAft>
                <a:spcPts val="1000"/>
              </a:spcAft>
            </a:pPr>
            <a:r>
              <a:rPr lang="ar-MA" sz="28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Simplified Arabic" panose="02010000000000000000" pitchFamily="2" charset="-78"/>
              </a:rPr>
              <a:t>1</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منظمات</a:t>
            </a:r>
            <a:r>
              <a:rPr lang="ar-MA" sz="2800"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ذات </a:t>
            </a:r>
            <a:r>
              <a:rPr lang="ar-IQ" sz="2800" dirty="0" smtClean="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صلاحيات </a:t>
            </a:r>
            <a:r>
              <a:rPr lang="ar-IQ" sz="2800" dirty="0">
                <a:solidFill>
                  <a:srgbClr val="FF0000"/>
                </a:solidFill>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فعلية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واسعة</a:t>
            </a:r>
            <a:r>
              <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 </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تخولها </a:t>
            </a: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تنفيذ قراراتها بوسائلها الخاصة مستقلة في ذلك عن رغبات الدول والاعضاء، من ذلك قرارات محكمة العدل الدولية، ومجلس الامن في حالة تهديد السلم والامن الدوليين، وقرارات السلطة العليا لمنظمة الفحم والصلب.</a:t>
            </a:r>
            <a:endParaRPr lang="fr-FR" sz="2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7200" algn="just" rtl="1">
              <a:spcAft>
                <a:spcPts val="1000"/>
              </a:spcAft>
            </a:pPr>
            <a:r>
              <a:rPr lang="ar-IQ" sz="2800" dirty="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2- منظمات لا تملك الا صلاحية ابداء الآراء والرغبات وهذا النوع من المنظمات هي الصورة الغالبة فيها، حيث تتحدد صلاحياتها باقتراح الاتفاقيات واصدار التوصيات والاقتراحات التي يتوقف تنفيذها على رغبات الدول الاعضاء</a:t>
            </a:r>
            <a:r>
              <a:rPr lang="ar-IQ"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rPr>
              <a:t>.</a:t>
            </a:r>
            <a:endParaRPr lang="ar-MA" sz="2800" dirty="0" smtClean="0">
              <a:effectLst>
                <a:outerShdw blurRad="38100" dist="38100" dir="2700000" algn="tl">
                  <a:srgbClr val="000000">
                    <a:alpha val="43137"/>
                  </a:srgbClr>
                </a:outerShdw>
              </a:effectLst>
              <a:latin typeface="Simplified Arabic" panose="02010000000000000000" pitchFamily="2" charset="-78"/>
              <a:ea typeface="Times New Roman" panose="02020603050405020304" pitchFamily="18" charset="0"/>
              <a:cs typeface="Simplified Arabic" panose="02010000000000000000" pitchFamily="2" charset="-78"/>
            </a:endParaRPr>
          </a:p>
          <a:p>
            <a:pPr indent="457200" algn="just" rtl="1">
              <a:spcAft>
                <a:spcPts val="1000"/>
              </a:spcAft>
            </a:pPr>
            <a:r>
              <a:rPr lang="ar-IQ" sz="2800" dirty="0">
                <a:effectLst>
                  <a:outerShdw blurRad="38100" dist="38100" dir="2700000" algn="tl">
                    <a:srgbClr val="000000">
                      <a:alpha val="43137"/>
                    </a:srgbClr>
                  </a:outerShdw>
                </a:effectLst>
              </a:rPr>
              <a:t>ويميز جانب من الفقه بين هذين النوعين من المنظمات فيطلق على الاولى (التي تملك صلاحيات فعلية) المنظمات الدولية القائمة على فكرة الاتحاد او على السيادة الدولية، ويسمي الثانية (التي لا تملك الا صلاحيات شكلية) المنظمات الدولية القائمة على التعاون.</a:t>
            </a:r>
            <a:endParaRPr lang="fr-FR" sz="2800" dirty="0">
              <a:effectLst>
                <a:outerShdw blurRad="38100" dist="38100" dir="2700000" algn="tl">
                  <a:srgbClr val="000000">
                    <a:alpha val="43137"/>
                  </a:srgbClr>
                </a:outerShdw>
              </a:effectLst>
            </a:endParaRPr>
          </a:p>
          <a:p>
            <a:pPr indent="457200" algn="just" rtl="1">
              <a:spcAft>
                <a:spcPts val="1000"/>
              </a:spcAft>
            </a:pPr>
            <a:endParaRPr lang="ar-MA" sz="2800" dirty="0">
              <a:effectLst/>
              <a:latin typeface="Times New Roman" panose="02020603050405020304" pitchFamily="18" charset="0"/>
              <a:ea typeface="Times New Roman" panose="02020603050405020304" pitchFamily="18" charset="0"/>
              <a:cs typeface="Simplified Arabic" panose="02010000000000000000" pitchFamily="2" charset="-78"/>
            </a:endParaRPr>
          </a:p>
          <a:p>
            <a:pPr indent="457200" algn="just" rtl="1">
              <a:spcAft>
                <a:spcPts val="1000"/>
              </a:spcAft>
            </a:pPr>
            <a:endParaRPr lang="ar-MA" sz="2800" dirty="0" smtClean="0">
              <a:latin typeface="Times New Roman" panose="02020603050405020304" pitchFamily="18" charset="0"/>
              <a:ea typeface="Times New Roman" panose="02020603050405020304" pitchFamily="18" charset="0"/>
              <a:cs typeface="Simplified Arabic" panose="02010000000000000000" pitchFamily="2" charset="-78"/>
            </a:endParaRPr>
          </a:p>
          <a:p>
            <a:pPr indent="457200" algn="just" rtl="1">
              <a:spcAft>
                <a:spcPts val="1000"/>
              </a:spcAft>
            </a:pP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80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8229600" cy="6858000"/>
          </a:xfrm>
          <a:prstGeom prst="rect">
            <a:avLst/>
          </a:prstGeom>
        </p:spPr>
      </p:pic>
    </p:spTree>
    <p:extLst>
      <p:ext uri="{BB962C8B-B14F-4D97-AF65-F5344CB8AC3E}">
        <p14:creationId xmlns:p14="http://schemas.microsoft.com/office/powerpoint/2010/main" val="2924943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4204036939"/>
              </p:ext>
            </p:extLst>
          </p:nvPr>
        </p:nvGraphicFramePr>
        <p:xfrm>
          <a:off x="0" y="533400"/>
          <a:ext cx="9144000" cy="650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87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04800" y="228600"/>
            <a:ext cx="8610599" cy="6324600"/>
          </a:xfrm>
          <a:prstGeom prst="rect">
            <a:avLst/>
          </a:prstGeom>
        </p:spPr>
      </p:pic>
    </p:spTree>
    <p:extLst>
      <p:ext uri="{BB962C8B-B14F-4D97-AF65-F5344CB8AC3E}">
        <p14:creationId xmlns:p14="http://schemas.microsoft.com/office/powerpoint/2010/main" val="218823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902315721"/>
              </p:ext>
            </p:extLst>
          </p:nvPr>
        </p:nvGraphicFramePr>
        <p:xfrm>
          <a:off x="228600" y="228600"/>
          <a:ext cx="8763000" cy="5775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453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79090" cy="6617196"/>
          </a:xfrm>
          <a:prstGeom prst="rect">
            <a:avLst/>
          </a:prstGeom>
          <a:solidFill>
            <a:srgbClr val="92D050"/>
          </a:solidFill>
        </p:spPr>
        <p:txBody>
          <a:bodyPr wrap="square">
            <a:spAutoFit/>
          </a:bodyPr>
          <a:lstStyle/>
          <a:p>
            <a:pPr algn="ctr" rtl="1"/>
            <a:r>
              <a:rPr lang="ar-MA" sz="3600" b="1" dirty="0">
                <a:solidFill>
                  <a:srgbClr val="FF0000"/>
                </a:solidFill>
              </a:rPr>
              <a:t>ماهي أبرز التحديات التي تواجه المنظمات </a:t>
            </a:r>
            <a:r>
              <a:rPr lang="ar-MA" sz="3600" b="1" dirty="0" smtClean="0">
                <a:solidFill>
                  <a:srgbClr val="FF0000"/>
                </a:solidFill>
              </a:rPr>
              <a:t>الدولية</a:t>
            </a:r>
            <a:r>
              <a:rPr lang="ar-MA" sz="4000" b="1" dirty="0" smtClean="0">
                <a:solidFill>
                  <a:srgbClr val="FF0000"/>
                </a:solidFill>
              </a:rPr>
              <a:t>؟</a:t>
            </a:r>
            <a:r>
              <a:rPr lang="ar-MA" sz="3600" b="1" dirty="0" smtClean="0">
                <a:solidFill>
                  <a:srgbClr val="FF0000"/>
                </a:solidFill>
              </a:rPr>
              <a:t> </a:t>
            </a:r>
            <a:r>
              <a:rPr lang="ar-MA" sz="3600" b="1" dirty="0">
                <a:solidFill>
                  <a:srgbClr val="FF0000"/>
                </a:solidFill>
              </a:rPr>
              <a:t>:</a:t>
            </a:r>
          </a:p>
          <a:p>
            <a:pPr algn="just" rtl="1"/>
            <a:r>
              <a:rPr lang="ar-MA" sz="3200" dirty="0"/>
              <a:t>1. تحديات الأمن في مواجهة سباقات التسلح وتفاقم الحروب والصراعات الإقليمية وفشل نظام الأمن </a:t>
            </a:r>
            <a:r>
              <a:rPr lang="ar-MA" sz="3200" dirty="0" smtClean="0"/>
              <a:t>الجماعي.</a:t>
            </a:r>
            <a:endParaRPr lang="ar-MA" sz="3200" dirty="0"/>
          </a:p>
          <a:p>
            <a:pPr algn="just" rtl="1"/>
            <a:r>
              <a:rPr lang="ar-MA" sz="3200" dirty="0"/>
              <a:t>2. تحديات التنمية في مواجهة ضيق قاعدة الموارد المناخية للتنمية هذا فضلا عن الانفجاريات السكانية ومشكلات عدم الاستقرار التي تعاني منها معظم الدول النامية</a:t>
            </a:r>
          </a:p>
          <a:p>
            <a:pPr algn="just" rtl="1"/>
            <a:r>
              <a:rPr lang="ar-MA" sz="3200" dirty="0"/>
              <a:t>3. التحديات الناجمة عن اتساع الفجوة الاقتصادية والاجتماعية والحضارية</a:t>
            </a:r>
          </a:p>
          <a:p>
            <a:pPr algn="just" rtl="1"/>
            <a:r>
              <a:rPr lang="ar-MA" sz="3200" dirty="0"/>
              <a:t>4. التحديات النابعة من الحاجة إلى حماية البيئة الإنسانية والطبيعية في مواجهة المخاطر التي تتولد عن التطبيق المتزايد للتكنولوجيا</a:t>
            </a:r>
          </a:p>
          <a:p>
            <a:pPr algn="just" rtl="1"/>
            <a:r>
              <a:rPr lang="ar-MA" sz="3200" dirty="0"/>
              <a:t>5. التحديات الناجمة عن إهدار الحقوق والحريات الإنسانية الأساسية وتعرضها للانتهاك المستمر في مناطق واسعة من </a:t>
            </a:r>
            <a:r>
              <a:rPr lang="ar-MA" sz="3200" dirty="0" smtClean="0"/>
              <a:t>العالم.</a:t>
            </a:r>
            <a:endParaRPr lang="ar-MA" sz="3200" dirty="0"/>
          </a:p>
          <a:p>
            <a:pPr algn="just" rtl="1"/>
            <a:r>
              <a:rPr lang="ar-MA" sz="3200" dirty="0"/>
              <a:t>6.التحديات الناتجة عن ارتفاع نسب ومعدلات الأمية في العالم</a:t>
            </a:r>
            <a:endParaRPr lang="fr-FR" sz="3200" dirty="0"/>
          </a:p>
        </p:txBody>
      </p:sp>
    </p:spTree>
    <p:extLst>
      <p:ext uri="{BB962C8B-B14F-4D97-AF65-F5344CB8AC3E}">
        <p14:creationId xmlns:p14="http://schemas.microsoft.com/office/powerpoint/2010/main" val="12073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534400" cy="6477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4767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7620000" cy="5943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082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7924800" cy="609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3841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8382000" cy="624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728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228600"/>
            <a:ext cx="3200401" cy="1600200"/>
          </a:xfrm>
        </p:spPr>
        <p:txBody>
          <a:bodyPr/>
          <a:lstStyle/>
          <a:p>
            <a:pPr algn="ctr"/>
            <a:r>
              <a:rPr lang="ar-SA" dirty="0">
                <a:solidFill>
                  <a:srgbClr val="FF0000"/>
                </a:solidFill>
                <a:effectLst>
                  <a:outerShdw blurRad="38100" dist="38100" dir="2700000" algn="tl">
                    <a:srgbClr val="000000">
                      <a:alpha val="43137"/>
                    </a:srgbClr>
                  </a:outerShdw>
                </a:effectLst>
                <a:cs typeface="AdvertisingExtraBold" pitchFamily="2" charset="-78"/>
              </a:rPr>
              <a:t>واقع الدول وعوامل قوتها في العلاقات الدولية</a:t>
            </a:r>
            <a:endParaRPr lang="fr-FR" dirty="0">
              <a:solidFill>
                <a:srgbClr val="FF0000"/>
              </a:solidFill>
              <a:effectLst>
                <a:outerShdw blurRad="38100" dist="38100" dir="2700000" algn="tl">
                  <a:srgbClr val="000000">
                    <a:alpha val="43137"/>
                  </a:srgbClr>
                </a:outerShdw>
              </a:effectLst>
              <a:cs typeface="AdvertisingExtraBold" pitchFamily="2" charset="-78"/>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152400"/>
            <a:ext cx="6172201" cy="6477000"/>
          </a:xfrm>
        </p:spPr>
      </p:pic>
      <p:sp>
        <p:nvSpPr>
          <p:cNvPr id="4" name="Espace réservé du texte 3"/>
          <p:cNvSpPr>
            <a:spLocks noGrp="1"/>
          </p:cNvSpPr>
          <p:nvPr>
            <p:ph type="body" sz="half" idx="2"/>
          </p:nvPr>
        </p:nvSpPr>
        <p:spPr>
          <a:xfrm>
            <a:off x="152401" y="2057400"/>
            <a:ext cx="2666999" cy="4572000"/>
          </a:xfrm>
        </p:spPr>
        <p:txBody>
          <a:bodyPr>
            <a:normAutofit lnSpcReduction="10000"/>
          </a:bodyPr>
          <a:lstStyle/>
          <a:p>
            <a:pPr algn="just" rtl="1"/>
            <a:r>
              <a:rPr lang="ar-SA" sz="2000" dirty="0"/>
              <a:t>اختلف الباحثون والمفكرون في علم العلاقات الدولية حول تحديد عوامل قوة الدولة في المجال الدولي لكن أبرز من نظر في هذا المجال هو المفكر الألماني هانز </a:t>
            </a:r>
            <a:r>
              <a:rPr lang="ar-SA" sz="2000" dirty="0" err="1" smtClean="0"/>
              <a:t>مورغنثو</a:t>
            </a:r>
            <a:r>
              <a:rPr lang="en-US" sz="2000" dirty="0"/>
              <a:t> </a:t>
            </a:r>
            <a:r>
              <a:rPr lang="ar-SA" sz="2000" dirty="0"/>
              <a:t>فقد حدد عوامل قوة الدولة في عدة عوامل ألا وهي</a:t>
            </a:r>
            <a:r>
              <a:rPr lang="ar-SA" sz="2000" dirty="0" smtClean="0"/>
              <a:t>:</a:t>
            </a:r>
            <a:endParaRPr lang="ar-MA" sz="2000" dirty="0" smtClean="0"/>
          </a:p>
          <a:p>
            <a:pPr algn="just" rtl="1"/>
            <a:r>
              <a:rPr lang="ar-SA" sz="2000" dirty="0" smtClean="0"/>
              <a:t> </a:t>
            </a:r>
            <a:r>
              <a:rPr lang="ar-SA" sz="2000" b="1" dirty="0"/>
              <a:t>العامل الجغرافي</a:t>
            </a:r>
            <a:r>
              <a:rPr lang="ar-SA" sz="2000" b="1" dirty="0" smtClean="0"/>
              <a:t>،</a:t>
            </a:r>
            <a:endParaRPr lang="ar-MA" sz="2000" b="1" dirty="0" smtClean="0"/>
          </a:p>
          <a:p>
            <a:pPr algn="just" rtl="1"/>
            <a:r>
              <a:rPr lang="ar-SA" sz="2000" b="1" dirty="0" smtClean="0"/>
              <a:t> </a:t>
            </a:r>
            <a:r>
              <a:rPr lang="ar-SA" sz="2000" b="1" dirty="0"/>
              <a:t>الموارد الطبيعية</a:t>
            </a:r>
            <a:r>
              <a:rPr lang="ar-SA" sz="2000" b="1" dirty="0" smtClean="0"/>
              <a:t>،</a:t>
            </a:r>
            <a:endParaRPr lang="ar-MA" sz="2000" b="1" dirty="0" smtClean="0"/>
          </a:p>
          <a:p>
            <a:pPr algn="just" rtl="1"/>
            <a:r>
              <a:rPr lang="ar-SA" sz="2000" b="1" dirty="0" smtClean="0"/>
              <a:t> </a:t>
            </a:r>
            <a:r>
              <a:rPr lang="ar-SA" sz="2000" b="1" dirty="0"/>
              <a:t>السكان، </a:t>
            </a:r>
            <a:r>
              <a:rPr lang="ar-SA" sz="2000" b="1" dirty="0" err="1" smtClean="0"/>
              <a:t>التقد</a:t>
            </a:r>
            <a:r>
              <a:rPr lang="ar-MA" sz="2000" b="1" dirty="0" smtClean="0"/>
              <a:t>م الاقتصادي</a:t>
            </a:r>
            <a:r>
              <a:rPr lang="ar-SA" sz="2000" b="1" dirty="0" smtClean="0"/>
              <a:t>، </a:t>
            </a:r>
            <a:r>
              <a:rPr lang="ar-SA" sz="2000" b="1" dirty="0"/>
              <a:t>درجة الاستعداد العسكري، </a:t>
            </a:r>
            <a:endParaRPr lang="ar-MA" sz="2000" b="1" dirty="0" smtClean="0"/>
          </a:p>
          <a:p>
            <a:pPr algn="just" rtl="1"/>
            <a:r>
              <a:rPr lang="ar-SA" sz="2000" b="1" dirty="0" smtClean="0"/>
              <a:t>الخصائص </a:t>
            </a:r>
            <a:r>
              <a:rPr lang="ar-SA" sz="2000" b="1" dirty="0"/>
              <a:t>القومية</a:t>
            </a:r>
            <a:r>
              <a:rPr lang="ar-SA" sz="2000" b="1" dirty="0" smtClean="0"/>
              <a:t>،</a:t>
            </a:r>
            <a:endParaRPr lang="ar-MA" sz="2000" b="1" dirty="0" smtClean="0"/>
          </a:p>
          <a:p>
            <a:pPr algn="just" rtl="1"/>
            <a:r>
              <a:rPr lang="ar-SA" sz="2000" b="1" dirty="0" smtClean="0"/>
              <a:t> </a:t>
            </a:r>
            <a:r>
              <a:rPr lang="ar-SA" sz="2000" b="1" dirty="0"/>
              <a:t>الروح </a:t>
            </a:r>
            <a:r>
              <a:rPr lang="ar-SA" sz="2000" b="1" dirty="0" smtClean="0"/>
              <a:t>المعنوية،</a:t>
            </a:r>
            <a:r>
              <a:rPr lang="ar-MA" sz="2000" b="1" dirty="0" smtClean="0"/>
              <a:t> </a:t>
            </a:r>
            <a:r>
              <a:rPr lang="ar-SA" sz="2000" b="1" dirty="0" smtClean="0"/>
              <a:t>نوعية الدبلوماسي</a:t>
            </a:r>
            <a:r>
              <a:rPr lang="ar-MA" sz="2000" b="1" dirty="0" smtClean="0"/>
              <a:t>ة</a:t>
            </a:r>
            <a:r>
              <a:rPr lang="en-US" sz="2000" b="1" dirty="0" smtClean="0"/>
              <a:t>.</a:t>
            </a:r>
            <a:r>
              <a:rPr lang="en-US" sz="2000" b="1" dirty="0"/>
              <a:t> </a:t>
            </a:r>
            <a:endParaRPr lang="fr-FR" sz="2000" b="1" dirty="0"/>
          </a:p>
          <a:p>
            <a:endParaRPr lang="fr-FR" dirty="0"/>
          </a:p>
        </p:txBody>
      </p:sp>
    </p:spTree>
    <p:extLst>
      <p:ext uri="{BB962C8B-B14F-4D97-AF65-F5344CB8AC3E}">
        <p14:creationId xmlns:p14="http://schemas.microsoft.com/office/powerpoint/2010/main" val="2833398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7772400" cy="914400"/>
          </a:xfrm>
          <a:prstGeom prst="rect">
            <a:avLst/>
          </a:prstGeom>
          <a:solidFill>
            <a:srgbClr val="FFC000"/>
          </a:solidFill>
          <a:ln>
            <a:solidFill>
              <a:schemeClr val="bg1"/>
            </a:solidFill>
          </a:ln>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1"/>
            <a:r>
              <a:rPr lang="ar-MA" sz="3200" smtClean="0">
                <a:cs typeface="AdvertisingExtraBold" pitchFamily="2" charset="-78"/>
              </a:rPr>
              <a:t>المحاضرة 10:المنظمات الدولية الحكومية</a:t>
            </a:r>
            <a:r>
              <a:rPr lang="fr-FR" sz="3200" smtClean="0">
                <a:cs typeface="AdvertisingExtraBold" pitchFamily="2" charset="-78"/>
              </a:rPr>
              <a:t> ONG </a:t>
            </a:r>
            <a:r>
              <a:rPr lang="ar-MA" sz="3200" smtClean="0">
                <a:cs typeface="AdvertisingExtraBold" pitchFamily="2" charset="-78"/>
              </a:rPr>
              <a:t>  </a:t>
            </a:r>
            <a:r>
              <a:rPr lang="fr-FR" sz="3200" smtClean="0">
                <a:cs typeface="AdvertisingExtraBold" pitchFamily="2" charset="-78"/>
              </a:rPr>
              <a:t> </a:t>
            </a:r>
            <a:endParaRPr lang="en-US" sz="3200" dirty="0">
              <a:cs typeface="AdvertisingExtraBold" pitchFamily="2" charset="-78"/>
            </a:endParaRPr>
          </a:p>
        </p:txBody>
      </p:sp>
      <p:pic>
        <p:nvPicPr>
          <p:cNvPr id="1026" name="Picture 2" descr="المنظمات الدولية.. اتهامات الفساد والتخابر (مل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6200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0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81000"/>
            <a:ext cx="8610600" cy="7048083"/>
          </a:xfrm>
          <a:prstGeom prst="rect">
            <a:avLst/>
          </a:prstGeom>
        </p:spPr>
        <p:txBody>
          <a:bodyPr wrap="square">
            <a:spAutoFit/>
          </a:bodyPr>
          <a:lstStyle/>
          <a:p>
            <a:pPr marL="537210" lvl="1" algn="just" rtl="1"/>
            <a:r>
              <a:rPr lang="ar-MA" sz="3200" b="1" dirty="0" smtClean="0">
                <a:solidFill>
                  <a:srgbClr val="00B050"/>
                </a:solidFill>
                <a:effectLst>
                  <a:outerShdw blurRad="38100" dist="38100" dir="2700000" algn="tl">
                    <a:srgbClr val="000000">
                      <a:alpha val="43137"/>
                    </a:srgbClr>
                  </a:outerShdw>
                </a:effectLst>
              </a:rPr>
              <a:t>أولا: نشأة </a:t>
            </a:r>
            <a:r>
              <a:rPr lang="ar-MA" sz="3200" b="1" dirty="0">
                <a:solidFill>
                  <a:srgbClr val="00B050"/>
                </a:solidFill>
                <a:effectLst>
                  <a:outerShdw blurRad="38100" dist="38100" dir="2700000" algn="tl">
                    <a:srgbClr val="000000">
                      <a:alpha val="43137"/>
                    </a:srgbClr>
                  </a:outerShdw>
                </a:effectLst>
              </a:rPr>
              <a:t>المنظمات الدولية </a:t>
            </a:r>
            <a:r>
              <a:rPr lang="ar-MA" sz="3200" b="1" dirty="0" smtClean="0">
                <a:solidFill>
                  <a:srgbClr val="00B050"/>
                </a:solidFill>
                <a:effectLst>
                  <a:outerShdw blurRad="38100" dist="38100" dir="2700000" algn="tl">
                    <a:srgbClr val="000000">
                      <a:alpha val="43137"/>
                    </a:srgbClr>
                  </a:outerShdw>
                </a:effectLst>
              </a:rPr>
              <a:t>  </a:t>
            </a:r>
            <a:endParaRPr lang="ar-MA" sz="3200" b="1" dirty="0">
              <a:solidFill>
                <a:srgbClr val="00B050"/>
              </a:solidFill>
              <a:effectLst>
                <a:outerShdw blurRad="38100" dist="38100" dir="2700000" algn="tl">
                  <a:srgbClr val="000000">
                    <a:alpha val="43137"/>
                  </a:srgbClr>
                </a:outerShdw>
              </a:effectLst>
            </a:endParaRPr>
          </a:p>
          <a:p>
            <a:pPr algn="just" rtl="1"/>
            <a:r>
              <a:rPr lang="ar-MA" sz="2800" dirty="0" smtClean="0">
                <a:solidFill>
                  <a:srgbClr val="333333"/>
                </a:solidFill>
                <a:effectLst>
                  <a:outerShdw blurRad="38100" dist="38100" dir="2700000" algn="tl">
                    <a:srgbClr val="000000">
                      <a:alpha val="43137"/>
                    </a:srgbClr>
                  </a:outerShdw>
                </a:effectLst>
                <a:latin typeface="Arimo"/>
              </a:rPr>
              <a:t>بدأت </a:t>
            </a:r>
            <a:r>
              <a:rPr lang="ar-MA" sz="2800" dirty="0">
                <a:solidFill>
                  <a:srgbClr val="333333"/>
                </a:solidFill>
                <a:effectLst>
                  <a:outerShdw blurRad="38100" dist="38100" dir="2700000" algn="tl">
                    <a:srgbClr val="000000">
                      <a:alpha val="43137"/>
                    </a:srgbClr>
                  </a:outerShdw>
                </a:effectLst>
                <a:latin typeface="Arimo"/>
              </a:rPr>
              <a:t>الدول الأوربية بعد الحرب النابليونية تضع فكرة إيجاد منظمات</a:t>
            </a:r>
            <a:r>
              <a:rPr lang="ar-MA" sz="2800" dirty="0">
                <a:effectLst>
                  <a:outerShdw blurRad="38100" dist="38100" dir="2700000" algn="tl">
                    <a:srgbClr val="000000">
                      <a:alpha val="43137"/>
                    </a:srgbClr>
                  </a:outerShdw>
                </a:effectLst>
              </a:rPr>
              <a:t/>
            </a:r>
            <a:br>
              <a:rPr lang="ar-MA" sz="2800" dirty="0">
                <a:effectLst>
                  <a:outerShdw blurRad="38100" dist="38100" dir="2700000" algn="tl">
                    <a:srgbClr val="000000">
                      <a:alpha val="43137"/>
                    </a:srgbClr>
                  </a:outerShdw>
                </a:effectLst>
              </a:rPr>
            </a:br>
            <a:r>
              <a:rPr lang="ar-MA" sz="2800" dirty="0">
                <a:solidFill>
                  <a:srgbClr val="333333"/>
                </a:solidFill>
                <a:effectLst>
                  <a:outerShdw blurRad="38100" dist="38100" dir="2700000" algn="tl">
                    <a:srgbClr val="000000">
                      <a:alpha val="43137"/>
                    </a:srgbClr>
                  </a:outerShdw>
                </a:effectLst>
                <a:latin typeface="Arimo"/>
              </a:rPr>
              <a:t>دولية موضع التنفيذ ، وذلك عن طريق المؤتمرات. فشهدت أوربا بشكل خاص عقد مؤتمرات خلال </a:t>
            </a:r>
            <a:r>
              <a:rPr lang="ar-MA" sz="2800" dirty="0" smtClean="0">
                <a:solidFill>
                  <a:srgbClr val="333333"/>
                </a:solidFill>
                <a:effectLst>
                  <a:outerShdw blurRad="38100" dist="38100" dir="2700000" algn="tl">
                    <a:srgbClr val="000000">
                      <a:alpha val="43137"/>
                    </a:srgbClr>
                  </a:outerShdw>
                </a:effectLst>
                <a:latin typeface="Arimo"/>
              </a:rPr>
              <a:t>الفترة</a:t>
            </a:r>
            <a:r>
              <a:rPr lang="ar-MA" sz="2800" dirty="0" smtClean="0">
                <a:effectLst>
                  <a:outerShdw blurRad="38100" dist="38100" dir="2700000" algn="tl">
                    <a:srgbClr val="000000">
                      <a:alpha val="43137"/>
                    </a:srgbClr>
                  </a:outerShdw>
                </a:effectLst>
              </a:rPr>
              <a:t> </a:t>
            </a:r>
            <a:r>
              <a:rPr lang="ar-MA" sz="2800" dirty="0" smtClean="0">
                <a:solidFill>
                  <a:srgbClr val="333333"/>
                </a:solidFill>
                <a:effectLst>
                  <a:outerShdw blurRad="38100" dist="38100" dir="2700000" algn="tl">
                    <a:srgbClr val="000000">
                      <a:alpha val="43137"/>
                    </a:srgbClr>
                  </a:outerShdw>
                </a:effectLst>
                <a:latin typeface="Arimo"/>
              </a:rPr>
              <a:t>الممتدة </a:t>
            </a:r>
            <a:r>
              <a:rPr lang="ar-MA" sz="2800" dirty="0">
                <a:solidFill>
                  <a:srgbClr val="333333"/>
                </a:solidFill>
                <a:effectLst>
                  <a:outerShdw blurRad="38100" dist="38100" dir="2700000" algn="tl">
                    <a:srgbClr val="000000">
                      <a:alpha val="43137"/>
                    </a:srgbClr>
                  </a:outerShdw>
                </a:effectLst>
                <a:latin typeface="Arimo"/>
              </a:rPr>
              <a:t>منذ انهيار فرنسا ونفي نابليون خارج أوربا.... وحتى الحرب العالمية الأولى ومنها على سبيل </a:t>
            </a:r>
            <a:r>
              <a:rPr lang="ar-MA" sz="2800" dirty="0" smtClean="0">
                <a:solidFill>
                  <a:srgbClr val="333333"/>
                </a:solidFill>
                <a:effectLst>
                  <a:outerShdw blurRad="38100" dist="38100" dir="2700000" algn="tl">
                    <a:srgbClr val="000000">
                      <a:alpha val="43137"/>
                    </a:srgbClr>
                  </a:outerShdw>
                </a:effectLst>
                <a:latin typeface="Arimo"/>
              </a:rPr>
              <a:t>المثال</a:t>
            </a:r>
            <a:r>
              <a:rPr lang="ar-MA" sz="2800" dirty="0" smtClean="0">
                <a:effectLst>
                  <a:outerShdw blurRad="38100" dist="38100" dir="2700000" algn="tl">
                    <a:srgbClr val="000000">
                      <a:alpha val="43137"/>
                    </a:srgbClr>
                  </a:outerShdw>
                </a:effectLst>
              </a:rPr>
              <a:t>: </a:t>
            </a:r>
            <a:r>
              <a:rPr lang="ar-MA" sz="2800" dirty="0" smtClean="0">
                <a:solidFill>
                  <a:srgbClr val="333333"/>
                </a:solidFill>
                <a:effectLst>
                  <a:outerShdw blurRad="38100" dist="38100" dir="2700000" algn="tl">
                    <a:srgbClr val="000000">
                      <a:alpha val="43137"/>
                    </a:srgbClr>
                  </a:outerShdw>
                </a:effectLst>
                <a:latin typeface="Arimo"/>
              </a:rPr>
              <a:t>مؤتمر </a:t>
            </a:r>
            <a:r>
              <a:rPr lang="ar-MA" sz="2800" dirty="0">
                <a:solidFill>
                  <a:srgbClr val="333333"/>
                </a:solidFill>
                <a:effectLst>
                  <a:outerShdw blurRad="38100" dist="38100" dir="2700000" algn="tl">
                    <a:srgbClr val="000000">
                      <a:alpha val="43137"/>
                    </a:srgbClr>
                  </a:outerShdw>
                </a:effectLst>
                <a:latin typeface="Arimo"/>
              </a:rPr>
              <a:t>فينا عام 1815 للدول المنتصرة على نابليون )بريطانيا ، بروسيا ، روسيا ، النمسا( ثم </a:t>
            </a:r>
            <a:r>
              <a:rPr lang="ar-MA" sz="2800" dirty="0" smtClean="0">
                <a:solidFill>
                  <a:srgbClr val="333333"/>
                </a:solidFill>
                <a:effectLst>
                  <a:outerShdw blurRad="38100" dist="38100" dir="2700000" algn="tl">
                    <a:srgbClr val="000000">
                      <a:alpha val="43137"/>
                    </a:srgbClr>
                  </a:outerShdw>
                </a:effectLst>
                <a:latin typeface="Arimo"/>
              </a:rPr>
              <a:t>تواصلت المؤتمرات </a:t>
            </a:r>
            <a:r>
              <a:rPr lang="ar-MA" sz="2800" dirty="0">
                <a:solidFill>
                  <a:srgbClr val="333333"/>
                </a:solidFill>
                <a:effectLst>
                  <a:outerShdw blurRad="38100" dist="38100" dir="2700000" algn="tl">
                    <a:srgbClr val="000000">
                      <a:alpha val="43137"/>
                    </a:srgbClr>
                  </a:outerShdw>
                </a:effectLst>
                <a:latin typeface="Arimo"/>
              </a:rPr>
              <a:t>بعد ذلك في الدول الأوربية ومنها </a:t>
            </a:r>
            <a:r>
              <a:rPr lang="ar-MA" sz="2800" dirty="0" smtClean="0">
                <a:solidFill>
                  <a:srgbClr val="333333"/>
                </a:solidFill>
                <a:effectLst>
                  <a:outerShdw blurRad="38100" dist="38100" dir="2700000" algn="tl">
                    <a:srgbClr val="000000">
                      <a:alpha val="43137"/>
                    </a:srgbClr>
                  </a:outerShdw>
                </a:effectLst>
                <a:latin typeface="Arimo"/>
              </a:rPr>
              <a:t>مؤتمر برلين </a:t>
            </a:r>
            <a:r>
              <a:rPr lang="ar-MA" sz="2800" dirty="0">
                <a:solidFill>
                  <a:srgbClr val="333333"/>
                </a:solidFill>
                <a:effectLst>
                  <a:outerShdw blurRad="38100" dist="38100" dir="2700000" algn="tl">
                    <a:srgbClr val="000000">
                      <a:alpha val="43137"/>
                    </a:srgbClr>
                  </a:outerShdw>
                </a:effectLst>
                <a:latin typeface="Arimo"/>
              </a:rPr>
              <a:t>1878 ، لاهاي 1899 و 1907 </a:t>
            </a:r>
            <a:r>
              <a:rPr lang="ar-MA" sz="2800" dirty="0" smtClean="0">
                <a:solidFill>
                  <a:srgbClr val="333333"/>
                </a:solidFill>
                <a:effectLst>
                  <a:outerShdw blurRad="38100" dist="38100" dir="2700000" algn="tl">
                    <a:srgbClr val="000000">
                      <a:alpha val="43137"/>
                    </a:srgbClr>
                  </a:outerShdw>
                </a:effectLst>
                <a:latin typeface="Arimo"/>
              </a:rPr>
              <a:t>، لندن1912 – 1913 </a:t>
            </a:r>
            <a:endParaRPr lang="fr-FR" sz="2800" dirty="0">
              <a:effectLst>
                <a:outerShdw blurRad="38100" dist="38100" dir="2700000" algn="tl">
                  <a:srgbClr val="000000">
                    <a:alpha val="43137"/>
                  </a:srgbClr>
                </a:outerShdw>
              </a:effectLst>
            </a:endParaRPr>
          </a:p>
          <a:p>
            <a:pPr algn="r" rtl="1"/>
            <a:r>
              <a:rPr lang="ar-MA" sz="2800" dirty="0"/>
              <a:t>على الرغم من أهمية هذه المؤتمرات إلا أنها لم تكن كافية لتحقيق الأمن والسلم والتعاون الدولي </a:t>
            </a:r>
            <a:r>
              <a:rPr lang="ar-MA" sz="2800" dirty="0" smtClean="0"/>
              <a:t>وذلك لأسباب </a:t>
            </a:r>
            <a:r>
              <a:rPr lang="ar-MA" sz="2800" dirty="0"/>
              <a:t>منها:-</a:t>
            </a:r>
            <a:br>
              <a:rPr lang="ar-MA" sz="2800" dirty="0"/>
            </a:br>
            <a:r>
              <a:rPr lang="ar-MA" sz="2800" dirty="0"/>
              <a:t>1 - انها تعقد لتحقيق غايات محدودة ، فهي وقتية لمعالجة حالات آنية وتنتهي بمجرد بلوغ الغرض منها </a:t>
            </a:r>
            <a:r>
              <a:rPr lang="ar-MA" sz="2800" dirty="0" err="1" smtClean="0"/>
              <a:t>أواستحالة</a:t>
            </a:r>
            <a:r>
              <a:rPr lang="ar-MA" sz="2800" dirty="0" smtClean="0"/>
              <a:t> </a:t>
            </a:r>
            <a:r>
              <a:rPr lang="ar-MA" sz="2800" dirty="0"/>
              <a:t>تنفيذه.</a:t>
            </a:r>
            <a:br>
              <a:rPr lang="ar-MA" sz="2800" dirty="0"/>
            </a:br>
            <a:r>
              <a:rPr lang="ar-MA" sz="2800" dirty="0"/>
              <a:t>2 - غالبا ما يكون انعقادها بعد وقوع الحدث ، ومن ثم فحلولها علاجية وليست وقائية وبخاصة في </a:t>
            </a:r>
            <a:r>
              <a:rPr lang="ar-MA" sz="2800" dirty="0" smtClean="0"/>
              <a:t>حالة الحرب</a:t>
            </a:r>
            <a:r>
              <a:rPr lang="ar-MA" sz="2800" dirty="0"/>
              <a:t>.</a:t>
            </a:r>
            <a:br>
              <a:rPr lang="ar-MA" sz="2800" dirty="0"/>
            </a:br>
            <a:r>
              <a:rPr lang="ar-MA" sz="2800" dirty="0" smtClean="0"/>
              <a:t> </a:t>
            </a:r>
            <a:r>
              <a:rPr lang="ar-MA" sz="2800" dirty="0"/>
              <a:t/>
            </a:r>
            <a:br>
              <a:rPr lang="ar-MA" sz="2800" dirty="0"/>
            </a:br>
            <a:endParaRPr lang="fr-FR" sz="2800" dirty="0"/>
          </a:p>
        </p:txBody>
      </p:sp>
    </p:spTree>
    <p:extLst>
      <p:ext uri="{BB962C8B-B14F-4D97-AF65-F5344CB8AC3E}">
        <p14:creationId xmlns:p14="http://schemas.microsoft.com/office/powerpoint/2010/main" val="3582997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TotalTime>
  <Words>1384</Words>
  <Application>Microsoft Office PowerPoint</Application>
  <PresentationFormat>Affichage à l'écran (4:3)</PresentationFormat>
  <Paragraphs>65</Paragraphs>
  <Slides>23</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AdvertisingExtraBold</vt:lpstr>
      <vt:lpstr>Arial</vt:lpstr>
      <vt:lpstr>Arimo</vt:lpstr>
      <vt:lpstr>Calibri</vt:lpstr>
      <vt:lpstr>Calibri Light</vt:lpstr>
      <vt:lpstr>Simplified Arabic</vt:lpstr>
      <vt:lpstr>Times New Roman</vt:lpstr>
      <vt:lpstr>Thème Office</vt:lpstr>
      <vt:lpstr>أجهزة التمثيل الخارجي للدولة رئيس الدولة-رئيس الحكومة- وزير الخارجية -البعثات الدبلوماسية والقنصلية-</vt:lpstr>
      <vt:lpstr>Présentation PowerPoint</vt:lpstr>
      <vt:lpstr>Présentation PowerPoint</vt:lpstr>
      <vt:lpstr>Présentation PowerPoint</vt:lpstr>
      <vt:lpstr>Présentation PowerPoint</vt:lpstr>
      <vt:lpstr>Présentation PowerPoint</vt:lpstr>
      <vt:lpstr>واقع الدول وعوامل قوتها في العلاقات الدولية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الامم المتحدة</dc:title>
  <dc:creator>Riham Bahi</dc:creator>
  <cp:lastModifiedBy>PC</cp:lastModifiedBy>
  <cp:revision>51</cp:revision>
  <dcterms:created xsi:type="dcterms:W3CDTF">2016-05-06T14:18:31Z</dcterms:created>
  <dcterms:modified xsi:type="dcterms:W3CDTF">2021-01-09T10:46:47Z</dcterms:modified>
</cp:coreProperties>
</file>