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58" r:id="rId10"/>
    <p:sldId id="259" r:id="rId11"/>
    <p:sldId id="260" r:id="rId12"/>
    <p:sldId id="267" r:id="rId13"/>
    <p:sldId id="270" r:id="rId14"/>
    <p:sldId id="268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8" d="100"/>
          <a:sy n="78" d="100"/>
        </p:scale>
        <p:origin x="-1146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30A97-9279-4923-BF31-2944DB867B60}" type="datetimeFigureOut">
              <a:rPr lang="fr-FR" smtClean="0"/>
              <a:pPr/>
              <a:t>30/12/2020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4FF9-A5F3-467E-9C29-4050A0D05FE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30A97-9279-4923-BF31-2944DB867B60}" type="datetimeFigureOut">
              <a:rPr lang="fr-FR" smtClean="0"/>
              <a:pPr/>
              <a:t>30/12/2020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4FF9-A5F3-467E-9C29-4050A0D05FE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30A97-9279-4923-BF31-2944DB867B60}" type="datetimeFigureOut">
              <a:rPr lang="fr-FR" smtClean="0"/>
              <a:pPr/>
              <a:t>30/12/2020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4FF9-A5F3-467E-9C29-4050A0D05FE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30A97-9279-4923-BF31-2944DB867B60}" type="datetimeFigureOut">
              <a:rPr lang="fr-FR" smtClean="0"/>
              <a:pPr/>
              <a:t>30/12/2020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4FF9-A5F3-467E-9C29-4050A0D05FE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30A97-9279-4923-BF31-2944DB867B60}" type="datetimeFigureOut">
              <a:rPr lang="fr-FR" smtClean="0"/>
              <a:pPr/>
              <a:t>30/12/2020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4FF9-A5F3-467E-9C29-4050A0D05FE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30A97-9279-4923-BF31-2944DB867B60}" type="datetimeFigureOut">
              <a:rPr lang="fr-FR" smtClean="0"/>
              <a:pPr/>
              <a:t>30/12/2020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4FF9-A5F3-467E-9C29-4050A0D05FE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30A97-9279-4923-BF31-2944DB867B60}" type="datetimeFigureOut">
              <a:rPr lang="fr-FR" smtClean="0"/>
              <a:pPr/>
              <a:t>30/12/2020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4FF9-A5F3-467E-9C29-4050A0D05FE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30A97-9279-4923-BF31-2944DB867B60}" type="datetimeFigureOut">
              <a:rPr lang="fr-FR" smtClean="0"/>
              <a:pPr/>
              <a:t>30/12/2020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4FF9-A5F3-467E-9C29-4050A0D05FE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30A97-9279-4923-BF31-2944DB867B60}" type="datetimeFigureOut">
              <a:rPr lang="fr-FR" smtClean="0"/>
              <a:pPr/>
              <a:t>30/12/2020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4FF9-A5F3-467E-9C29-4050A0D05FE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30A97-9279-4923-BF31-2944DB867B60}" type="datetimeFigureOut">
              <a:rPr lang="fr-FR" smtClean="0"/>
              <a:pPr/>
              <a:t>30/12/2020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4FF9-A5F3-467E-9C29-4050A0D05FE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30A97-9279-4923-BF31-2944DB867B60}" type="datetimeFigureOut">
              <a:rPr lang="fr-FR" smtClean="0"/>
              <a:pPr/>
              <a:t>30/12/2020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4FF9-A5F3-467E-9C29-4050A0D05FE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30A97-9279-4923-BF31-2944DB867B60}" type="datetimeFigureOut">
              <a:rPr lang="fr-FR" smtClean="0"/>
              <a:pPr/>
              <a:t>30/12/2020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04FF9-A5F3-467E-9C29-4050A0D05FE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>
                <a:solidFill>
                  <a:srgbClr val="0070C0"/>
                </a:solidFill>
              </a:rPr>
              <a:t>Faculté pluridisciplinaire de Nador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Etudes islamiques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Langue et terminologie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Cours de Semestre </a:t>
            </a:r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fr-FR" dirty="0" smtClean="0">
              <a:solidFill>
                <a:srgbClr val="FF0000"/>
              </a:solidFill>
            </a:endParaRPr>
          </a:p>
          <a:p>
            <a:r>
              <a:rPr lang="fr-FR" dirty="0" smtClean="0">
                <a:solidFill>
                  <a:srgbClr val="FF0000"/>
                </a:solidFill>
              </a:rPr>
              <a:t>Prof: </a:t>
            </a:r>
            <a:r>
              <a:rPr lang="fr-FR" dirty="0" err="1" smtClean="0">
                <a:solidFill>
                  <a:srgbClr val="FF0000"/>
                </a:solidFill>
              </a:rPr>
              <a:t>Morad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Moutawakkil</a:t>
            </a:r>
            <a:endParaRPr lang="fr-FR" dirty="0" smtClean="0">
              <a:solidFill>
                <a:srgbClr val="FF0000"/>
              </a:solidFill>
            </a:endParaRPr>
          </a:p>
          <a:p>
            <a:endParaRPr lang="fr-FR" dirty="0"/>
          </a:p>
        </p:txBody>
      </p:sp>
      <p:pic>
        <p:nvPicPr>
          <p:cNvPr id="4" name="~PP3614.WAV">
            <a:hlinkClick r:id="" action="ppaction://media"/>
          </p:cNvPr>
          <p:cNvPicPr>
            <a:picLocks noRot="1" noChangeAspect="1"/>
          </p:cNvPicPr>
          <p:nvPr>
            <a:wavAudioFile r:embed="rId1" name="~PP3614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2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Texte d’illustration</a:t>
            </a:r>
            <a:br>
              <a:rPr lang="fr-FR" dirty="0" smtClean="0">
                <a:solidFill>
                  <a:srgbClr val="0070C0"/>
                </a:solidFill>
              </a:rPr>
            </a:br>
            <a:r>
              <a:rPr lang="fr-FR" dirty="0" smtClean="0">
                <a:solidFill>
                  <a:srgbClr val="0070C0"/>
                </a:solidFill>
              </a:rPr>
              <a:t>Article scientifique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Mais si </a:t>
            </a:r>
            <a:r>
              <a:rPr lang="fr-FR" dirty="0">
                <a:solidFill>
                  <a:srgbClr val="FF0000"/>
                </a:solidFill>
              </a:rPr>
              <a:t>les tendances </a:t>
            </a:r>
            <a:r>
              <a:rPr lang="fr-FR" dirty="0"/>
              <a:t>actuelles se poursuivent, l’Islam rattraperait </a:t>
            </a:r>
            <a:r>
              <a:rPr lang="fr-FR" dirty="0">
                <a:solidFill>
                  <a:srgbClr val="FF0000"/>
                </a:solidFill>
              </a:rPr>
              <a:t>quasiment</a:t>
            </a:r>
            <a:r>
              <a:rPr lang="fr-FR" dirty="0"/>
              <a:t> le christianisme. Entre 2010 et 2050, la population mondiale </a:t>
            </a:r>
            <a:r>
              <a:rPr lang="fr-FR" dirty="0">
                <a:solidFill>
                  <a:srgbClr val="FF0000"/>
                </a:solidFill>
              </a:rPr>
              <a:t>augmenterait </a:t>
            </a:r>
            <a:r>
              <a:rPr lang="fr-FR" dirty="0"/>
              <a:t>en effet et passerait à 9,3 milliards de personne, soit </a:t>
            </a:r>
            <a:r>
              <a:rPr lang="fr-FR" dirty="0">
                <a:solidFill>
                  <a:srgbClr val="FF0000"/>
                </a:solidFill>
              </a:rPr>
              <a:t>une hausse </a:t>
            </a:r>
            <a:r>
              <a:rPr lang="fr-FR" dirty="0"/>
              <a:t>de 35%. Sur cette même </a:t>
            </a:r>
            <a:r>
              <a:rPr lang="fr-FR" dirty="0">
                <a:solidFill>
                  <a:srgbClr val="FF0000"/>
                </a:solidFill>
              </a:rPr>
              <a:t>période</a:t>
            </a:r>
            <a:r>
              <a:rPr lang="fr-FR" dirty="0"/>
              <a:t>, les Musulmans, une population </a:t>
            </a:r>
            <a:r>
              <a:rPr lang="fr-FR" dirty="0">
                <a:solidFill>
                  <a:srgbClr val="FF0000"/>
                </a:solidFill>
              </a:rPr>
              <a:t>relativement</a:t>
            </a:r>
            <a:r>
              <a:rPr lang="fr-FR" dirty="0"/>
              <a:t> jeune au </a:t>
            </a:r>
            <a:r>
              <a:rPr lang="fr-FR" dirty="0">
                <a:solidFill>
                  <a:srgbClr val="FF0000"/>
                </a:solidFill>
              </a:rPr>
              <a:t>taux de fécondité</a:t>
            </a:r>
            <a:r>
              <a:rPr lang="fr-FR" dirty="0"/>
              <a:t> élevé, progresserait de 73%. </a:t>
            </a:r>
          </a:p>
        </p:txBody>
      </p:sp>
      <p:pic>
        <p:nvPicPr>
          <p:cNvPr id="4" name="~PP3364.WAV">
            <a:hlinkClick r:id="" action="ppaction://media"/>
          </p:cNvPr>
          <p:cNvPicPr>
            <a:picLocks noRot="1" noChangeAspect="1"/>
          </p:cNvPicPr>
          <p:nvPr>
            <a:wavAudioFile r:embed="rId1" name="~PP3364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97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Texte d’illustration</a:t>
            </a:r>
            <a:br>
              <a:rPr lang="fr-FR" dirty="0" smtClean="0">
                <a:solidFill>
                  <a:srgbClr val="0070C0"/>
                </a:solidFill>
              </a:rPr>
            </a:br>
            <a:r>
              <a:rPr lang="fr-FR" dirty="0" smtClean="0">
                <a:solidFill>
                  <a:srgbClr val="0070C0"/>
                </a:solidFill>
              </a:rPr>
              <a:t>Article scientifique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 nombre de Chrétiens croîtrait également, mais beaucoup plus </a:t>
            </a:r>
            <a:r>
              <a:rPr lang="fr-FR" dirty="0" smtClean="0">
                <a:solidFill>
                  <a:srgbClr val="FF0000"/>
                </a:solidFill>
              </a:rPr>
              <a:t>lentement </a:t>
            </a:r>
            <a:r>
              <a:rPr lang="fr-FR" dirty="0" smtClean="0"/>
              <a:t>(environ 35%). En conséquence, selon </a:t>
            </a:r>
            <a:r>
              <a:rPr lang="fr-FR" dirty="0" smtClean="0">
                <a:solidFill>
                  <a:srgbClr val="FF0000"/>
                </a:solidFill>
              </a:rPr>
              <a:t>les projections </a:t>
            </a:r>
            <a:r>
              <a:rPr lang="fr-FR" dirty="0" smtClean="0"/>
              <a:t>de </a:t>
            </a:r>
            <a:r>
              <a:rPr lang="fr-FR" dirty="0" err="1" smtClean="0"/>
              <a:t>Pew</a:t>
            </a:r>
            <a:r>
              <a:rPr lang="fr-FR" dirty="0" smtClean="0"/>
              <a:t> </a:t>
            </a:r>
            <a:r>
              <a:rPr lang="fr-FR" dirty="0" err="1" smtClean="0"/>
              <a:t>Research</a:t>
            </a:r>
            <a:r>
              <a:rPr lang="fr-FR" dirty="0" smtClean="0"/>
              <a:t>, en 2050, il y aurait quasi </a:t>
            </a:r>
            <a:r>
              <a:rPr lang="fr-FR" dirty="0" smtClean="0">
                <a:solidFill>
                  <a:srgbClr val="FF0000"/>
                </a:solidFill>
              </a:rPr>
              <a:t>parité </a:t>
            </a:r>
            <a:r>
              <a:rPr lang="fr-FR" dirty="0" smtClean="0"/>
              <a:t>entre Musulmans (2,8 milliards, soit 30% de la population) et Chrétiens (2,9 milliards, soit 31%).</a:t>
            </a:r>
          </a:p>
          <a:p>
            <a:pPr algn="r"/>
            <a:r>
              <a:rPr lang="fr-FR" sz="1600" dirty="0" smtClean="0"/>
              <a:t>https://www.lesechos.fr/2015/04/religions-il-y-aura-quasi-autant-de-musulmans-que-de-chretiens-en-2050-247516</a:t>
            </a:r>
            <a:endParaRPr lang="fr-FR" sz="1600" dirty="0"/>
          </a:p>
        </p:txBody>
      </p:sp>
      <p:pic>
        <p:nvPicPr>
          <p:cNvPr id="4" name="~PP1647.WAV">
            <a:hlinkClick r:id="" action="ppaction://media"/>
          </p:cNvPr>
          <p:cNvPicPr>
            <a:picLocks noRot="1" noChangeAspect="1"/>
          </p:cNvPicPr>
          <p:nvPr>
            <a:wavAudioFile r:embed="rId1" name="~PP1647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87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Terminologies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fr-FR" dirty="0" smtClean="0"/>
              <a:t>Christianisme:  </a:t>
            </a:r>
            <a:r>
              <a:rPr lang="ar-MA" dirty="0" smtClean="0"/>
              <a:t>المسيحية</a:t>
            </a:r>
            <a:endParaRPr lang="fr-FR" dirty="0" smtClean="0"/>
          </a:p>
          <a:p>
            <a:r>
              <a:rPr lang="fr-FR" dirty="0" smtClean="0"/>
              <a:t>Religion:</a:t>
            </a:r>
            <a:r>
              <a:rPr lang="ar-MA" dirty="0" smtClean="0"/>
              <a:t> الدين </a:t>
            </a:r>
            <a:endParaRPr lang="fr-FR" dirty="0" smtClean="0"/>
          </a:p>
          <a:p>
            <a:r>
              <a:rPr lang="fr-FR" dirty="0" smtClean="0"/>
              <a:t>Environ:</a:t>
            </a:r>
            <a:r>
              <a:rPr lang="ar-MA" dirty="0" smtClean="0"/>
              <a:t> حوالي </a:t>
            </a:r>
            <a:endParaRPr lang="fr-FR" dirty="0" smtClean="0"/>
          </a:p>
          <a:p>
            <a:r>
              <a:rPr lang="fr-FR" dirty="0" smtClean="0"/>
              <a:t>Fidèles:</a:t>
            </a:r>
            <a:r>
              <a:rPr lang="ar-MA" dirty="0" smtClean="0"/>
              <a:t> المؤمنين </a:t>
            </a:r>
            <a:endParaRPr lang="fr-FR" dirty="0" smtClean="0"/>
          </a:p>
          <a:p>
            <a:r>
              <a:rPr lang="fr-FR" dirty="0" smtClean="0"/>
              <a:t>L’Islam:</a:t>
            </a:r>
            <a:r>
              <a:rPr lang="ar-MA" dirty="0" smtClean="0"/>
              <a:t>  الإسلام </a:t>
            </a:r>
            <a:endParaRPr lang="fr-FR" dirty="0" smtClean="0"/>
          </a:p>
          <a:p>
            <a:r>
              <a:rPr lang="fr-FR" dirty="0"/>
              <a:t>L</a:t>
            </a:r>
            <a:r>
              <a:rPr lang="fr-FR" dirty="0" smtClean="0"/>
              <a:t>a population mondiale:</a:t>
            </a:r>
            <a:r>
              <a:rPr lang="ar-MA" dirty="0" smtClean="0"/>
              <a:t>    سكان العالم </a:t>
            </a:r>
            <a:endParaRPr lang="fr-FR" dirty="0" smtClean="0"/>
          </a:p>
          <a:p>
            <a:r>
              <a:rPr lang="fr-FR" dirty="0"/>
              <a:t>L</a:t>
            </a:r>
            <a:r>
              <a:rPr lang="fr-FR" dirty="0" smtClean="0"/>
              <a:t>es tendances:</a:t>
            </a:r>
            <a:r>
              <a:rPr lang="ar-MA" dirty="0" smtClean="0"/>
              <a:t> المؤشرات </a:t>
            </a:r>
            <a:endParaRPr lang="fr-FR" dirty="0" smtClean="0"/>
          </a:p>
          <a:p>
            <a:r>
              <a:rPr lang="fr-FR" dirty="0" smtClean="0"/>
              <a:t>Quasiment:</a:t>
            </a:r>
            <a:r>
              <a:rPr lang="ar-MA" dirty="0" smtClean="0"/>
              <a:t> تقريبا </a:t>
            </a:r>
            <a:endParaRPr lang="fr-FR" dirty="0" smtClean="0"/>
          </a:p>
          <a:p>
            <a:r>
              <a:rPr lang="fr-FR" dirty="0" smtClean="0"/>
              <a:t>Augmenterait:</a:t>
            </a:r>
            <a:r>
              <a:rPr lang="ar-MA" dirty="0" smtClean="0"/>
              <a:t>  سيتزايد </a:t>
            </a:r>
            <a:endParaRPr lang="fr-FR" dirty="0" smtClean="0"/>
          </a:p>
          <a:p>
            <a:r>
              <a:rPr lang="fr-FR" dirty="0"/>
              <a:t>U</a:t>
            </a:r>
            <a:r>
              <a:rPr lang="fr-FR" dirty="0" smtClean="0"/>
              <a:t>ne hausse:</a:t>
            </a:r>
            <a:r>
              <a:rPr lang="ar-MA" dirty="0" smtClean="0"/>
              <a:t> ارتفاع  </a:t>
            </a:r>
            <a:endParaRPr lang="fr-FR" dirty="0" smtClean="0"/>
          </a:p>
          <a:p>
            <a:r>
              <a:rPr lang="fr-FR" dirty="0" smtClean="0"/>
              <a:t>Période:</a:t>
            </a:r>
            <a:r>
              <a:rPr lang="ar-MA" dirty="0" smtClean="0"/>
              <a:t>    فترة </a:t>
            </a:r>
            <a:endParaRPr lang="fr-FR" dirty="0" smtClean="0"/>
          </a:p>
          <a:p>
            <a:r>
              <a:rPr lang="fr-FR" dirty="0" smtClean="0"/>
              <a:t>Relativement:</a:t>
            </a:r>
            <a:r>
              <a:rPr lang="ar-MA" dirty="0" smtClean="0"/>
              <a:t> نسبيا  </a:t>
            </a:r>
            <a:endParaRPr lang="fr-FR" dirty="0" smtClean="0"/>
          </a:p>
          <a:p>
            <a:r>
              <a:rPr lang="fr-FR" dirty="0" smtClean="0"/>
              <a:t>Le taux de fécondité:</a:t>
            </a:r>
            <a:r>
              <a:rPr lang="ar-MA" dirty="0" smtClean="0"/>
              <a:t> معدل الخصوبة  </a:t>
            </a:r>
            <a:endParaRPr lang="fr-FR" dirty="0" smtClean="0"/>
          </a:p>
          <a:p>
            <a:r>
              <a:rPr lang="fr-FR" dirty="0" smtClean="0"/>
              <a:t>Lentement:</a:t>
            </a:r>
            <a:r>
              <a:rPr lang="ar-MA" dirty="0" smtClean="0"/>
              <a:t>  ببطء </a:t>
            </a:r>
            <a:endParaRPr lang="fr-FR" dirty="0" smtClean="0"/>
          </a:p>
          <a:p>
            <a:r>
              <a:rPr lang="fr-FR" dirty="0" smtClean="0"/>
              <a:t>Projection</a:t>
            </a:r>
            <a:r>
              <a:rPr lang="es-ES" dirty="0"/>
              <a:t>s</a:t>
            </a:r>
            <a:r>
              <a:rPr lang="fr-FR" dirty="0" smtClean="0"/>
              <a:t>:</a:t>
            </a:r>
            <a:r>
              <a:rPr lang="ar-MA" dirty="0" smtClean="0"/>
              <a:t>   توقعات  </a:t>
            </a:r>
            <a:endParaRPr lang="fr-FR" dirty="0" smtClean="0"/>
          </a:p>
          <a:p>
            <a:r>
              <a:rPr lang="fr-FR" dirty="0" smtClean="0"/>
              <a:t>Parité:</a:t>
            </a:r>
            <a:r>
              <a:rPr lang="ar-MA" dirty="0" smtClean="0"/>
              <a:t>  تَكافؤ  </a:t>
            </a:r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4" name="~PP4015.WAV">
            <a:hlinkClick r:id="" action="ppaction://media"/>
          </p:cNvPr>
          <p:cNvPicPr>
            <a:picLocks noRot="1" noChangeAspect="1"/>
          </p:cNvPicPr>
          <p:nvPr>
            <a:wavAudioFile r:embed="rId1" name="~PP4015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31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Explication du texte</a:t>
            </a:r>
            <a:br>
              <a:rPr lang="fr-FR" dirty="0" smtClean="0">
                <a:solidFill>
                  <a:srgbClr val="0070C0"/>
                </a:solidFill>
              </a:rPr>
            </a:br>
            <a:r>
              <a:rPr lang="fr-FR" dirty="0" smtClean="0">
                <a:solidFill>
                  <a:srgbClr val="0070C0"/>
                </a:solidFill>
              </a:rPr>
              <a:t>Introduction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fr-FR" dirty="0" smtClean="0">
                <a:solidFill>
                  <a:srgbClr val="FF0000"/>
                </a:solidFill>
              </a:rPr>
              <a:t>Titre de texte: </a:t>
            </a:r>
            <a:r>
              <a:rPr lang="fr-FR" sz="2400" dirty="0" smtClean="0"/>
              <a:t>Les Musulmans à égalité avec les Chrétiens</a:t>
            </a:r>
          </a:p>
          <a:p>
            <a:pPr>
              <a:buNone/>
            </a:pPr>
            <a:r>
              <a:rPr lang="fr-FR" dirty="0" smtClean="0">
                <a:solidFill>
                  <a:srgbClr val="FF0000"/>
                </a:solidFill>
              </a:rPr>
              <a:t>Référence : </a:t>
            </a:r>
            <a:r>
              <a:rPr lang="fr-FR" sz="2400" dirty="0" smtClean="0"/>
              <a:t>Extrait de ce site électronique: </a:t>
            </a:r>
            <a:r>
              <a:rPr lang="fr-FR" sz="1800" dirty="0" smtClean="0"/>
              <a:t>https://www.lesechos.fr/2015/04/religions-il-y-aura-quasi-autant-de-musulmans-que-de-chretiens-en-2050-247516</a:t>
            </a:r>
          </a:p>
          <a:p>
            <a:pPr>
              <a:buNone/>
            </a:pPr>
            <a:r>
              <a:rPr lang="fr-FR" dirty="0" smtClean="0">
                <a:solidFill>
                  <a:srgbClr val="FF0000"/>
                </a:solidFill>
              </a:rPr>
              <a:t>Genre  de texte: </a:t>
            </a:r>
            <a:r>
              <a:rPr lang="fr-FR" dirty="0" smtClean="0"/>
              <a:t>Journalistique</a:t>
            </a:r>
          </a:p>
          <a:p>
            <a:pPr>
              <a:buNone/>
            </a:pPr>
            <a:r>
              <a:rPr lang="fr-FR" dirty="0" smtClean="0">
                <a:solidFill>
                  <a:srgbClr val="FF0000"/>
                </a:solidFill>
              </a:rPr>
              <a:t>Type de texte: </a:t>
            </a:r>
            <a:r>
              <a:rPr lang="fr-FR" dirty="0" smtClean="0"/>
              <a:t>Informatif</a:t>
            </a:r>
          </a:p>
          <a:p>
            <a:pPr>
              <a:buNone/>
            </a:pPr>
            <a:r>
              <a:rPr lang="fr-FR" dirty="0" smtClean="0">
                <a:solidFill>
                  <a:srgbClr val="FF0000"/>
                </a:solidFill>
              </a:rPr>
              <a:t>Thème : </a:t>
            </a:r>
            <a:r>
              <a:rPr lang="fr-FR" dirty="0" smtClean="0"/>
              <a:t>la population</a:t>
            </a:r>
          </a:p>
          <a:p>
            <a:pPr>
              <a:buNone/>
            </a:pPr>
            <a:r>
              <a:rPr lang="fr-FR" dirty="0" smtClean="0">
                <a:solidFill>
                  <a:srgbClr val="FF0000"/>
                </a:solidFill>
              </a:rPr>
              <a:t>Idée principal: </a:t>
            </a:r>
            <a:r>
              <a:rPr lang="fr-FR" dirty="0" smtClean="0"/>
              <a:t>L’augmentation future de la population musulman.  </a:t>
            </a:r>
          </a:p>
        </p:txBody>
      </p:sp>
      <p:pic>
        <p:nvPicPr>
          <p:cNvPr id="4" name="~PP2278.WAV">
            <a:hlinkClick r:id="" action="ppaction://media"/>
          </p:cNvPr>
          <p:cNvPicPr>
            <a:picLocks noRot="1" noChangeAspect="1"/>
          </p:cNvPicPr>
          <p:nvPr>
            <a:wavAudioFile r:embed="rId1" name="~PP2278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95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B0F0"/>
                </a:solidFill>
              </a:rPr>
              <a:t>Lexique</a:t>
            </a:r>
            <a:endParaRPr lang="fr-FR" dirty="0">
              <a:solidFill>
                <a:srgbClr val="00B0F0"/>
              </a:solidFill>
            </a:endParaRPr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Mot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Synonyme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Antonyme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Loin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Éloigné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Près 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Fidèle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Loyal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infidèle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Poursuivre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Continuer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Amorcer 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Rattraper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Récupérer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Abandonner 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 Progresser</a:t>
                      </a:r>
                      <a:r>
                        <a:rPr lang="fr-FR" baseline="0" dirty="0" smtClean="0"/>
                        <a:t>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Améliorer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Reculer 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Croître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Augmenter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Baisser 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~PP228.WAV">
            <a:hlinkClick r:id="" action="ppaction://media"/>
          </p:cNvPr>
          <p:cNvPicPr>
            <a:picLocks noRot="1" noChangeAspect="1"/>
          </p:cNvPicPr>
          <p:nvPr>
            <a:wavAudioFile r:embed="rId1" name="~PP228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92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Compréhension de texte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 smtClean="0"/>
              <a:t>Quel est la religion du monde la plus grande en 2010 selon </a:t>
            </a:r>
            <a:r>
              <a:rPr lang="fr-FR" dirty="0" err="1" smtClean="0"/>
              <a:t>Pew</a:t>
            </a:r>
            <a:r>
              <a:rPr lang="fr-FR" dirty="0" smtClean="0"/>
              <a:t> </a:t>
            </a:r>
            <a:r>
              <a:rPr lang="fr-FR" dirty="0" err="1" smtClean="0"/>
              <a:t>Research</a:t>
            </a:r>
            <a:r>
              <a:rPr lang="fr-FR" dirty="0" smtClean="0"/>
              <a:t> Center?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le christianisme était de loin la plus grande religion du monde.</a:t>
            </a:r>
          </a:p>
          <a:p>
            <a:r>
              <a:rPr lang="fr-FR" dirty="0" smtClean="0"/>
              <a:t> Combien de chrétiens y a-t-il dans le monde</a:t>
            </a:r>
            <a:r>
              <a:rPr lang="es-ES" dirty="0" smtClean="0"/>
              <a:t> </a:t>
            </a:r>
            <a:r>
              <a:rPr lang="es-ES" dirty="0" err="1" smtClean="0"/>
              <a:t>selon</a:t>
            </a:r>
            <a:r>
              <a:rPr lang="es-ES" dirty="0" smtClean="0"/>
              <a:t> ce centre</a:t>
            </a:r>
            <a:r>
              <a:rPr lang="fr-FR" dirty="0" smtClean="0"/>
              <a:t>?</a:t>
            </a:r>
          </a:p>
          <a:p>
            <a:r>
              <a:rPr lang="es-ES" dirty="0" err="1" smtClean="0">
                <a:solidFill>
                  <a:srgbClr val="FF0000"/>
                </a:solidFill>
              </a:rPr>
              <a:t>Il</a:t>
            </a:r>
            <a:r>
              <a:rPr lang="es-ES" dirty="0" smtClean="0">
                <a:solidFill>
                  <a:srgbClr val="FF0000"/>
                </a:solidFill>
              </a:rPr>
              <a:t> y a </a:t>
            </a:r>
            <a:r>
              <a:rPr lang="fr-FR" dirty="0" smtClean="0">
                <a:solidFill>
                  <a:srgbClr val="FF0000"/>
                </a:solidFill>
              </a:rPr>
              <a:t>environ 2,2 milliards de fidèles chrétiens au monde.</a:t>
            </a:r>
            <a:endParaRPr lang="es-ES" dirty="0" smtClean="0">
              <a:solidFill>
                <a:srgbClr val="FF0000"/>
              </a:solidFill>
            </a:endParaRPr>
          </a:p>
          <a:p>
            <a:r>
              <a:rPr lang="fr-FR" dirty="0" smtClean="0"/>
              <a:t>Combien de musulmans y a-t-il dans le monde? Et quel est leur pourcentage dans la population mondial? 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Il y a 1,6 milliard de fidèles musulmans au monde, soit 23% de la population mondiale.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4" name="~PP3922.WAV">
            <a:hlinkClick r:id="" action="ppaction://media"/>
          </p:cNvPr>
          <p:cNvPicPr>
            <a:picLocks noRot="1" noChangeAspect="1"/>
          </p:cNvPicPr>
          <p:nvPr>
            <a:wavAudioFile r:embed="rId1" name="~PP3922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72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70C0"/>
                </a:solidFill>
              </a:rPr>
              <a:t>Compréhension de texte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 smtClean="0"/>
              <a:t>Que se passe-t-il à l’islam si les tendances actuelles se poursuivent?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l’Islam rattraperait quasiment le christianisme.</a:t>
            </a:r>
            <a:endParaRPr lang="fr-FR" dirty="0" smtClean="0"/>
          </a:p>
          <a:p>
            <a:r>
              <a:rPr lang="fr-FR" dirty="0" smtClean="0"/>
              <a:t>À quel nombre passerait la population mondial en 2050?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la population mondiale passerait à 9,3 milliards de personne en 2050.</a:t>
            </a:r>
            <a:endParaRPr lang="fr-FR" dirty="0" smtClean="0"/>
          </a:p>
          <a:p>
            <a:r>
              <a:rPr lang="fr-FR" dirty="0" smtClean="0"/>
              <a:t>Comment est le taux de fécondité des musulmans? Et quel est leur pourcentage de progression?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Le taux de fécondité des musulmans est élevé, el leur pourcentage de progression est de 73%.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4" name="~PP638.WAV">
            <a:hlinkClick r:id="" action="ppaction://media"/>
          </p:cNvPr>
          <p:cNvPicPr>
            <a:picLocks noRot="1" noChangeAspect="1"/>
          </p:cNvPicPr>
          <p:nvPr>
            <a:wavAudioFile r:embed="rId1" name="~PP638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67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70C0"/>
                </a:solidFill>
              </a:rPr>
              <a:t>Compréhension de texte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 smtClean="0"/>
              <a:t>Comment le nombre de la population chrétienne croîtrait-il en comparaison de la population musulman?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Le nombre de Chrétiens croîtrait lentement en comparaison de la population musulmane.</a:t>
            </a:r>
          </a:p>
          <a:p>
            <a:r>
              <a:rPr lang="fr-FR" dirty="0" smtClean="0"/>
              <a:t>Selon les projection de </a:t>
            </a:r>
            <a:r>
              <a:rPr lang="fr-FR" dirty="0" err="1" smtClean="0"/>
              <a:t>Pew</a:t>
            </a:r>
            <a:r>
              <a:rPr lang="fr-FR" dirty="0" smtClean="0"/>
              <a:t> </a:t>
            </a:r>
            <a:r>
              <a:rPr lang="fr-FR" dirty="0" err="1" smtClean="0"/>
              <a:t>Research</a:t>
            </a:r>
            <a:r>
              <a:rPr lang="fr-FR" dirty="0" smtClean="0"/>
              <a:t>, quelle est la conséquence de l’augmentation du nombre de la population musulmans en 2050?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Selon les projection de </a:t>
            </a:r>
            <a:r>
              <a:rPr lang="fr-FR" dirty="0" err="1" smtClean="0">
                <a:solidFill>
                  <a:srgbClr val="FF0000"/>
                </a:solidFill>
              </a:rPr>
              <a:t>Pew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Research</a:t>
            </a:r>
            <a:r>
              <a:rPr lang="fr-FR" dirty="0" smtClean="0">
                <a:solidFill>
                  <a:srgbClr val="FF0000"/>
                </a:solidFill>
              </a:rPr>
              <a:t>, en 2050, il y aurait quasi parité entre Musulmans et chrétiens.</a:t>
            </a:r>
          </a:p>
          <a:p>
            <a:endParaRPr lang="fr-FR" dirty="0" smtClean="0"/>
          </a:p>
          <a:p>
            <a:pPr>
              <a:buNone/>
            </a:pPr>
            <a:endParaRPr lang="fr-FR" dirty="0"/>
          </a:p>
        </p:txBody>
      </p:sp>
      <p:pic>
        <p:nvPicPr>
          <p:cNvPr id="4" name="~PP511.WAV">
            <a:hlinkClick r:id="" action="ppaction://media"/>
          </p:cNvPr>
          <p:cNvPicPr>
            <a:picLocks noRot="1" noChangeAspect="1"/>
          </p:cNvPicPr>
          <p:nvPr>
            <a:wavAudioFile r:embed="rId1" name="~PP511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98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Les </a:t>
            </a:r>
            <a:r>
              <a:rPr lang="fr-FR" dirty="0" smtClean="0">
                <a:solidFill>
                  <a:srgbClr val="0070C0"/>
                </a:solidFill>
              </a:rPr>
              <a:t>éléments informatifs dans le texte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smtClean="0"/>
              <a:t>Présence d’un lien d causalité: Cause/</a:t>
            </a:r>
            <a:r>
              <a:rPr lang="" dirty="0" smtClean="0"/>
              <a:t> </a:t>
            </a:r>
            <a:r>
              <a:rPr lang="fr-FR" dirty="0" smtClean="0"/>
              <a:t>conséquence: Le taux élevé de fécondité de la population musulman (cause)          il y aurait quasi parité entre Musulmans et chrétiens en 2050  ( conséquence)</a:t>
            </a:r>
          </a:p>
          <a:p>
            <a:r>
              <a:rPr lang="fr-FR" dirty="0" smtClean="0"/>
              <a:t>Des comparaisons entre l’évolution de la population chrétienne et la population musulmane</a:t>
            </a:r>
          </a:p>
          <a:p>
            <a:r>
              <a:rPr lang="fr-FR" dirty="0" smtClean="0"/>
              <a:t>Utilisation des chiffres: 1,6 milliard, 73</a:t>
            </a:r>
            <a:r>
              <a:rPr lang="en-US" dirty="0" smtClean="0"/>
              <a:t>%, date: 2010. 2050</a:t>
            </a:r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5857884" y="2928934"/>
            <a:ext cx="71438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~PP1361.WAV">
            <a:hlinkClick r:id="" action="ppaction://media"/>
          </p:cNvPr>
          <p:cNvPicPr>
            <a:picLocks noRot="1" noChangeAspect="1"/>
          </p:cNvPicPr>
          <p:nvPr>
            <a:wavAudioFile r:embed="rId1" name="~PP1361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17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Les </a:t>
            </a:r>
            <a:r>
              <a:rPr lang="fr-FR" dirty="0" smtClean="0">
                <a:solidFill>
                  <a:srgbClr val="0070C0"/>
                </a:solidFill>
              </a:rPr>
              <a:t>éléments informatifs dans le texte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b="1" dirty="0" smtClean="0"/>
              <a:t>Le texte sous forme d’une séquence informative: </a:t>
            </a:r>
            <a:r>
              <a:rPr lang="fr-FR" dirty="0" smtClean="0"/>
              <a:t>1.Phase d introduction: premier paragraphe, 2.phase de développement: deuxième paragraphe, 3.phase de conclusion: le dernier paragraphe.</a:t>
            </a:r>
          </a:p>
          <a:p>
            <a:r>
              <a:rPr lang="fr-FR" dirty="0" smtClean="0"/>
              <a:t> </a:t>
            </a:r>
            <a:r>
              <a:rPr lang="fr-FR" b="1" dirty="0" smtClean="0"/>
              <a:t>Utilisation des verbes</a:t>
            </a:r>
            <a:r>
              <a:rPr lang="fr-FR" dirty="0" smtClean="0"/>
              <a:t> au temps de </a:t>
            </a:r>
            <a:r>
              <a:rPr lang="fr-FR" b="1" dirty="0" smtClean="0"/>
              <a:t>présent</a:t>
            </a:r>
            <a:r>
              <a:rPr lang="fr-FR" dirty="0" smtClean="0"/>
              <a:t> (se poursuivent, de </a:t>
            </a:r>
            <a:r>
              <a:rPr lang="fr-FR" b="1" dirty="0" smtClean="0"/>
              <a:t>l’imparfait</a:t>
            </a:r>
            <a:r>
              <a:rPr lang="fr-FR" dirty="0" smtClean="0"/>
              <a:t>: était, du </a:t>
            </a:r>
            <a:r>
              <a:rPr lang="fr-FR" b="1" dirty="0" smtClean="0"/>
              <a:t>conditionnel</a:t>
            </a:r>
            <a:r>
              <a:rPr lang="fr-FR" dirty="0" smtClean="0"/>
              <a:t>: rattraperait ) </a:t>
            </a:r>
          </a:p>
          <a:p>
            <a:r>
              <a:rPr lang="fr-FR" b="1" dirty="0" smtClean="0"/>
              <a:t>Utilisation des procédés lexicaux</a:t>
            </a:r>
            <a:r>
              <a:rPr lang="fr-FR" dirty="0" smtClean="0"/>
              <a:t>: vocabulaire spécialisé (scientifique) Ex: taux de fécondité.</a:t>
            </a:r>
          </a:p>
          <a:p>
            <a:pPr>
              <a:buNone/>
            </a:pPr>
            <a:endParaRPr lang="fr-FR" dirty="0"/>
          </a:p>
        </p:txBody>
      </p:sp>
      <p:pic>
        <p:nvPicPr>
          <p:cNvPr id="4" name="~PP4003.WAV">
            <a:hlinkClick r:id="" action="ppaction://media"/>
          </p:cNvPr>
          <p:cNvPicPr>
            <a:picLocks noRot="1" noChangeAspect="1"/>
          </p:cNvPicPr>
          <p:nvPr>
            <a:wavAudioFile r:embed="rId1" name="~PP4003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44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Quatrième Séance</a:t>
            </a:r>
            <a:br>
              <a:rPr lang="fr-FR" dirty="0" smtClean="0">
                <a:solidFill>
                  <a:srgbClr val="FF0000"/>
                </a:solidFill>
              </a:rPr>
            </a:br>
            <a:r>
              <a:rPr lang="fr-FR" dirty="0" smtClean="0">
                <a:solidFill>
                  <a:srgbClr val="FF0000"/>
                </a:solidFill>
              </a:rPr>
              <a:t>Type de texte informatif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rgbClr val="0070C0"/>
                </a:solidFill>
              </a:rPr>
              <a:t>Définition :</a:t>
            </a:r>
            <a:r>
              <a:rPr lang="fr-FR" b="1" dirty="0"/>
              <a:t> </a:t>
            </a:r>
            <a:r>
              <a:rPr lang="fr-FR" dirty="0"/>
              <a:t>Un texte informatif est un texte </a:t>
            </a:r>
            <a:r>
              <a:rPr lang="fr-FR" dirty="0" smtClean="0"/>
              <a:t>qui apporte des informations précises sur un sujet ; il est rédigé à la 3ème personne du singulier ou du pluriel. C’est un texte qui </a:t>
            </a:r>
            <a:r>
              <a:rPr lang="fr-FR" dirty="0"/>
              <a:t>énonce des faits réels ; son but est d’informer.</a:t>
            </a:r>
          </a:p>
        </p:txBody>
      </p:sp>
      <p:pic>
        <p:nvPicPr>
          <p:cNvPr id="4" name="~PP721.WAV">
            <a:hlinkClick r:id="" action="ppaction://media"/>
          </p:cNvPr>
          <p:cNvPicPr>
            <a:picLocks noRot="1" noChangeAspect="1"/>
          </p:cNvPicPr>
          <p:nvPr>
            <a:wavAudioFile r:embed="rId1" name="~PP721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57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70C0"/>
                </a:solidFill>
              </a:rPr>
              <a:t>Évaluation 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FR" dirty="0" smtClean="0"/>
              <a:t>Quelle est la fonction du texte informatif? </a:t>
            </a:r>
          </a:p>
          <a:p>
            <a:r>
              <a:rPr lang="fr-FR" dirty="0" smtClean="0"/>
              <a:t>Quelles sont ses caractéristiques principales?</a:t>
            </a:r>
          </a:p>
          <a:p>
            <a:r>
              <a:rPr lang="fr-FR" dirty="0" smtClean="0"/>
              <a:t>À quoi comprend-t-elle la séquence informative?</a:t>
            </a:r>
          </a:p>
          <a:p>
            <a:r>
              <a:rPr lang="fr-FR" dirty="0" smtClean="0"/>
              <a:t>Quels </a:t>
            </a:r>
            <a:r>
              <a:rPr lang="fr-FR" dirty="0" smtClean="0"/>
              <a:t>sont les outils linguistiques utilisés dans le texte informatif?</a:t>
            </a:r>
          </a:p>
          <a:p>
            <a:r>
              <a:rPr lang="fr-FR" dirty="0" smtClean="0"/>
              <a:t>Quels procédés utilisés dans le texte informatif?</a:t>
            </a:r>
          </a:p>
          <a:p>
            <a:r>
              <a:rPr lang="fr-FR" dirty="0" smtClean="0"/>
              <a:t>Dans quels genres de texte on peut trouver le type informatif?</a:t>
            </a:r>
          </a:p>
          <a:p>
            <a:endParaRPr lang="fr-FR" dirty="0"/>
          </a:p>
        </p:txBody>
      </p:sp>
      <p:pic>
        <p:nvPicPr>
          <p:cNvPr id="4" name="~PP3356.WAV">
            <a:hlinkClick r:id="" action="ppaction://media"/>
          </p:cNvPr>
          <p:cNvPicPr>
            <a:picLocks noRot="1" noChangeAspect="1"/>
          </p:cNvPicPr>
          <p:nvPr>
            <a:wavAudioFile r:embed="rId1" name="~PP3356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5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70C0"/>
                </a:solidFill>
              </a:rPr>
              <a:t>Évaluation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 smtClean="0"/>
              <a:t>Repérez du texte étudié les composants suivants</a:t>
            </a:r>
            <a:r>
              <a:rPr lang="fr-FR" dirty="0" smtClean="0"/>
              <a:t>: Le titre, la référence, le genre, le type, le thème et l’idée principale</a:t>
            </a:r>
          </a:p>
          <a:p>
            <a:r>
              <a:rPr lang="fr-FR" b="1" dirty="0" smtClean="0"/>
              <a:t>Trouvez les </a:t>
            </a:r>
            <a:r>
              <a:rPr lang="fr-FR" b="1" dirty="0" smtClean="0"/>
              <a:t>équivalents </a:t>
            </a:r>
            <a:r>
              <a:rPr lang="fr-FR" b="1" dirty="0" smtClean="0"/>
              <a:t>en français des termes suivants</a:t>
            </a:r>
            <a:r>
              <a:rPr lang="fr-FR" dirty="0" smtClean="0"/>
              <a:t>: </a:t>
            </a:r>
            <a:r>
              <a:rPr lang="ar-MA" dirty="0" smtClean="0"/>
              <a:t> المسيحية</a:t>
            </a:r>
            <a:r>
              <a:rPr lang="es-ES" dirty="0" smtClean="0"/>
              <a:t>,</a:t>
            </a:r>
            <a:r>
              <a:rPr lang="ar-MA" dirty="0" smtClean="0"/>
              <a:t>الساكنة,معدل الخصوبة</a:t>
            </a:r>
            <a:endParaRPr lang="fr-FR" dirty="0" smtClean="0"/>
          </a:p>
          <a:p>
            <a:r>
              <a:rPr lang="fr-FR" b="1" dirty="0" smtClean="0"/>
              <a:t>Trouvez le synonyme et l’antonyme des mots suivants:</a:t>
            </a:r>
            <a:r>
              <a:rPr lang="fr-FR" dirty="0" smtClean="0"/>
              <a:t> </a:t>
            </a:r>
            <a:r>
              <a:rPr lang="es-ES" dirty="0" err="1" smtClean="0"/>
              <a:t>Loin</a:t>
            </a:r>
            <a:r>
              <a:rPr lang="fr-FR" dirty="0" smtClean="0"/>
              <a:t>, poursuivre, croître</a:t>
            </a:r>
          </a:p>
          <a:p>
            <a:endParaRPr lang="fr-FR" dirty="0"/>
          </a:p>
        </p:txBody>
      </p:sp>
      <p:pic>
        <p:nvPicPr>
          <p:cNvPr id="4" name="~PP3041.WAV">
            <a:hlinkClick r:id="" action="ppaction://media"/>
          </p:cNvPr>
          <p:cNvPicPr>
            <a:picLocks noRot="1" noChangeAspect="1"/>
          </p:cNvPicPr>
          <p:nvPr>
            <a:wavAudioFile r:embed="rId1" name="~PP3041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23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70C0"/>
                </a:solidFill>
              </a:rPr>
              <a:t>Évaluation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FR" b="1" dirty="0" smtClean="0"/>
              <a:t>Répondez aux questions de compréhension suivantes:</a:t>
            </a:r>
          </a:p>
          <a:p>
            <a:r>
              <a:rPr lang="fr-FR" dirty="0" smtClean="0"/>
              <a:t>Quel est la religion du monde la plus grande en 2010 selon </a:t>
            </a:r>
            <a:r>
              <a:rPr lang="fr-FR" dirty="0" err="1" smtClean="0"/>
              <a:t>Pew</a:t>
            </a:r>
            <a:r>
              <a:rPr lang="fr-FR" dirty="0" smtClean="0"/>
              <a:t> </a:t>
            </a:r>
            <a:r>
              <a:rPr lang="fr-FR" dirty="0" err="1" smtClean="0"/>
              <a:t>Research</a:t>
            </a:r>
            <a:r>
              <a:rPr lang="fr-FR" dirty="0" smtClean="0"/>
              <a:t> Center?</a:t>
            </a:r>
          </a:p>
          <a:p>
            <a:endParaRPr lang="fr-FR" dirty="0" smtClean="0"/>
          </a:p>
          <a:p>
            <a:r>
              <a:rPr lang="fr-FR" dirty="0" smtClean="0"/>
              <a:t> Combien de chrétiens y a-t-il dans le monde</a:t>
            </a:r>
            <a:r>
              <a:rPr lang="es-ES" dirty="0" smtClean="0"/>
              <a:t> </a:t>
            </a:r>
            <a:r>
              <a:rPr lang="es-ES" dirty="0" err="1" smtClean="0"/>
              <a:t>selon</a:t>
            </a:r>
            <a:r>
              <a:rPr lang="es-ES" dirty="0" smtClean="0"/>
              <a:t> ce centre</a:t>
            </a:r>
            <a:r>
              <a:rPr lang="fr-FR" dirty="0" smtClean="0"/>
              <a:t>?</a:t>
            </a:r>
          </a:p>
          <a:p>
            <a:endParaRPr lang="es-ES" dirty="0" smtClean="0"/>
          </a:p>
          <a:p>
            <a:r>
              <a:rPr lang="fr-FR" dirty="0" smtClean="0"/>
              <a:t>Combien de musulmans y a-t-il dans le monde? Et quel est leur pourcentage dans la population mondial?</a:t>
            </a:r>
          </a:p>
          <a:p>
            <a:endParaRPr lang="fr-FR" dirty="0"/>
          </a:p>
        </p:txBody>
      </p:sp>
      <p:pic>
        <p:nvPicPr>
          <p:cNvPr id="4" name="~PP2483.WAV">
            <a:hlinkClick r:id="" action="ppaction://media"/>
          </p:cNvPr>
          <p:cNvPicPr>
            <a:picLocks noRot="1" noChangeAspect="1"/>
          </p:cNvPicPr>
          <p:nvPr>
            <a:wavAudioFile r:embed="rId1" name="~PP2483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7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70C0"/>
                </a:solidFill>
              </a:rPr>
              <a:t>Évaluation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Que se passe-t-il à l’islam si les tendances actuelles se poursuivent?</a:t>
            </a:r>
          </a:p>
          <a:p>
            <a:endParaRPr lang="fr-FR" dirty="0" smtClean="0"/>
          </a:p>
          <a:p>
            <a:r>
              <a:rPr lang="fr-FR" dirty="0" smtClean="0"/>
              <a:t>À quel nombre passerait la population mondial en 2050?</a:t>
            </a:r>
          </a:p>
          <a:p>
            <a:endParaRPr lang="fr-FR" dirty="0" smtClean="0"/>
          </a:p>
          <a:p>
            <a:r>
              <a:rPr lang="fr-FR" dirty="0" smtClean="0"/>
              <a:t>Comment est le taux de fécondité des musulmans? Et quel est le pourcentage de leur progression?</a:t>
            </a:r>
            <a:endParaRPr lang="fr-FR" dirty="0"/>
          </a:p>
        </p:txBody>
      </p:sp>
      <p:pic>
        <p:nvPicPr>
          <p:cNvPr id="4" name="~PP2612.WAV">
            <a:hlinkClick r:id="" action="ppaction://media"/>
          </p:cNvPr>
          <p:cNvPicPr>
            <a:picLocks noRot="1" noChangeAspect="1"/>
          </p:cNvPicPr>
          <p:nvPr>
            <a:wavAudioFile r:embed="rId1" name="~PP2612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70C0"/>
                </a:solidFill>
              </a:rPr>
              <a:t>Évaluation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Comment le nombre de la population chrétienne croîtrait-il en comparaison de la population musulmane?</a:t>
            </a:r>
          </a:p>
          <a:p>
            <a:endParaRPr lang="fr-FR" dirty="0" smtClean="0"/>
          </a:p>
          <a:p>
            <a:r>
              <a:rPr lang="fr-FR" dirty="0" smtClean="0"/>
              <a:t>Selon les projection de </a:t>
            </a:r>
            <a:r>
              <a:rPr lang="fr-FR" dirty="0" err="1" smtClean="0"/>
              <a:t>Pew</a:t>
            </a:r>
            <a:r>
              <a:rPr lang="fr-FR" dirty="0" smtClean="0"/>
              <a:t> </a:t>
            </a:r>
            <a:r>
              <a:rPr lang="fr-FR" dirty="0" err="1" smtClean="0"/>
              <a:t>Research</a:t>
            </a:r>
            <a:r>
              <a:rPr lang="fr-FR" dirty="0" smtClean="0"/>
              <a:t>, quelle est la conséquence de l’augmentation du nombre de la population musulmans en 2050?</a:t>
            </a:r>
          </a:p>
          <a:p>
            <a:endParaRPr lang="fr-FR" dirty="0"/>
          </a:p>
        </p:txBody>
      </p:sp>
      <p:pic>
        <p:nvPicPr>
          <p:cNvPr id="4" name="~PP1492.WAV">
            <a:hlinkClick r:id="" action="ppaction://media"/>
          </p:cNvPr>
          <p:cNvPicPr>
            <a:picLocks noRot="1" noChangeAspect="1"/>
          </p:cNvPicPr>
          <p:nvPr>
            <a:wavAudioFile r:embed="rId1" name="~PP1492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2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70C0"/>
                </a:solidFill>
              </a:rPr>
              <a:t>Évaluation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b="1" dirty="0" smtClean="0"/>
              <a:t>Cherchez les éléments informatifs suivants dans le texte</a:t>
            </a:r>
            <a:r>
              <a:rPr lang="fr-FR" dirty="0" smtClean="0"/>
              <a:t>:</a:t>
            </a:r>
          </a:p>
          <a:p>
            <a:pPr>
              <a:buNone/>
            </a:pPr>
            <a:r>
              <a:rPr lang="fr-FR" dirty="0" smtClean="0"/>
              <a:t>. Un lien d causalité: Cause/</a:t>
            </a:r>
            <a:r>
              <a:rPr lang="" dirty="0" smtClean="0"/>
              <a:t> </a:t>
            </a:r>
            <a:r>
              <a:rPr lang="fr-FR" dirty="0" smtClean="0"/>
              <a:t>conséquence, un chiffre, une date, un temps au conditionnel, un mot qui appartient au lexique scientifique.</a:t>
            </a:r>
          </a:p>
          <a:p>
            <a:pPr>
              <a:buNone/>
            </a:pPr>
            <a:endParaRPr lang="fr-FR" dirty="0" smtClean="0"/>
          </a:p>
          <a:p>
            <a:pPr algn="ctr">
              <a:buNone/>
            </a:pPr>
            <a:r>
              <a:rPr lang="fr-FR" b="1" dirty="0" smtClean="0"/>
              <a:t>Fin de la séance        </a:t>
            </a:r>
          </a:p>
          <a:p>
            <a:pPr algn="ctr">
              <a:buNone/>
            </a:pPr>
            <a:r>
              <a:rPr lang="fr-FR" dirty="0" smtClean="0">
                <a:solidFill>
                  <a:srgbClr val="FF0000"/>
                </a:solidFill>
              </a:rPr>
              <a:t>Merci pour votre attention</a:t>
            </a:r>
          </a:p>
          <a:p>
            <a:endParaRPr lang="fr-FR" dirty="0"/>
          </a:p>
        </p:txBody>
      </p:sp>
      <p:pic>
        <p:nvPicPr>
          <p:cNvPr id="4" name="~PP2009.WAV">
            <a:hlinkClick r:id="" action="ppaction://media"/>
          </p:cNvPr>
          <p:cNvPicPr>
            <a:picLocks noRot="1" noChangeAspect="1"/>
          </p:cNvPicPr>
          <p:nvPr>
            <a:wavAudioFile r:embed="rId1" name="~PP2009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50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Quatrième Séance</a:t>
            </a:r>
            <a:br>
              <a:rPr lang="fr-FR" dirty="0" smtClean="0">
                <a:solidFill>
                  <a:srgbClr val="FF0000"/>
                </a:solidFill>
              </a:rPr>
            </a:br>
            <a:r>
              <a:rPr lang="fr-FR" dirty="0" smtClean="0">
                <a:solidFill>
                  <a:srgbClr val="FF0000"/>
                </a:solidFill>
              </a:rPr>
              <a:t>Type de texte informatif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Fonction:</a:t>
            </a:r>
          </a:p>
          <a:p>
            <a:pPr>
              <a:buNone/>
            </a:pPr>
            <a:r>
              <a:rPr lang="fr-FR" dirty="0" smtClean="0"/>
              <a:t> Le texte à dominante informative sert à :</a:t>
            </a:r>
            <a:br>
              <a:rPr lang="fr-FR" dirty="0" smtClean="0"/>
            </a:br>
            <a:r>
              <a:rPr lang="fr-FR" dirty="0" smtClean="0"/>
              <a:t>• </a:t>
            </a:r>
            <a:r>
              <a:rPr lang="fr-FR" dirty="0"/>
              <a:t>expliquer;</a:t>
            </a:r>
            <a:br>
              <a:rPr lang="fr-FR" dirty="0"/>
            </a:br>
            <a:r>
              <a:rPr lang="fr-FR" dirty="0"/>
              <a:t>• informer;</a:t>
            </a:r>
            <a:br>
              <a:rPr lang="fr-FR" dirty="0"/>
            </a:br>
            <a:r>
              <a:rPr lang="fr-FR" dirty="0"/>
              <a:t>• faire comprendre;</a:t>
            </a:r>
            <a:br>
              <a:rPr lang="fr-FR" dirty="0"/>
            </a:br>
            <a:r>
              <a:rPr lang="fr-FR" dirty="0"/>
              <a:t>• renseigner;</a:t>
            </a:r>
            <a:br>
              <a:rPr lang="fr-FR" dirty="0"/>
            </a:br>
            <a:r>
              <a:rPr lang="fr-FR" dirty="0"/>
              <a:t>• enseigner ou instruire;</a:t>
            </a:r>
            <a:r>
              <a:rPr lang="fr-FR" dirty="0" smtClean="0"/>
              <a:t> </a:t>
            </a:r>
            <a:br>
              <a:rPr lang="fr-FR" dirty="0" smtClean="0"/>
            </a:br>
            <a:r>
              <a:rPr lang="fr-FR" dirty="0" smtClean="0"/>
              <a:t> </a:t>
            </a:r>
            <a:br>
              <a:rPr lang="fr-FR" dirty="0" smtClean="0"/>
            </a:br>
            <a:endParaRPr lang="fr-FR" dirty="0" smtClean="0"/>
          </a:p>
          <a:p>
            <a:endParaRPr lang="fr-FR" dirty="0"/>
          </a:p>
        </p:txBody>
      </p:sp>
      <p:pic>
        <p:nvPicPr>
          <p:cNvPr id="4" name="~PP3591.WAV">
            <a:hlinkClick r:id="" action="ppaction://media"/>
          </p:cNvPr>
          <p:cNvPicPr>
            <a:picLocks noRot="1" noChangeAspect="1"/>
          </p:cNvPicPr>
          <p:nvPr>
            <a:wavAudioFile r:embed="rId1" name="~PP3591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95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0070C0"/>
                </a:solidFill>
              </a:rPr>
              <a:t>Principales caractéristiques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FR" b="1" dirty="0" smtClean="0"/>
              <a:t>ce </a:t>
            </a:r>
            <a:r>
              <a:rPr lang="fr-FR" b="1" dirty="0"/>
              <a:t>type de texte peut comprendre </a:t>
            </a:r>
            <a:r>
              <a:rPr lang="fr-FR" dirty="0"/>
              <a:t>:</a:t>
            </a:r>
            <a:br>
              <a:rPr lang="fr-FR" dirty="0"/>
            </a:br>
            <a:r>
              <a:rPr lang="fr-FR" dirty="0"/>
              <a:t>• un lien de causalité </a:t>
            </a:r>
            <a:r>
              <a:rPr lang="fr-FR" i="1" dirty="0"/>
              <a:t>(ex. phénomène/conséquences, cause/conséquences, problème/causes,</a:t>
            </a:r>
            <a:br>
              <a:rPr lang="fr-FR" i="1" dirty="0"/>
            </a:br>
            <a:r>
              <a:rPr lang="fr-FR" i="1" dirty="0"/>
              <a:t>problème/solutions);</a:t>
            </a:r>
            <a:br>
              <a:rPr lang="fr-FR" i="1" dirty="0"/>
            </a:br>
            <a:r>
              <a:rPr lang="fr-FR" dirty="0"/>
              <a:t>• des exemples;</a:t>
            </a:r>
            <a:br>
              <a:rPr lang="fr-FR" dirty="0"/>
            </a:br>
            <a:r>
              <a:rPr lang="fr-FR" dirty="0"/>
              <a:t>• des comparaisons pour souligner les ressemblances et les différences;</a:t>
            </a:r>
            <a:br>
              <a:rPr lang="fr-FR" dirty="0"/>
            </a:br>
            <a:r>
              <a:rPr lang="fr-FR" dirty="0"/>
              <a:t>• des faits, des chiffres, des données, des statistiques ou des dates;</a:t>
            </a:r>
            <a:br>
              <a:rPr lang="fr-FR" dirty="0"/>
            </a:br>
            <a:r>
              <a:rPr lang="fr-FR" dirty="0"/>
              <a:t>• des termes techniques ou spécialisés;</a:t>
            </a:r>
            <a:br>
              <a:rPr lang="fr-FR" dirty="0"/>
            </a:br>
            <a:r>
              <a:rPr lang="fr-FR" dirty="0"/>
              <a:t>• des définitions </a:t>
            </a:r>
            <a:r>
              <a:rPr lang="fr-FR" i="1" dirty="0"/>
              <a:t>(accentuées en caractère gras, en italique, etc.);</a:t>
            </a:r>
            <a:br>
              <a:rPr lang="fr-FR" i="1" dirty="0"/>
            </a:br>
            <a:r>
              <a:rPr lang="fr-FR" dirty="0"/>
              <a:t>• des photos, des illustrations et des schémas;</a:t>
            </a:r>
            <a:r>
              <a:rPr lang="fr-FR" dirty="0" smtClean="0"/>
              <a:t> </a:t>
            </a:r>
            <a:br>
              <a:rPr lang="fr-FR" dirty="0" smtClean="0"/>
            </a:br>
            <a:endParaRPr lang="fr-FR" dirty="0"/>
          </a:p>
        </p:txBody>
      </p:sp>
      <p:pic>
        <p:nvPicPr>
          <p:cNvPr id="4" name="~PP1445.WAV">
            <a:hlinkClick r:id="" action="ppaction://media"/>
          </p:cNvPr>
          <p:cNvPicPr>
            <a:picLocks noRot="1" noChangeAspect="1"/>
          </p:cNvPicPr>
          <p:nvPr>
            <a:wavAudioFile r:embed="rId1" name="~PP1445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79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Séquence informative</a:t>
            </a:r>
            <a:r>
              <a:rPr lang="fr-FR" dirty="0" smtClean="0">
                <a:solidFill>
                  <a:srgbClr val="0070C0"/>
                </a:solidFill>
              </a:rPr>
              <a:t> 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La </a:t>
            </a:r>
            <a:r>
              <a:rPr lang="fr-FR" dirty="0">
                <a:solidFill>
                  <a:srgbClr val="FF0000"/>
                </a:solidFill>
              </a:rPr>
              <a:t>séquence </a:t>
            </a:r>
            <a:r>
              <a:rPr lang="fr-FR" dirty="0" smtClean="0">
                <a:solidFill>
                  <a:srgbClr val="FF0000"/>
                </a:solidFill>
              </a:rPr>
              <a:t>informative </a:t>
            </a:r>
            <a:r>
              <a:rPr lang="fr-FR" dirty="0">
                <a:solidFill>
                  <a:srgbClr val="FF0000"/>
                </a:solidFill>
              </a:rPr>
              <a:t>– séquence dominante</a:t>
            </a:r>
            <a:br>
              <a:rPr lang="fr-FR" dirty="0">
                <a:solidFill>
                  <a:srgbClr val="FF0000"/>
                </a:solidFill>
              </a:rPr>
            </a:br>
            <a:r>
              <a:rPr lang="fr-FR" dirty="0">
                <a:solidFill>
                  <a:srgbClr val="FF0000"/>
                </a:solidFill>
              </a:rPr>
              <a:t>dans un texte </a:t>
            </a:r>
            <a:r>
              <a:rPr lang="fr-FR" dirty="0" smtClean="0">
                <a:solidFill>
                  <a:srgbClr val="FF0000"/>
                </a:solidFill>
              </a:rPr>
              <a:t>informatif </a:t>
            </a:r>
            <a:r>
              <a:rPr lang="fr-FR" dirty="0">
                <a:solidFill>
                  <a:srgbClr val="FF0000"/>
                </a:solidFill>
              </a:rPr>
              <a:t>– contient :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• une </a:t>
            </a:r>
            <a:r>
              <a:rPr lang="fr-FR" b="1" dirty="0"/>
              <a:t>phase de questionnement </a:t>
            </a:r>
            <a:r>
              <a:rPr lang="fr-FR" dirty="0"/>
              <a:t>–</a:t>
            </a:r>
            <a:br>
              <a:rPr lang="fr-FR" dirty="0"/>
            </a:br>
            <a:r>
              <a:rPr lang="fr-FR" b="1" dirty="0"/>
              <a:t>introduction </a:t>
            </a:r>
            <a:r>
              <a:rPr lang="fr-FR" i="1" dirty="0"/>
              <a:t>(présente le sujet et la raison</a:t>
            </a:r>
            <a:br>
              <a:rPr lang="fr-FR" i="1" dirty="0"/>
            </a:br>
            <a:r>
              <a:rPr lang="fr-FR" i="1" dirty="0"/>
              <a:t>pour donner une explication, « Pourquoi? »</a:t>
            </a:r>
            <a:br>
              <a:rPr lang="fr-FR" i="1" dirty="0"/>
            </a:br>
            <a:r>
              <a:rPr lang="fr-FR" i="1" dirty="0"/>
              <a:t>« Comment? »);</a:t>
            </a:r>
            <a:br>
              <a:rPr lang="fr-FR" i="1" dirty="0"/>
            </a:br>
            <a:r>
              <a:rPr lang="fr-FR" dirty="0"/>
              <a:t>• une </a:t>
            </a:r>
            <a:r>
              <a:rPr lang="fr-FR" b="1" dirty="0"/>
              <a:t>phase </a:t>
            </a:r>
            <a:r>
              <a:rPr lang="fr-FR" b="1" dirty="0" smtClean="0"/>
              <a:t>informative </a:t>
            </a:r>
            <a:r>
              <a:rPr lang="fr-FR" dirty="0"/>
              <a:t>– </a:t>
            </a:r>
            <a:r>
              <a:rPr lang="fr-FR" b="1" dirty="0"/>
              <a:t>développement</a:t>
            </a:r>
            <a:br>
              <a:rPr lang="fr-FR" b="1" dirty="0"/>
            </a:br>
            <a:r>
              <a:rPr lang="fr-FR" dirty="0"/>
              <a:t>(</a:t>
            </a:r>
            <a:r>
              <a:rPr lang="fr-FR" i="1" dirty="0"/>
              <a:t>contient les éléments de </a:t>
            </a:r>
            <a:r>
              <a:rPr lang="fr-FR" i="1" dirty="0" smtClean="0"/>
              <a:t>l’information,</a:t>
            </a:r>
            <a:r>
              <a:rPr lang="fr-FR" i="1" dirty="0"/>
              <a:t/>
            </a:r>
            <a:br>
              <a:rPr lang="fr-FR" i="1" dirty="0"/>
            </a:br>
            <a:r>
              <a:rPr lang="fr-FR" i="1" dirty="0"/>
              <a:t>la réponse à la question posée ou au</a:t>
            </a:r>
            <a:br>
              <a:rPr lang="fr-FR" i="1" dirty="0"/>
            </a:br>
            <a:r>
              <a:rPr lang="fr-FR" i="1" dirty="0"/>
              <a:t>problème identifié, « Parce que… »);</a:t>
            </a:r>
            <a:br>
              <a:rPr lang="fr-FR" i="1" dirty="0"/>
            </a:br>
            <a:r>
              <a:rPr lang="fr-FR" dirty="0"/>
              <a:t>• une </a:t>
            </a:r>
            <a:r>
              <a:rPr lang="fr-FR" b="1" dirty="0"/>
              <a:t>phase conclusive – conclusion</a:t>
            </a:r>
            <a:br>
              <a:rPr lang="fr-FR" b="1" dirty="0"/>
            </a:br>
            <a:r>
              <a:rPr lang="fr-FR" i="1" dirty="0"/>
              <a:t>(consiste en un résumé ou une évaluation).</a:t>
            </a:r>
            <a:r>
              <a:rPr lang="fr-FR" dirty="0" smtClean="0"/>
              <a:t> </a:t>
            </a:r>
            <a:br>
              <a:rPr lang="fr-FR" dirty="0" smtClean="0"/>
            </a:br>
            <a:endParaRPr lang="fr-FR" dirty="0"/>
          </a:p>
        </p:txBody>
      </p:sp>
      <p:pic>
        <p:nvPicPr>
          <p:cNvPr id="4" name="~PP1902.WAV">
            <a:hlinkClick r:id="" action="ppaction://media"/>
          </p:cNvPr>
          <p:cNvPicPr>
            <a:picLocks noRot="1" noChangeAspect="1"/>
          </p:cNvPicPr>
          <p:nvPr>
            <a:wavAudioFile r:embed="rId1" name="~PP1902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54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0070C0"/>
                </a:solidFill>
              </a:rPr>
              <a:t>Les outils linguistiques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0034" y="1285860"/>
            <a:ext cx="8229600" cy="5286412"/>
          </a:xfrm>
        </p:spPr>
        <p:txBody>
          <a:bodyPr>
            <a:normAutofit fontScale="25000" lnSpcReduction="20000"/>
          </a:bodyPr>
          <a:lstStyle/>
          <a:p>
            <a:r>
              <a:rPr lang="fr-FR" sz="7200" b="1" dirty="0"/>
              <a:t>Temps verbaux de base :</a:t>
            </a:r>
            <a:r>
              <a:rPr lang="fr-FR" sz="7200" dirty="0"/>
              <a:t/>
            </a:r>
            <a:br>
              <a:rPr lang="fr-FR" sz="7200" dirty="0"/>
            </a:br>
            <a:r>
              <a:rPr lang="fr-FR" sz="7200" dirty="0"/>
              <a:t>• le présent</a:t>
            </a:r>
            <a:r>
              <a:rPr lang="fr-FR" sz="7200" dirty="0" smtClean="0"/>
              <a:t>; </a:t>
            </a:r>
            <a:r>
              <a:rPr lang="fr-FR" sz="7200" dirty="0"/>
              <a:t/>
            </a:r>
            <a:br>
              <a:rPr lang="fr-FR" sz="7200" dirty="0"/>
            </a:br>
            <a:r>
              <a:rPr lang="fr-FR" sz="7200" dirty="0"/>
              <a:t>• le passé </a:t>
            </a:r>
            <a:r>
              <a:rPr lang="fr-FR" sz="7200" dirty="0" smtClean="0"/>
              <a:t>composé, l’imparfait, le conditionnel </a:t>
            </a:r>
            <a:r>
              <a:rPr lang="fr-FR" sz="7200" dirty="0"/>
              <a:t/>
            </a:r>
            <a:br>
              <a:rPr lang="fr-FR" sz="7200" dirty="0"/>
            </a:br>
            <a:r>
              <a:rPr lang="fr-FR" sz="7200" b="1" dirty="0"/>
              <a:t>Les principaux marqueurs de relation utilisés :</a:t>
            </a:r>
            <a:br>
              <a:rPr lang="fr-FR" sz="7200" b="1" dirty="0"/>
            </a:br>
            <a:r>
              <a:rPr lang="fr-FR" sz="7200" dirty="0"/>
              <a:t>• de </a:t>
            </a:r>
            <a:r>
              <a:rPr lang="fr-FR" sz="7200" b="1" dirty="0"/>
              <a:t>but </a:t>
            </a:r>
            <a:r>
              <a:rPr lang="fr-FR" sz="7200" i="1" dirty="0"/>
              <a:t>(ex. pour, afin de, pour que)</a:t>
            </a:r>
            <a:br>
              <a:rPr lang="fr-FR" sz="7200" i="1" dirty="0"/>
            </a:br>
            <a:r>
              <a:rPr lang="fr-FR" sz="7200" dirty="0"/>
              <a:t>• d’</a:t>
            </a:r>
            <a:r>
              <a:rPr lang="fr-FR" sz="7200" b="1" dirty="0"/>
              <a:t>explication </a:t>
            </a:r>
            <a:r>
              <a:rPr lang="fr-FR" sz="7200" dirty="0"/>
              <a:t>ou de </a:t>
            </a:r>
            <a:r>
              <a:rPr lang="fr-FR" sz="7200" b="1" dirty="0"/>
              <a:t>cause </a:t>
            </a:r>
            <a:r>
              <a:rPr lang="fr-FR" sz="7200" i="1" dirty="0"/>
              <a:t>(ex. puisque,</a:t>
            </a:r>
            <a:br>
              <a:rPr lang="fr-FR" sz="7200" i="1" dirty="0"/>
            </a:br>
            <a:r>
              <a:rPr lang="fr-FR" sz="7200" i="1" dirty="0"/>
              <a:t>parce que, car, en effet);</a:t>
            </a:r>
            <a:br>
              <a:rPr lang="fr-FR" sz="7200" i="1" dirty="0"/>
            </a:br>
            <a:r>
              <a:rPr lang="fr-FR" sz="7200" dirty="0"/>
              <a:t>• de </a:t>
            </a:r>
            <a:r>
              <a:rPr lang="fr-FR" sz="7200" b="1" dirty="0"/>
              <a:t>conséquence </a:t>
            </a:r>
            <a:r>
              <a:rPr lang="fr-FR" sz="7200" dirty="0"/>
              <a:t>ou de </a:t>
            </a:r>
            <a:r>
              <a:rPr lang="fr-FR" sz="7200" b="1" dirty="0"/>
              <a:t>conclusion</a:t>
            </a:r>
            <a:br>
              <a:rPr lang="fr-FR" sz="7200" b="1" dirty="0"/>
            </a:br>
            <a:r>
              <a:rPr lang="fr-FR" sz="7200" i="1" dirty="0"/>
              <a:t>(ex. donc, ainsi, alors, c’est pourquoi);</a:t>
            </a:r>
            <a:br>
              <a:rPr lang="fr-FR" sz="7200" i="1" dirty="0"/>
            </a:br>
            <a:r>
              <a:rPr lang="fr-FR" sz="7200" dirty="0"/>
              <a:t>• d’</a:t>
            </a:r>
            <a:r>
              <a:rPr lang="fr-FR" sz="7200" b="1" dirty="0"/>
              <a:t>illustration </a:t>
            </a:r>
            <a:r>
              <a:rPr lang="fr-FR" sz="7200" i="1" dirty="0"/>
              <a:t>(ex. par exemple, notamment);</a:t>
            </a:r>
            <a:br>
              <a:rPr lang="fr-FR" sz="7200" i="1" dirty="0"/>
            </a:br>
            <a:r>
              <a:rPr lang="fr-FR" sz="7200" dirty="0"/>
              <a:t>• de </a:t>
            </a:r>
            <a:r>
              <a:rPr lang="fr-FR" sz="7200" b="1" dirty="0"/>
              <a:t>temps </a:t>
            </a:r>
            <a:r>
              <a:rPr lang="fr-FR" sz="7200" i="1" dirty="0"/>
              <a:t>(d’abord, ensuite, après);</a:t>
            </a:r>
            <a:br>
              <a:rPr lang="fr-FR" sz="7200" i="1" dirty="0"/>
            </a:br>
            <a:r>
              <a:rPr lang="fr-FR" sz="7200" dirty="0"/>
              <a:t>• d’</a:t>
            </a:r>
            <a:r>
              <a:rPr lang="fr-FR" sz="7200" b="1" dirty="0"/>
              <a:t>opposition </a:t>
            </a:r>
            <a:r>
              <a:rPr lang="fr-FR" sz="7200" i="1" dirty="0"/>
              <a:t>(ex. mais, toutefois, bien que,</a:t>
            </a:r>
            <a:br>
              <a:rPr lang="fr-FR" sz="7200" i="1" dirty="0"/>
            </a:br>
            <a:r>
              <a:rPr lang="fr-FR" sz="7200" i="1" dirty="0"/>
              <a:t>par contre);</a:t>
            </a:r>
            <a:br>
              <a:rPr lang="fr-FR" sz="7200" i="1" dirty="0"/>
            </a:br>
            <a:r>
              <a:rPr lang="fr-FR" sz="7200" dirty="0"/>
              <a:t>• d’</a:t>
            </a:r>
            <a:r>
              <a:rPr lang="fr-FR" sz="7200" b="1" dirty="0"/>
              <a:t>addition, d’hiérarchisation </a:t>
            </a:r>
            <a:r>
              <a:rPr lang="fr-FR" sz="7200" dirty="0"/>
              <a:t>ou</a:t>
            </a:r>
            <a:br>
              <a:rPr lang="fr-FR" sz="7200" dirty="0"/>
            </a:br>
            <a:r>
              <a:rPr lang="fr-FR" sz="7200" b="1" dirty="0"/>
              <a:t>d’énumération </a:t>
            </a:r>
            <a:r>
              <a:rPr lang="fr-FR" sz="7200" i="1" dirty="0"/>
              <a:t>(ex. de plus, ni, enfin, et,</a:t>
            </a:r>
            <a:br>
              <a:rPr lang="fr-FR" sz="7200" i="1" dirty="0"/>
            </a:br>
            <a:r>
              <a:rPr lang="fr-FR" sz="7200" i="1" dirty="0"/>
              <a:t>ensuite, cependant, etc.);</a:t>
            </a:r>
            <a:br>
              <a:rPr lang="fr-FR" sz="7200" i="1" dirty="0"/>
            </a:br>
            <a:r>
              <a:rPr lang="fr-FR" sz="7200" dirty="0"/>
              <a:t>• de </a:t>
            </a:r>
            <a:r>
              <a:rPr lang="fr-FR" sz="7200" b="1" dirty="0"/>
              <a:t>comparaison </a:t>
            </a:r>
            <a:r>
              <a:rPr lang="fr-FR" sz="7200" i="1" dirty="0"/>
              <a:t>(ex. comme, moins que,</a:t>
            </a:r>
            <a:br>
              <a:rPr lang="fr-FR" sz="7200" i="1" dirty="0"/>
            </a:br>
            <a:r>
              <a:rPr lang="fr-FR" sz="7200" i="1" dirty="0"/>
              <a:t>plus que, etc.).</a:t>
            </a:r>
            <a:r>
              <a:rPr lang="fr-FR" sz="7200" dirty="0" smtClean="0"/>
              <a:t> </a:t>
            </a:r>
          </a:p>
          <a:p>
            <a:r>
              <a:rPr lang="fr-FR" sz="7200" b="1" dirty="0"/>
              <a:t>Syntaxe et vocabulaire :</a:t>
            </a:r>
            <a:r>
              <a:rPr lang="fr-FR" sz="7200" b="1" dirty="0" smtClean="0"/>
              <a:t> </a:t>
            </a:r>
          </a:p>
          <a:p>
            <a:r>
              <a:rPr lang="fr-FR" sz="7200" dirty="0"/>
              <a:t>vocabulaire spécialisé, technique et précis;</a:t>
            </a:r>
            <a:br>
              <a:rPr lang="fr-FR" sz="7200" dirty="0"/>
            </a:br>
            <a:r>
              <a:rPr lang="fr-FR" sz="7200" dirty="0"/>
              <a:t>• utilisation de périphrases;</a:t>
            </a:r>
            <a:br>
              <a:rPr lang="fr-FR" sz="7200" dirty="0"/>
            </a:br>
            <a:r>
              <a:rPr lang="fr-FR" sz="7200" dirty="0"/>
              <a:t>• présence de phrases impersonnelles</a:t>
            </a:r>
            <a:br>
              <a:rPr lang="fr-FR" sz="7200" dirty="0"/>
            </a:br>
            <a:r>
              <a:rPr lang="fr-FR" sz="7200" i="1" dirty="0"/>
              <a:t>(ex. « Il semble que… »).</a:t>
            </a:r>
            <a:r>
              <a:rPr lang="fr-FR" sz="7200" dirty="0" smtClean="0"/>
              <a:t> </a:t>
            </a:r>
            <a:br>
              <a:rPr lang="fr-FR" sz="7200" dirty="0" smtClean="0"/>
            </a:br>
            <a:r>
              <a:rPr lang="fr-FR" sz="4000" dirty="0" smtClean="0"/>
              <a:t> 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pic>
        <p:nvPicPr>
          <p:cNvPr id="6" name="~PP439.WAV">
            <a:hlinkClick r:id="" action="ppaction://media"/>
          </p:cNvPr>
          <p:cNvPicPr>
            <a:picLocks noRot="1" noChangeAspect="1"/>
          </p:cNvPicPr>
          <p:nvPr>
            <a:wavAudioFile r:embed="rId1" name="~PP439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90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0070C0"/>
                </a:solidFill>
              </a:rPr>
              <a:t>Procédés employés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b="1" dirty="0"/>
              <a:t>graphiques </a:t>
            </a:r>
            <a:r>
              <a:rPr lang="fr-FR" i="1" dirty="0"/>
              <a:t>(ex. caractère gras pour mettre</a:t>
            </a:r>
            <a:br>
              <a:rPr lang="fr-FR" i="1" dirty="0"/>
            </a:br>
            <a:r>
              <a:rPr lang="fr-FR" i="1" dirty="0"/>
              <a:t>en évidence une définition, un titre);</a:t>
            </a:r>
            <a:br>
              <a:rPr lang="fr-FR" i="1" dirty="0"/>
            </a:br>
            <a:r>
              <a:rPr lang="fr-FR" dirty="0"/>
              <a:t>• </a:t>
            </a:r>
            <a:r>
              <a:rPr lang="fr-FR" b="1" dirty="0"/>
              <a:t>lexicaux </a:t>
            </a:r>
            <a:r>
              <a:rPr lang="fr-FR" i="1" dirty="0"/>
              <a:t>(ex. vocabulaire spécialisé ou</a:t>
            </a:r>
            <a:br>
              <a:rPr lang="fr-FR" i="1" dirty="0"/>
            </a:br>
            <a:r>
              <a:rPr lang="fr-FR" i="1" dirty="0"/>
              <a:t>technique);</a:t>
            </a:r>
            <a:br>
              <a:rPr lang="fr-FR" i="1" dirty="0"/>
            </a:br>
            <a:r>
              <a:rPr lang="fr-FR" dirty="0"/>
              <a:t>• </a:t>
            </a:r>
            <a:r>
              <a:rPr lang="fr-FR" b="1" dirty="0"/>
              <a:t>syntaxiques </a:t>
            </a:r>
            <a:r>
              <a:rPr lang="fr-FR" i="1" dirty="0"/>
              <a:t>(ex. phrase impersonnelle);</a:t>
            </a:r>
            <a:br>
              <a:rPr lang="fr-FR" i="1" dirty="0"/>
            </a:br>
            <a:r>
              <a:rPr lang="fr-FR" dirty="0"/>
              <a:t>• </a:t>
            </a:r>
            <a:r>
              <a:rPr lang="fr-FR" b="1" dirty="0"/>
              <a:t>stylistiques </a:t>
            </a:r>
            <a:r>
              <a:rPr lang="fr-FR" i="1" dirty="0"/>
              <a:t>(ex. comparaison, gradation,</a:t>
            </a:r>
            <a:br>
              <a:rPr lang="fr-FR" i="1" dirty="0"/>
            </a:br>
            <a:r>
              <a:rPr lang="fr-FR" i="1" dirty="0"/>
              <a:t>périphrase);</a:t>
            </a:r>
            <a:br>
              <a:rPr lang="fr-FR" i="1" dirty="0"/>
            </a:br>
            <a:r>
              <a:rPr lang="fr-FR" dirty="0"/>
              <a:t>• </a:t>
            </a:r>
            <a:r>
              <a:rPr lang="fr-FR" b="1" i="1" dirty="0"/>
              <a:t>prosodiques </a:t>
            </a:r>
            <a:r>
              <a:rPr lang="fr-FR" i="1" dirty="0"/>
              <a:t>(ex. pauses, accentuation à</a:t>
            </a:r>
            <a:br>
              <a:rPr lang="fr-FR" i="1" dirty="0"/>
            </a:br>
            <a:r>
              <a:rPr lang="fr-FR" i="1" dirty="0"/>
              <a:t>l’oral);</a:t>
            </a:r>
            <a:br>
              <a:rPr lang="fr-FR" i="1" dirty="0"/>
            </a:br>
            <a:r>
              <a:rPr lang="fr-FR" dirty="0"/>
              <a:t>• </a:t>
            </a:r>
            <a:r>
              <a:rPr lang="fr-FR" b="1" dirty="0"/>
              <a:t>visuels </a:t>
            </a:r>
            <a:r>
              <a:rPr lang="fr-FR" i="1" dirty="0"/>
              <a:t>(ex. photos, schémas, graphiques</a:t>
            </a:r>
            <a:r>
              <a:rPr lang="fr-FR" dirty="0" smtClean="0"/>
              <a:t> </a:t>
            </a:r>
            <a:br>
              <a:rPr lang="fr-FR" dirty="0" smtClean="0"/>
            </a:br>
            <a:endParaRPr lang="fr-FR" dirty="0"/>
          </a:p>
        </p:txBody>
      </p:sp>
      <p:pic>
        <p:nvPicPr>
          <p:cNvPr id="6" name="~PP2945.WAV">
            <a:hlinkClick r:id="" action="ppaction://media"/>
          </p:cNvPr>
          <p:cNvPicPr>
            <a:picLocks noRot="1" noChangeAspect="1"/>
          </p:cNvPicPr>
          <p:nvPr>
            <a:wavAudioFile r:embed="rId1" name="~PP2945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47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 smtClean="0">
                <a:solidFill>
                  <a:srgbClr val="0070C0"/>
                </a:solidFill>
              </a:rPr>
              <a:t>Exemples de textes à dominante informative : </a:t>
            </a:r>
            <a:r>
              <a:rPr lang="fr-FR" sz="3200" dirty="0" smtClean="0"/>
              <a:t/>
            </a:r>
            <a:br>
              <a:rPr lang="fr-FR" sz="3200" dirty="0" smtClean="0"/>
            </a:b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fr-FR" dirty="0" smtClean="0"/>
              <a:t>    • Reportage</a:t>
            </a:r>
            <a:r>
              <a:rPr lang="fr-FR" dirty="0"/>
              <a:t>;</a:t>
            </a:r>
            <a:br>
              <a:rPr lang="fr-FR" dirty="0"/>
            </a:br>
            <a:r>
              <a:rPr lang="fr-FR" dirty="0"/>
              <a:t>• compte rendu;</a:t>
            </a:r>
            <a:br>
              <a:rPr lang="fr-FR" dirty="0"/>
            </a:br>
            <a:r>
              <a:rPr lang="fr-FR" dirty="0"/>
              <a:t>• manuel scolaire;</a:t>
            </a:r>
            <a:br>
              <a:rPr lang="fr-FR" dirty="0"/>
            </a:br>
            <a:r>
              <a:rPr lang="fr-FR" dirty="0"/>
              <a:t>• encyclopédie;</a:t>
            </a:r>
            <a:br>
              <a:rPr lang="fr-FR" dirty="0"/>
            </a:br>
            <a:r>
              <a:rPr lang="fr-FR" dirty="0"/>
              <a:t>• article scientifique;</a:t>
            </a:r>
            <a:br>
              <a:rPr lang="fr-FR" dirty="0"/>
            </a:br>
            <a:r>
              <a:rPr lang="fr-FR" dirty="0"/>
              <a:t>• page Web;</a:t>
            </a:r>
            <a:r>
              <a:rPr lang="fr-FR" dirty="0" smtClean="0"/>
              <a:t> </a:t>
            </a:r>
            <a:r>
              <a:rPr lang="fr-FR" dirty="0" err="1" smtClean="0"/>
              <a:t>etc</a:t>
            </a:r>
            <a:r>
              <a:rPr lang="fr-FR" dirty="0" smtClean="0"/>
              <a:t>…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pic>
        <p:nvPicPr>
          <p:cNvPr id="5" name="~PP3302.WAV">
            <a:hlinkClick r:id="" action="ppaction://media"/>
          </p:cNvPr>
          <p:cNvPicPr>
            <a:picLocks noRot="1" noChangeAspect="1"/>
          </p:cNvPicPr>
          <p:nvPr>
            <a:wavAudioFile r:embed="rId1" name="~PP3302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29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Texte d’illustration</a:t>
            </a:r>
            <a:br>
              <a:rPr lang="fr-FR" dirty="0" smtClean="0">
                <a:solidFill>
                  <a:srgbClr val="0070C0"/>
                </a:solidFill>
              </a:rPr>
            </a:br>
            <a:r>
              <a:rPr lang="fr-FR" dirty="0" smtClean="0">
                <a:solidFill>
                  <a:srgbClr val="0070C0"/>
                </a:solidFill>
              </a:rPr>
              <a:t>Article scientifique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/>
              <a:t>Les Musulmans à égalité avec les Chrétiens</a:t>
            </a:r>
          </a:p>
          <a:p>
            <a:r>
              <a:rPr lang="fr-FR" dirty="0"/>
              <a:t>Selon </a:t>
            </a:r>
            <a:r>
              <a:rPr lang="fr-FR" dirty="0" err="1"/>
              <a:t>Pew</a:t>
            </a:r>
            <a:r>
              <a:rPr lang="fr-FR" dirty="0"/>
              <a:t> </a:t>
            </a:r>
            <a:r>
              <a:rPr lang="fr-FR" dirty="0" err="1"/>
              <a:t>Research</a:t>
            </a:r>
            <a:r>
              <a:rPr lang="fr-FR" dirty="0"/>
              <a:t> Center, en 2010, le </a:t>
            </a:r>
            <a:r>
              <a:rPr lang="fr-FR" dirty="0">
                <a:solidFill>
                  <a:srgbClr val="FF0000"/>
                </a:solidFill>
              </a:rPr>
              <a:t>christianisme</a:t>
            </a:r>
            <a:r>
              <a:rPr lang="fr-FR" dirty="0"/>
              <a:t> était de loin la plus grande </a:t>
            </a:r>
            <a:r>
              <a:rPr lang="fr-FR" dirty="0">
                <a:solidFill>
                  <a:srgbClr val="FF0000"/>
                </a:solidFill>
              </a:rPr>
              <a:t>religion</a:t>
            </a:r>
            <a:r>
              <a:rPr lang="fr-FR" dirty="0"/>
              <a:t> du monde, avec </a:t>
            </a:r>
            <a:r>
              <a:rPr lang="fr-FR" dirty="0">
                <a:solidFill>
                  <a:srgbClr val="FF0000"/>
                </a:solidFill>
              </a:rPr>
              <a:t>environ</a:t>
            </a:r>
            <a:r>
              <a:rPr lang="fr-FR" dirty="0"/>
              <a:t> 2,2 milliards de </a:t>
            </a:r>
            <a:r>
              <a:rPr lang="fr-FR" dirty="0">
                <a:solidFill>
                  <a:srgbClr val="FF0000"/>
                </a:solidFill>
              </a:rPr>
              <a:t>fidèles</a:t>
            </a:r>
            <a:r>
              <a:rPr lang="fr-FR" dirty="0"/>
              <a:t>, soit près d’un tiers (31%) des 6,9 milliards de personnes vivant sur Terre. </a:t>
            </a:r>
            <a:r>
              <a:rPr lang="fr-FR" dirty="0">
                <a:solidFill>
                  <a:srgbClr val="FF0000"/>
                </a:solidFill>
              </a:rPr>
              <a:t>L’Islam</a:t>
            </a:r>
            <a:r>
              <a:rPr lang="fr-FR" dirty="0"/>
              <a:t> suivait, avec 1,6 milliard de fidèles, soit 23% de </a:t>
            </a:r>
            <a:r>
              <a:rPr lang="fr-FR" dirty="0">
                <a:solidFill>
                  <a:srgbClr val="FF0000"/>
                </a:solidFill>
              </a:rPr>
              <a:t>la population mondiale</a:t>
            </a:r>
            <a:r>
              <a:rPr lang="fr-FR" dirty="0" smtClean="0"/>
              <a:t>.</a:t>
            </a:r>
          </a:p>
          <a:p>
            <a:endParaRPr lang="fr-FR" sz="2400" dirty="0"/>
          </a:p>
        </p:txBody>
      </p:sp>
      <p:pic>
        <p:nvPicPr>
          <p:cNvPr id="4" name="~PP2784.WAV">
            <a:hlinkClick r:id="" action="ppaction://media"/>
          </p:cNvPr>
          <p:cNvPicPr>
            <a:picLocks noRot="1" noChangeAspect="1"/>
          </p:cNvPicPr>
          <p:nvPr>
            <a:wavAudioFile r:embed="rId1" name="~PP2784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67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1078</Words>
  <Application>Microsoft Office PowerPoint</Application>
  <PresentationFormat>Affichage à l'écran (4:3)</PresentationFormat>
  <Paragraphs>144</Paragraphs>
  <Slides>25</Slides>
  <Notes>0</Notes>
  <HiddenSlides>0</HiddenSlides>
  <MMClips>25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6" baseType="lpstr">
      <vt:lpstr>Thème Office</vt:lpstr>
      <vt:lpstr>Faculté pluridisciplinaire de Nador</vt:lpstr>
      <vt:lpstr>Quatrième Séance Type de texte informatif</vt:lpstr>
      <vt:lpstr>Quatrième Séance Type de texte informatif</vt:lpstr>
      <vt:lpstr>Principales caractéristiques</vt:lpstr>
      <vt:lpstr>Séquence informative  </vt:lpstr>
      <vt:lpstr>Les outils linguistiques</vt:lpstr>
      <vt:lpstr>Procédés employés</vt:lpstr>
      <vt:lpstr>Exemples de textes à dominante informative :  </vt:lpstr>
      <vt:lpstr>Texte d’illustration Article scientifique</vt:lpstr>
      <vt:lpstr>Texte d’illustration Article scientifique</vt:lpstr>
      <vt:lpstr>Texte d’illustration Article scientifique</vt:lpstr>
      <vt:lpstr>Terminologies</vt:lpstr>
      <vt:lpstr>Explication du texte Introduction</vt:lpstr>
      <vt:lpstr>Lexique</vt:lpstr>
      <vt:lpstr>Compréhension de texte</vt:lpstr>
      <vt:lpstr>Compréhension de texte</vt:lpstr>
      <vt:lpstr>Compréhension de texte</vt:lpstr>
      <vt:lpstr>Les éléments informatifs dans le texte</vt:lpstr>
      <vt:lpstr>Les éléments informatifs dans le texte</vt:lpstr>
      <vt:lpstr>Évaluation </vt:lpstr>
      <vt:lpstr>Évaluation </vt:lpstr>
      <vt:lpstr>Évaluation </vt:lpstr>
      <vt:lpstr>Évaluation </vt:lpstr>
      <vt:lpstr>Évaluation </vt:lpstr>
      <vt:lpstr>Évaluation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Faculté pluridisciplinaire de Nador</dc:title>
  <dc:creator>Utilisateur Windows</dc:creator>
  <cp:lastModifiedBy>Utilisateur Windows</cp:lastModifiedBy>
  <cp:revision>63</cp:revision>
  <dcterms:created xsi:type="dcterms:W3CDTF">2020-12-23T20:27:52Z</dcterms:created>
  <dcterms:modified xsi:type="dcterms:W3CDTF">2020-12-30T10:24:00Z</dcterms:modified>
</cp:coreProperties>
</file>