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1"/>
  </p:notesMasterIdLst>
  <p:sldIdLst>
    <p:sldId id="256" r:id="rId2"/>
    <p:sldId id="257" r:id="rId3"/>
    <p:sldId id="258" r:id="rId4"/>
    <p:sldId id="259" r:id="rId5"/>
    <p:sldId id="260" r:id="rId6"/>
    <p:sldId id="261"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311"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4" r:id="rId54"/>
    <p:sldId id="316" r:id="rId55"/>
    <p:sldId id="315" r:id="rId56"/>
    <p:sldId id="313" r:id="rId57"/>
    <p:sldId id="327" r:id="rId58"/>
    <p:sldId id="328" r:id="rId59"/>
    <p:sldId id="317" r:id="rId60"/>
    <p:sldId id="318" r:id="rId61"/>
    <p:sldId id="312" r:id="rId62"/>
    <p:sldId id="319" r:id="rId63"/>
    <p:sldId id="320" r:id="rId64"/>
    <p:sldId id="321" r:id="rId65"/>
    <p:sldId id="322" r:id="rId66"/>
    <p:sldId id="323" r:id="rId67"/>
    <p:sldId id="324" r:id="rId68"/>
    <p:sldId id="325" r:id="rId69"/>
    <p:sldId id="329" r:id="rId7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70" d="100"/>
          <a:sy n="70" d="100"/>
        </p:scale>
        <p:origin x="-510" y="-102"/>
      </p:cViewPr>
      <p:guideLst>
        <p:guide orient="horz" pos="2160"/>
        <p:guide pos="2880"/>
      </p:guideLst>
    </p:cSldViewPr>
  </p:slideViewPr>
  <p:outlineViewPr>
    <p:cViewPr>
      <p:scale>
        <a:sx n="33" d="100"/>
        <a:sy n="33" d="100"/>
      </p:scale>
      <p:origin x="0" y="638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523C7-D33F-49B0-9BA9-2F5DDD1E0AE4}" type="datetimeFigureOut">
              <a:rPr lang="fr-FR" smtClean="0"/>
              <a:pPr/>
              <a:t>30/12/2021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F527B-20A5-49CF-846F-C0DFDEF2D60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4BEF527B-20A5-49CF-846F-C0DFDEF2D606}"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1A49DE-257C-4377-A9FB-2E7E807232EC}" type="datetime1">
              <a:rPr lang="fr-FR" smtClean="0"/>
              <a:pPr/>
              <a:t>30/12/2021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F39E49-F7C7-42A1-B176-03310C8809B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888621D-2AB0-4CA7-9136-4BC00E84F98A}" type="datetime1">
              <a:rPr lang="fr-FR" smtClean="0"/>
              <a:pPr/>
              <a:t>30/12/2021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95E72897-F86D-4E5D-88EC-E856BF9E9876}" type="datetime1">
              <a:rPr lang="fr-FR" smtClean="0"/>
              <a:pPr/>
              <a:t>30/12/2021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F39E49-F7C7-42A1-B176-03310C8809B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47AD1CA-49FE-4AFB-AFA6-111B48C47980}" type="datetime1">
              <a:rPr lang="fr-FR" smtClean="0"/>
              <a:pPr/>
              <a:t>30/12/2021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D99BB2C-5FED-44C6-A62B-CB51D5E4E6C2}" type="datetime1">
              <a:rPr lang="fr-FR" smtClean="0"/>
              <a:pPr/>
              <a:t>30/12/2021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22F39E49-F7C7-42A1-B176-03310C8809B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EB59B8C-7DEA-43B5-AE99-751BD2D3D244}" type="datetime1">
              <a:rPr lang="fr-FR" smtClean="0"/>
              <a:pPr/>
              <a:t>30/12/2021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DC8850A-4037-4144-83F3-429A76219005}" type="datetime1">
              <a:rPr lang="fr-FR" smtClean="0"/>
              <a:pPr/>
              <a:t>30/12/2021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E38E47F-E2B1-4BCB-8D78-28AB1E1B373F}" type="datetime1">
              <a:rPr lang="fr-FR" smtClean="0"/>
              <a:pPr/>
              <a:t>30/12/2021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9DF1D5C5-0AA2-45C6-AE92-DB5040492C57}" type="datetime1">
              <a:rPr lang="fr-FR" smtClean="0"/>
              <a:pPr/>
              <a:t>30/12/2021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650DF37-D315-45A8-BFF4-AFBF77293C7E}" type="datetime1">
              <a:rPr lang="fr-FR" smtClean="0"/>
              <a:pPr/>
              <a:t>30/12/2021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603CFD5-0497-4D5F-B6B5-41B51E508410}" type="datetime1">
              <a:rPr lang="fr-FR" smtClean="0"/>
              <a:pPr/>
              <a:t>30/12/2021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1403771-2855-46DF-A81C-3A61F2EB8F6C}" type="datetime1">
              <a:rPr lang="fr-FR" smtClean="0"/>
              <a:pPr/>
              <a:t>30/12/2021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F39E49-F7C7-42A1-B176-03310C8809B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F39E49-F7C7-42A1-B176-03310C8809B8}" type="slidenum">
              <a:rPr lang="fr-FR" smtClean="0"/>
              <a:pPr/>
              <a:t>1</a:t>
            </a:fld>
            <a:endParaRPr lang="fr-FR"/>
          </a:p>
        </p:txBody>
      </p:sp>
      <p:pic>
        <p:nvPicPr>
          <p:cNvPr id="4" name="Image 3" descr="IMG-20200913-WA0017.jpg"/>
          <p:cNvPicPr>
            <a:picLocks noChangeAspect="1"/>
          </p:cNvPicPr>
          <p:nvPr/>
        </p:nvPicPr>
        <p:blipFill>
          <a:blip r:embed="rId4"/>
          <a:stretch>
            <a:fillRect/>
          </a:stretch>
        </p:blipFill>
        <p:spPr>
          <a:xfrm>
            <a:off x="0" y="-71414"/>
            <a:ext cx="9144000" cy="6858000"/>
          </a:xfrm>
          <a:prstGeom prst="rect">
            <a:avLst/>
          </a:prstGeom>
        </p:spPr>
      </p:pic>
      <p:pic>
        <p:nvPicPr>
          <p:cNvPr id="6" name="Image 5" descr="IMG-20200913-WA0017.jpg"/>
          <p:cNvPicPr>
            <a:picLocks noChangeAspect="1"/>
          </p:cNvPicPr>
          <p:nvPr/>
        </p:nvPicPr>
        <p:blipFill>
          <a:blip r:embed="rId4"/>
          <a:stretch>
            <a:fillRect/>
          </a:stretch>
        </p:blipFill>
        <p:spPr>
          <a:xfrm>
            <a:off x="-96982" y="-55418"/>
            <a:ext cx="9144000" cy="6858000"/>
          </a:xfrm>
          <a:prstGeom prst="rect">
            <a:avLst/>
          </a:prstGeom>
        </p:spPr>
      </p:pic>
    </p:spTree>
  </p:cSld>
  <p:clrMapOvr>
    <a:masterClrMapping/>
  </p:clrMapOvr>
  <p:transition>
    <p:wedge/>
    <p:sndAc>
      <p:stSnd>
        <p:snd r:embed="rId3" name="click.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p:txBody>
          <a:bodyPr/>
          <a:lstStyle/>
          <a:p>
            <a:pPr>
              <a:buNone/>
            </a:pPr>
            <a:endParaRPr lang="fr-FR" sz="2400" b="1" dirty="0" smtClean="0"/>
          </a:p>
          <a:p>
            <a:pPr>
              <a:buNone/>
            </a:pPr>
            <a:endParaRPr lang="fr-FR" sz="2400" b="1" dirty="0" smtClean="0"/>
          </a:p>
          <a:p>
            <a:pPr>
              <a:buNone/>
            </a:pPr>
            <a:endParaRPr lang="fr-FR" sz="2400" b="1" dirty="0" smtClean="0"/>
          </a:p>
          <a:p>
            <a:pPr>
              <a:buNone/>
            </a:pPr>
            <a:endParaRPr lang="fr-FR" sz="2400" b="1" dirty="0" smtClean="0"/>
          </a:p>
          <a:p>
            <a:pPr>
              <a:buNone/>
            </a:pPr>
            <a:r>
              <a:rPr lang="fr-FR" sz="2400" b="1" dirty="0" smtClean="0"/>
              <a:t>               Qu’est ce que la linguistique?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10</a:t>
            </a:fld>
            <a:endParaRPr lang="fr-FR"/>
          </a:p>
        </p:txBody>
      </p:sp>
    </p:spTree>
  </p:cSld>
  <p:clrMapOvr>
    <a:masterClrMapping/>
  </p:clrMapOvr>
  <p:transition>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de la linguistique</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pPr algn="just">
              <a:buNone/>
            </a:pPr>
            <a:r>
              <a:rPr lang="fr-FR" sz="2200" dirty="0" smtClean="0"/>
              <a:t>La linguistique est définie comme science du langage.  </a:t>
            </a:r>
          </a:p>
          <a:p>
            <a:pPr algn="just">
              <a:buNone/>
            </a:pPr>
            <a:r>
              <a:rPr lang="fr-FR" sz="2200" b="1" dirty="0" smtClean="0"/>
              <a:t>   Il est à noter que la linguistique générale </a:t>
            </a:r>
            <a:r>
              <a:rPr lang="fr-FR" sz="2200" dirty="0" smtClean="0"/>
              <a:t>(science ou étude scientifique du langage) se diffère de celle </a:t>
            </a:r>
            <a:r>
              <a:rPr lang="fr-FR" sz="2200" b="1" dirty="0" smtClean="0"/>
              <a:t>de l’étude des langues particulières. </a:t>
            </a:r>
          </a:p>
          <a:p>
            <a:pPr algn="just">
              <a:buNone/>
            </a:pPr>
            <a:r>
              <a:rPr lang="fr-FR" sz="2200" dirty="0" smtClean="0"/>
              <a:t>Dubois (2002) affirme qu’:</a:t>
            </a:r>
          </a:p>
          <a:p>
            <a:pPr algn="just">
              <a:buNone/>
            </a:pPr>
            <a:r>
              <a:rPr lang="fr-FR" sz="2200" dirty="0" smtClean="0"/>
              <a:t> « on s’accorde généralement à reconnaître que le statut de la linguistique comme étude scientifique du langage est assuré par la publication en 1916 du </a:t>
            </a:r>
            <a:r>
              <a:rPr lang="fr-FR" sz="2200" i="1" dirty="0" smtClean="0"/>
              <a:t>Cours de linguistique générale </a:t>
            </a:r>
            <a:r>
              <a:rPr lang="fr-FR" sz="2200" dirty="0" smtClean="0"/>
              <a:t>de De Saussure qui a fixé son objet à </a:t>
            </a:r>
            <a:r>
              <a:rPr lang="fr-FR" sz="2200" b="1" dirty="0" smtClean="0"/>
              <a:t>la langue ». </a:t>
            </a:r>
            <a:endParaRPr lang="fr-FR" sz="22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11</a:t>
            </a:fld>
            <a:endParaRPr lang="fr-FR"/>
          </a:p>
        </p:txBody>
      </p:sp>
    </p:spTree>
  </p:cSld>
  <p:clrMapOvr>
    <a:masterClrMapping/>
  </p:clrMapOvr>
  <p:transition>
    <p:wheel spokes="2"/>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92500"/>
          </a:bodyPr>
          <a:lstStyle/>
          <a:p>
            <a:pPr algn="just">
              <a:buNone/>
            </a:pPr>
            <a:r>
              <a:rPr lang="fr-FR" sz="2400" dirty="0" smtClean="0"/>
              <a:t>Par ailleurs, selon Georges </a:t>
            </a:r>
            <a:r>
              <a:rPr lang="fr-FR" sz="2400" dirty="0" err="1" smtClean="0"/>
              <a:t>Mounin</a:t>
            </a:r>
            <a:r>
              <a:rPr lang="fr-FR" sz="2400" dirty="0" smtClean="0"/>
              <a:t> (2004 ), la linguistique est</a:t>
            </a:r>
            <a:r>
              <a:rPr lang="fr-FR" sz="2400" i="1" dirty="0" smtClean="0"/>
              <a:t>:</a:t>
            </a:r>
          </a:p>
          <a:p>
            <a:pPr algn="just">
              <a:buNone/>
            </a:pPr>
            <a:r>
              <a:rPr lang="fr-FR" sz="2400" i="1" dirty="0" smtClean="0"/>
              <a:t>    </a:t>
            </a:r>
            <a:r>
              <a:rPr lang="fr-FR" sz="2400" dirty="0" smtClean="0"/>
              <a:t>« Science du langage, c’est-à-dire étude objective, descriptive et explicative de la structure, du fonctionnement (linguistique synchronique) et de l’évolution dans le temps (linguistique diachronique) des langues naturelles humaines. S’oppose ainsi à la grammaire (descriptive et normative) et la philosophie du langage (hypothèses métaphysique, biologiques, psychologiques, esthétiques sur l’origine, le fonctionnement, la signification anthropologiques possibles du langage). »</a:t>
            </a:r>
          </a:p>
          <a:p>
            <a:pPr algn="just">
              <a:buNone/>
            </a:pPr>
            <a:r>
              <a:rPr lang="fr-FR" sz="2400" i="1" dirty="0" smtClean="0"/>
              <a:t>    A</a:t>
            </a:r>
            <a:r>
              <a:rPr lang="fr-FR" sz="2400" dirty="0" smtClean="0"/>
              <a:t>insi, la linguistique est une discipline scientifique d’intervention de plusieurs domaines et de descriptions du fonctionnement des manifestations du langage humain.</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12</a:t>
            </a:fld>
            <a:endParaRPr lang="fr-FR"/>
          </a:p>
        </p:txBody>
      </p:sp>
    </p:spTree>
  </p:cSld>
  <p:clrMapOvr>
    <a:masterClrMapping/>
  </p:clrMapOvr>
  <p:transition>
    <p:wheel spokes="3"/>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Les disciplines de la Linguistique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fr-FR" sz="3600" dirty="0" smtClean="0"/>
              <a:t>Linguistique contrastive et historique</a:t>
            </a:r>
          </a:p>
          <a:p>
            <a:pPr>
              <a:buNone/>
            </a:pPr>
            <a:r>
              <a:rPr lang="fr-FR" sz="3600" dirty="0" smtClean="0"/>
              <a:t>    (</a:t>
            </a:r>
            <a:r>
              <a:rPr lang="fr-FR" sz="2800" dirty="0" smtClean="0"/>
              <a:t>Mise en rapport de différentes langues à travers le temps)</a:t>
            </a:r>
          </a:p>
          <a:p>
            <a:r>
              <a:rPr lang="fr-FR" sz="3600" dirty="0" smtClean="0"/>
              <a:t>Linguistique historique ou diachronique</a:t>
            </a:r>
          </a:p>
          <a:p>
            <a:pPr>
              <a:buNone/>
            </a:pPr>
            <a:r>
              <a:rPr lang="fr-FR" sz="2800" dirty="0" smtClean="0"/>
              <a:t>    (Etude de l’évolution d’une même langue à travers le temps)</a:t>
            </a:r>
          </a:p>
          <a:p>
            <a:r>
              <a:rPr lang="fr-FR" sz="3600" dirty="0" smtClean="0"/>
              <a:t>Linguistique synchronique</a:t>
            </a:r>
          </a:p>
          <a:p>
            <a:pPr>
              <a:buNone/>
            </a:pPr>
            <a:r>
              <a:rPr lang="fr-FR" sz="2800" dirty="0" smtClean="0"/>
              <a:t>     (Etude d’une langue à un moment donné de son histoire)</a:t>
            </a:r>
            <a:endParaRPr lang="fr-FR" sz="3600" dirty="0" smtClean="0"/>
          </a:p>
          <a:p>
            <a:r>
              <a:rPr lang="fr-FR" sz="3600" dirty="0" smtClean="0"/>
              <a:t>Linguistique contrastive</a:t>
            </a:r>
          </a:p>
          <a:p>
            <a:pPr>
              <a:buNone/>
            </a:pPr>
            <a:r>
              <a:rPr lang="fr-FR" sz="2800" dirty="0" smtClean="0"/>
              <a:t>      (Mise en rapport de différentes langues existant à une même époque)</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13</a:t>
            </a:fld>
            <a:endParaRPr lang="fr-F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80068"/>
          </a:xfrm>
        </p:spPr>
        <p:txBody>
          <a:bodyPr>
            <a:normAutofit fontScale="90000"/>
          </a:bodyPr>
          <a:lstStyle/>
          <a:p>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r>
              <a:rPr lang="fr-FR" sz="3200" dirty="0" smtClean="0"/>
              <a:t>les disciplines de la Linguistique</a:t>
            </a:r>
            <a:endParaRPr lang="fr-FR" sz="3200" dirty="0"/>
          </a:p>
        </p:txBody>
      </p:sp>
      <p:sp>
        <p:nvSpPr>
          <p:cNvPr id="3" name="Espace réservé du contenu 2"/>
          <p:cNvSpPr>
            <a:spLocks noGrp="1"/>
          </p:cNvSpPr>
          <p:nvPr>
            <p:ph idx="1"/>
          </p:nvPr>
        </p:nvSpPr>
        <p:spPr/>
        <p:txBody>
          <a:bodyPr>
            <a:normAutofit/>
          </a:bodyPr>
          <a:lstStyle/>
          <a:p>
            <a:r>
              <a:rPr lang="fr-FR" sz="2400" b="1" dirty="0" smtClean="0"/>
              <a:t>linguistique appliquée </a:t>
            </a:r>
          </a:p>
          <a:p>
            <a:pPr>
              <a:buNone/>
            </a:pPr>
            <a:r>
              <a:rPr lang="fr-FR" sz="2400" dirty="0" smtClean="0"/>
              <a:t>    étude de certaines questions mettant en jeu le langage (la didactique des langues, la traduction, </a:t>
            </a:r>
            <a:r>
              <a:rPr lang="fr-FR" sz="2400" dirty="0" err="1" smtClean="0"/>
              <a:t>etc</a:t>
            </a:r>
            <a:r>
              <a:rPr lang="fr-FR" sz="2400" dirty="0" smtClean="0"/>
              <a:t>)</a:t>
            </a:r>
          </a:p>
          <a:p>
            <a:r>
              <a:rPr lang="fr-FR" sz="2400" b="1" dirty="0" smtClean="0"/>
              <a:t>linguistique fondamentale</a:t>
            </a:r>
          </a:p>
          <a:p>
            <a:pPr>
              <a:buNone/>
            </a:pPr>
            <a:r>
              <a:rPr lang="fr-FR" sz="2400" b="1" dirty="0" smtClean="0"/>
              <a:t>     </a:t>
            </a:r>
            <a:r>
              <a:rPr lang="fr-FR" sz="2400" dirty="0" smtClean="0"/>
              <a:t>acquisition de savoirs en matière des langues</a:t>
            </a:r>
          </a:p>
          <a:p>
            <a:r>
              <a:rPr lang="fr-FR" sz="2400" b="1" dirty="0" smtClean="0"/>
              <a:t>linguistique générale</a:t>
            </a:r>
          </a:p>
          <a:p>
            <a:pPr>
              <a:buNone/>
            </a:pPr>
            <a:r>
              <a:rPr lang="fr-FR" sz="2400" dirty="0" smtClean="0"/>
              <a:t>     étude du fonctionnement des langues</a:t>
            </a:r>
          </a:p>
          <a:p>
            <a:r>
              <a:rPr lang="fr-FR" sz="2400" b="1" dirty="0" smtClean="0"/>
              <a:t> linguistique amazighe</a:t>
            </a:r>
          </a:p>
          <a:p>
            <a:pPr>
              <a:buNone/>
            </a:pPr>
            <a:r>
              <a:rPr lang="fr-FR" sz="2400" dirty="0" smtClean="0"/>
              <a:t>     étude du fonctionnement de la langue amazighe</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14</a:t>
            </a:fld>
            <a:endParaRPr lang="fr-F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Domaines de la linguistique</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r>
              <a:rPr lang="fr-FR" sz="2200" dirty="0" smtClean="0"/>
              <a:t>Phonétique</a:t>
            </a:r>
          </a:p>
          <a:p>
            <a:pPr>
              <a:buNone/>
            </a:pPr>
            <a:r>
              <a:rPr lang="fr-FR" sz="2200" dirty="0" smtClean="0"/>
              <a:t>   étude du son (phone)</a:t>
            </a:r>
          </a:p>
          <a:p>
            <a:r>
              <a:rPr lang="fr-FR" sz="2200" dirty="0" smtClean="0"/>
              <a:t> Phonologie</a:t>
            </a:r>
          </a:p>
          <a:p>
            <a:pPr>
              <a:buNone/>
            </a:pPr>
            <a:r>
              <a:rPr lang="fr-FR" sz="2200" dirty="0" smtClean="0"/>
              <a:t>    étude et du son et du sens</a:t>
            </a:r>
          </a:p>
          <a:p>
            <a:r>
              <a:rPr lang="fr-FR" sz="2200" dirty="0" smtClean="0"/>
              <a:t>Morphologie</a:t>
            </a:r>
          </a:p>
          <a:p>
            <a:pPr>
              <a:buNone/>
            </a:pPr>
            <a:r>
              <a:rPr lang="fr-FR" sz="2200" dirty="0" smtClean="0"/>
              <a:t>    étude des formes des expressions</a:t>
            </a:r>
          </a:p>
          <a:p>
            <a:r>
              <a:rPr lang="fr-FR" sz="2200" dirty="0" smtClean="0"/>
              <a:t>Syntaxe</a:t>
            </a:r>
          </a:p>
          <a:p>
            <a:pPr>
              <a:buNone/>
            </a:pPr>
            <a:r>
              <a:rPr lang="fr-FR" sz="2200" dirty="0" smtClean="0"/>
              <a:t>     étude de la combinaison entres les constituants de la phrase</a:t>
            </a:r>
          </a:p>
          <a:p>
            <a:r>
              <a:rPr lang="fr-FR" sz="2200" dirty="0" smtClean="0"/>
              <a:t> Sémantique</a:t>
            </a:r>
          </a:p>
          <a:p>
            <a:pPr>
              <a:buNone/>
            </a:pPr>
            <a:r>
              <a:rPr lang="fr-FR" sz="2200" dirty="0" smtClean="0"/>
              <a:t>    étude du sens/signification des énoncés</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15</a:t>
            </a:fld>
            <a:endParaRPr lang="fr-F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Branches de la linguistique</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pPr>
              <a:buNone/>
            </a:pPr>
            <a:r>
              <a:rPr lang="fr-FR" sz="2200" dirty="0" smtClean="0"/>
              <a:t>En plus des cinq domaines cités supra, nous rajoutons:</a:t>
            </a:r>
          </a:p>
          <a:p>
            <a:r>
              <a:rPr lang="fr-FR" sz="2200" dirty="0" smtClean="0"/>
              <a:t>Lexicologie</a:t>
            </a:r>
          </a:p>
          <a:p>
            <a:pPr>
              <a:buNone/>
            </a:pPr>
            <a:r>
              <a:rPr lang="fr-FR" sz="2200" dirty="0" smtClean="0"/>
              <a:t>   étude du lexique et du vocabulaire</a:t>
            </a:r>
          </a:p>
          <a:p>
            <a:r>
              <a:rPr lang="fr-FR" sz="2200" dirty="0" smtClean="0"/>
              <a:t>Lexicographie</a:t>
            </a:r>
          </a:p>
          <a:p>
            <a:pPr>
              <a:buNone/>
            </a:pPr>
            <a:r>
              <a:rPr lang="fr-FR" sz="2200" dirty="0" smtClean="0"/>
              <a:t>   étude des dictionnaires et leur confections</a:t>
            </a:r>
          </a:p>
          <a:p>
            <a:r>
              <a:rPr lang="fr-FR" sz="2200" dirty="0" smtClean="0"/>
              <a:t>Pragmatique</a:t>
            </a:r>
          </a:p>
          <a:p>
            <a:pPr>
              <a:buNone/>
            </a:pPr>
            <a:r>
              <a:rPr lang="fr-FR" sz="2200" dirty="0" smtClean="0"/>
              <a:t>  études des actes de parole en contexte</a:t>
            </a:r>
          </a:p>
          <a:p>
            <a:r>
              <a:rPr lang="fr-FR" sz="2200" dirty="0" smtClean="0"/>
              <a:t>Sémiotique/sémiologie</a:t>
            </a:r>
          </a:p>
          <a:p>
            <a:pPr>
              <a:buNone/>
            </a:pPr>
            <a:r>
              <a:rPr lang="fr-FR" sz="2200" dirty="0" smtClean="0"/>
              <a:t>   étude des signes (tout est signe)</a:t>
            </a:r>
          </a:p>
          <a:p>
            <a:r>
              <a:rPr lang="fr-FR" sz="2200" dirty="0" smtClean="0"/>
              <a:t>Stylistique </a:t>
            </a:r>
          </a:p>
          <a:p>
            <a:pPr>
              <a:buNone/>
            </a:pPr>
            <a:r>
              <a:rPr lang="fr-FR" sz="2200" dirty="0" smtClean="0"/>
              <a:t>    étude des procédés du discours dans leur contexte ;</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16</a:t>
            </a:fld>
            <a:endParaRPr lang="fr-FR"/>
          </a:p>
        </p:txBody>
      </p:sp>
    </p:spTree>
  </p:cSld>
  <p:clrMapOvr>
    <a:masterClrMapping/>
  </p:clrMapOvr>
  <p:transition>
    <p:whee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Objet de la linguistique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fontScale="85000" lnSpcReduction="20000"/>
          </a:bodyPr>
          <a:lstStyle/>
          <a:p>
            <a:pPr algn="just">
              <a:buFontTx/>
              <a:buChar char="-"/>
            </a:pPr>
            <a:r>
              <a:rPr lang="fr-FR" dirty="0" smtClean="0"/>
              <a:t>Chaque science a un objet d’étude. Quel est, donc, l’objet d’étude de la linguistique?</a:t>
            </a:r>
          </a:p>
          <a:p>
            <a:pPr algn="just">
              <a:buFontTx/>
              <a:buChar char="-"/>
            </a:pPr>
            <a:r>
              <a:rPr lang="fr-FR" dirty="0" smtClean="0"/>
              <a:t>Le point de vue crée l’objet</a:t>
            </a:r>
          </a:p>
          <a:p>
            <a:pPr algn="just">
              <a:buFontTx/>
              <a:buChar char="-"/>
            </a:pPr>
            <a:r>
              <a:rPr lang="fr-FR" dirty="0" smtClean="0"/>
              <a:t>Deux principes:</a:t>
            </a:r>
          </a:p>
          <a:p>
            <a:pPr algn="just">
              <a:buNone/>
            </a:pPr>
            <a:r>
              <a:rPr lang="fr-FR" dirty="0" smtClean="0"/>
              <a:t>     1- principe d’immanence</a:t>
            </a:r>
          </a:p>
          <a:p>
            <a:pPr algn="just">
              <a:buNone/>
            </a:pPr>
            <a:r>
              <a:rPr lang="fr-FR" dirty="0" smtClean="0"/>
              <a:t>     2- principe de pertinence </a:t>
            </a:r>
          </a:p>
          <a:p>
            <a:pPr algn="just">
              <a:buNone/>
            </a:pPr>
            <a:r>
              <a:rPr lang="fr-FR" dirty="0" smtClean="0"/>
              <a:t> Dans le CLG p25, Saussure déclare que : ≪ le langage est multiforme et hétéroclite, à cheval sur plusieurs domaines à la fois physique, physiologique et psychique, il appartient au domaine individuel et au domaine social ≫ .</a:t>
            </a:r>
          </a:p>
          <a:p>
            <a:pPr algn="just">
              <a:buNone/>
            </a:pPr>
            <a:r>
              <a:rPr lang="fr-FR" dirty="0" smtClean="0"/>
              <a:t> Il ressort que le langage a deux formes: langue et parole.</a:t>
            </a:r>
          </a:p>
          <a:p>
            <a:pPr algn="just">
              <a:buNone/>
            </a:pPr>
            <a:r>
              <a:rPr lang="fr-FR" dirty="0" smtClean="0"/>
              <a:t> D’où la langue est l’unique et véritable objet de la linguistique, envisagée en elle-même et pour elle-même.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17</a:t>
            </a:fld>
            <a:endParaRPr lang="fr-FR"/>
          </a:p>
        </p:txBody>
      </p:sp>
    </p:spTree>
  </p:cSld>
  <p:clrMapOvr>
    <a:masterClrMapping/>
  </p:clrMapOvr>
  <p:transition>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Dichotomies saussuriennes</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sz="2800" b="1" dirty="0" smtClean="0"/>
              <a:t>D’abord qu’est-ce que le langage ?</a:t>
            </a:r>
          </a:p>
          <a:p>
            <a:pPr algn="just">
              <a:buNone/>
            </a:pPr>
            <a:r>
              <a:rPr lang="fr-FR" sz="2800" b="1" dirty="0" smtClean="0"/>
              <a:t>-Le langage est l’aptitude symbolique que l’homme possède pour communiquer. </a:t>
            </a:r>
          </a:p>
          <a:p>
            <a:pPr algn="just">
              <a:buNone/>
            </a:pPr>
            <a:r>
              <a:rPr lang="fr-FR" sz="2800" b="1" dirty="0" smtClean="0"/>
              <a:t>-Il est constitué de la langue et de la parole.</a:t>
            </a:r>
          </a:p>
          <a:p>
            <a:pPr algn="just">
              <a:buNone/>
            </a:pPr>
            <a:r>
              <a:rPr lang="fr-FR" sz="2800" b="1" dirty="0" smtClean="0"/>
              <a:t>-Le langage humain et la double articulation:</a:t>
            </a:r>
          </a:p>
          <a:p>
            <a:pPr algn="just">
              <a:buNone/>
            </a:pPr>
            <a:endParaRPr lang="fr-FR" sz="2800" b="1" dirty="0" smtClean="0"/>
          </a:p>
          <a:p>
            <a:pPr algn="just"/>
            <a:r>
              <a:rPr lang="fr-FR" sz="2800" dirty="0" smtClean="0"/>
              <a:t>La première articulation est constituée par les unités significatives (unités lexicales et grammaticales) (monèmes).</a:t>
            </a:r>
          </a:p>
          <a:p>
            <a:pPr algn="just">
              <a:buNone/>
            </a:pPr>
            <a:r>
              <a:rPr lang="fr-FR" sz="2800" dirty="0" smtClean="0"/>
              <a:t>   -A l’intérieur des monèmes (morphologie), on distingue deux catégories:</a:t>
            </a:r>
          </a:p>
          <a:p>
            <a:pPr algn="just">
              <a:buNone/>
            </a:pPr>
            <a:r>
              <a:rPr lang="fr-FR" sz="2800" dirty="0" smtClean="0"/>
              <a:t>    1)    les lexèmes qui font une classe ouverte,</a:t>
            </a:r>
          </a:p>
          <a:p>
            <a:pPr algn="just">
              <a:buNone/>
            </a:pPr>
            <a:r>
              <a:rPr lang="fr-FR" sz="2800" dirty="0" smtClean="0"/>
              <a:t>     2)    les morphèmes qui relèvent de la grammaire,</a:t>
            </a:r>
          </a:p>
          <a:p>
            <a:pPr algn="just">
              <a:buNone/>
            </a:pPr>
            <a:r>
              <a:rPr lang="fr-FR" sz="2800" dirty="0" smtClean="0"/>
              <a:t>            ils  constituent une classe fermée.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r>
              <a:rPr lang="fr-FR" sz="2400" dirty="0" smtClean="0"/>
              <a:t>La seconde articulation est formée par les unités distinctives dépourvues de sens:</a:t>
            </a:r>
          </a:p>
          <a:p>
            <a:pPr algn="just">
              <a:buNone/>
            </a:pPr>
            <a:r>
              <a:rPr lang="fr-FR" sz="2400" dirty="0" smtClean="0"/>
              <a:t>   -   les phonèmes (phonologie)  -proprement dit- qui sont des unités de la première articulation,</a:t>
            </a:r>
          </a:p>
          <a:p>
            <a:pPr algn="just">
              <a:buNone/>
            </a:pPr>
            <a:r>
              <a:rPr lang="fr-FR" sz="2400" dirty="0" smtClean="0"/>
              <a:t>   -    Ils permettent de constituer les monèmes</a:t>
            </a:r>
          </a:p>
          <a:p>
            <a:pPr algn="just">
              <a:buNone/>
            </a:pPr>
            <a:r>
              <a:rPr lang="fr-FR" sz="2400" dirty="0" smtClean="0"/>
              <a:t>    - Ces unités  (les phonèmes) forment la deuxième articulation</a:t>
            </a:r>
            <a:r>
              <a:rPr lang="fr-FR" sz="2800" dirty="0" smtClean="0"/>
              <a:t>.</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8"/>
            <a:ext cx="6143668" cy="1939916"/>
          </a:xfrm>
        </p:spPr>
        <p:txBody>
          <a:bodyPr>
            <a:normAutofit/>
          </a:bodyPr>
          <a:lstStyle/>
          <a:p>
            <a:r>
              <a:rPr lang="fr-FR" sz="2000" dirty="0" smtClean="0"/>
              <a:t>Faculté Pluridisciplinaire de Nador</a:t>
            </a:r>
            <a:br>
              <a:rPr lang="fr-FR" sz="2000" dirty="0" smtClean="0"/>
            </a:br>
            <a:r>
              <a:rPr lang="fr-FR" sz="2000" dirty="0" smtClean="0"/>
              <a:t>Filière: études amazighes</a:t>
            </a:r>
            <a:br>
              <a:rPr lang="fr-FR" sz="2000" dirty="0" smtClean="0"/>
            </a:br>
            <a:r>
              <a:rPr lang="fr-FR" sz="2000" dirty="0" smtClean="0"/>
              <a:t>Semestre: 1</a:t>
            </a:r>
            <a:br>
              <a:rPr lang="fr-FR" sz="2000" dirty="0" smtClean="0"/>
            </a:br>
            <a:r>
              <a:rPr lang="fr-FR" sz="2000" dirty="0" smtClean="0"/>
              <a:t>prof: </a:t>
            </a:r>
            <a:r>
              <a:rPr lang="fr-FR" sz="2000" dirty="0" err="1" smtClean="0"/>
              <a:t>saddouki</a:t>
            </a:r>
            <a:r>
              <a:rPr lang="fr-FR" sz="2000" dirty="0" smtClean="0"/>
              <a:t> </a:t>
            </a:r>
            <a:r>
              <a:rPr lang="fr-FR" sz="2000" dirty="0" err="1" smtClean="0"/>
              <a:t>mohammed</a:t>
            </a:r>
            <a:endParaRPr lang="fr-FR" sz="2000" dirty="0"/>
          </a:p>
        </p:txBody>
      </p:sp>
      <p:sp>
        <p:nvSpPr>
          <p:cNvPr id="3" name="Espace réservé du contenu 2"/>
          <p:cNvSpPr>
            <a:spLocks noGrp="1"/>
          </p:cNvSpPr>
          <p:nvPr>
            <p:ph idx="1"/>
          </p:nvPr>
        </p:nvSpPr>
        <p:spPr>
          <a:xfrm>
            <a:off x="457200" y="2643181"/>
            <a:ext cx="8543956" cy="2500331"/>
          </a:xfrm>
        </p:spPr>
        <p:txBody>
          <a:bodyPr>
            <a:normAutofit/>
          </a:bodyPr>
          <a:lstStyle/>
          <a:p>
            <a:pPr>
              <a:buNone/>
            </a:pPr>
            <a:endParaRPr lang="fr-FR" i="1" dirty="0" smtClean="0"/>
          </a:p>
          <a:p>
            <a:pPr>
              <a:buNone/>
            </a:pPr>
            <a:r>
              <a:rPr lang="fr-FR" dirty="0" smtClean="0"/>
              <a:t>                          </a:t>
            </a:r>
          </a:p>
          <a:p>
            <a:pPr algn="ctr">
              <a:buNone/>
            </a:pPr>
            <a:r>
              <a:rPr lang="fr-FR" sz="4000" b="1" dirty="0" smtClean="0"/>
              <a:t>  Introduction </a:t>
            </a:r>
          </a:p>
          <a:p>
            <a:pPr algn="ctr">
              <a:buNone/>
            </a:pPr>
            <a:r>
              <a:rPr lang="fr-FR" sz="4000" b="1" dirty="0" smtClean="0"/>
              <a:t>     à la linguistique générale</a:t>
            </a:r>
            <a:endParaRPr lang="fr-FR" sz="4000" b="1"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a:t>
            </a:fld>
            <a:endParaRPr lang="fr-F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Dichotomies saussuriennes</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lgn="just">
              <a:buNone/>
            </a:pPr>
            <a:r>
              <a:rPr lang="fr-FR" sz="2800" b="1" dirty="0" smtClean="0"/>
              <a:t>a) Langue # parole </a:t>
            </a:r>
          </a:p>
          <a:p>
            <a:pPr algn="just">
              <a:buNone/>
            </a:pPr>
            <a:r>
              <a:rPr lang="fr-FR" sz="2800" dirty="0" smtClean="0"/>
              <a:t>    social / individuel</a:t>
            </a:r>
          </a:p>
          <a:p>
            <a:pPr algn="just">
              <a:buNone/>
            </a:pPr>
            <a:r>
              <a:rPr lang="fr-FR" sz="2800" dirty="0" smtClean="0"/>
              <a:t>    -un produit social de la faculté langage (un ensemble de conventions nécessaires adoptées par le corps social (société)),</a:t>
            </a:r>
          </a:p>
          <a:p>
            <a:pPr algn="just">
              <a:buNone/>
            </a:pPr>
            <a:r>
              <a:rPr lang="fr-FR" sz="2800" dirty="0" smtClean="0"/>
              <a:t>    -la langue est la partie sociale du langage et est extérieure à l'individu,</a:t>
            </a:r>
          </a:p>
          <a:p>
            <a:pPr algn="just">
              <a:buNone/>
            </a:pPr>
            <a:r>
              <a:rPr lang="fr-FR" sz="2800" dirty="0" smtClean="0"/>
              <a:t>    -la langue est un contrat entre les membres de la communauté,</a:t>
            </a:r>
          </a:p>
          <a:p>
            <a:pPr algn="just">
              <a:buNone/>
            </a:pPr>
            <a:r>
              <a:rPr lang="fr-FR" sz="2800" dirty="0" smtClean="0"/>
              <a:t>     - la langue est l’ensemble de règles communes à tous les membres.</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a:bodyPr>
          <a:lstStyle/>
          <a:p>
            <a:pPr algn="just">
              <a:buNone/>
            </a:pPr>
            <a:r>
              <a:rPr lang="fr-FR" sz="2800" dirty="0" smtClean="0"/>
              <a:t>b) </a:t>
            </a:r>
            <a:r>
              <a:rPr lang="fr-FR" sz="2800" b="1" dirty="0" smtClean="0"/>
              <a:t>Système / manifestation du système</a:t>
            </a:r>
          </a:p>
          <a:p>
            <a:pPr algn="just">
              <a:buNone/>
            </a:pPr>
            <a:r>
              <a:rPr lang="fr-FR" sz="2800" dirty="0" smtClean="0"/>
              <a:t>   - La langue a travers cette opposition est le volet virtuel du système</a:t>
            </a:r>
          </a:p>
          <a:p>
            <a:pPr algn="just">
              <a:buNone/>
            </a:pPr>
            <a:r>
              <a:rPr lang="fr-FR" sz="2800" dirty="0" smtClean="0"/>
              <a:t>   - La parole est sa réalisation. </a:t>
            </a:r>
          </a:p>
          <a:p>
            <a:pPr algn="just">
              <a:buNone/>
            </a:pPr>
            <a:r>
              <a:rPr lang="fr-FR" sz="2800" dirty="0" smtClean="0"/>
              <a:t>   - La langue est le système et la parole est l'exécution du système.</a:t>
            </a:r>
          </a:p>
          <a:p>
            <a:pPr algn="just">
              <a:buNone/>
            </a:pPr>
            <a:r>
              <a:rPr lang="fr-FR" sz="2800" dirty="0" smtClean="0"/>
              <a:t> c)  </a:t>
            </a:r>
            <a:r>
              <a:rPr lang="fr-FR" sz="2800" b="1" dirty="0" smtClean="0"/>
              <a:t>Homogène/ Hétérogène</a:t>
            </a:r>
          </a:p>
          <a:p>
            <a:pPr algn="just">
              <a:buNone/>
            </a:pPr>
            <a:r>
              <a:rPr lang="fr-FR" sz="2800" dirty="0" smtClean="0"/>
              <a:t>    - La langue est un phénomène social homogène, envisagée comme un système ou un code invariant, à l’encontre de la parole. </a:t>
            </a:r>
          </a:p>
          <a:p>
            <a:pPr algn="just">
              <a:buNone/>
            </a:pPr>
            <a:r>
              <a:rPr lang="fr-FR" sz="2800" dirty="0" smtClean="0"/>
              <a:t> d</a:t>
            </a:r>
            <a:r>
              <a:rPr lang="fr-FR" sz="2800" b="1" dirty="0" smtClean="0"/>
              <a:t>) Synchronie / Diachronie</a:t>
            </a:r>
          </a:p>
          <a:p>
            <a:pPr algn="just">
              <a:buNone/>
            </a:pPr>
            <a:r>
              <a:rPr lang="fr-FR" sz="2800" dirty="0" smtClean="0"/>
              <a:t>     - L'axe synchronique et l'axe diachronique sont nécessaires à toute    étude linguistique:</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a:bodyPr>
          <a:lstStyle/>
          <a:p>
            <a:pPr algn="just">
              <a:buNone/>
            </a:pPr>
            <a:r>
              <a:rPr lang="fr-FR" sz="2800" dirty="0" smtClean="0"/>
              <a:t>Dans le CLG:</a:t>
            </a:r>
          </a:p>
          <a:p>
            <a:pPr algn="just">
              <a:buNone/>
            </a:pPr>
            <a:r>
              <a:rPr lang="fr-FR" sz="2800" dirty="0" smtClean="0"/>
              <a:t>    -la synchronie est  le fonctionnement de la langue, elle s'applique à un moment précis de la langue (aspects statiques et invariants de la langue, état de langue )</a:t>
            </a:r>
          </a:p>
          <a:p>
            <a:pPr algn="just">
              <a:buNone/>
            </a:pPr>
            <a:r>
              <a:rPr lang="fr-FR" sz="2800" dirty="0" smtClean="0"/>
              <a:t>     -Or, la diachronie est le domaine des évolutions de et dans la langue (changements et variations de la langue, système évolutif). </a:t>
            </a:r>
          </a:p>
          <a:p>
            <a:pPr algn="just">
              <a:buNone/>
            </a:pPr>
            <a:r>
              <a:rPr lang="fr-FR" sz="2800" dirty="0" smtClean="0"/>
              <a:t>    - Primauté de la synchronie en linguistique:</a:t>
            </a:r>
          </a:p>
          <a:p>
            <a:pPr>
              <a:buNone/>
            </a:pPr>
            <a:r>
              <a:rPr lang="fr-FR" sz="2800" dirty="0" smtClean="0"/>
              <a:t>   Pour le CLG, la linguistique doit s'intéresser à la synchronie qu'a la diachronie</a:t>
            </a:r>
          </a:p>
          <a:p>
            <a:pPr>
              <a:buNone/>
            </a:pPr>
            <a:r>
              <a:rPr lang="fr-FR" sz="2800" dirty="0" smtClean="0"/>
              <a:t>      (Un locuteur ne connait jamais l’histoire de sa langue, le CLG prend l'exemple du jeu d’échec).</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e) Axe syntagmatique/paradigmatique</a:t>
            </a:r>
          </a:p>
          <a:p>
            <a:pPr algn="just">
              <a:buNone/>
            </a:pPr>
            <a:r>
              <a:rPr lang="fr-FR" dirty="0" smtClean="0"/>
              <a:t>Les axes syntagmatique et paradigmatique constituent, tous les deux, la langue. Toutefois l’axe syntagmatique, comme son nom l’indique, relève de la nature constitutive des </a:t>
            </a:r>
            <a:r>
              <a:rPr lang="fr-FR" dirty="0" smtClean="0">
                <a:solidFill>
                  <a:srgbClr val="FF0000"/>
                </a:solidFill>
              </a:rPr>
              <a:t>syntagmes (constituants de la phrase)</a:t>
            </a:r>
            <a:r>
              <a:rPr lang="fr-FR" dirty="0" smtClean="0"/>
              <a:t>, en ce sens, est un axe associatif, permettant la combinaison entre les éléments phrastiques, en tant </a:t>
            </a:r>
            <a:r>
              <a:rPr lang="fr-FR" dirty="0" smtClean="0">
                <a:solidFill>
                  <a:srgbClr val="FF0000"/>
                </a:solidFill>
              </a:rPr>
              <a:t>qu'unités fonctionnelles</a:t>
            </a:r>
            <a:r>
              <a:rPr lang="fr-FR" dirty="0" smtClean="0"/>
              <a:t> de la phrase. Nonobstant, l’axe paradigmatique présente les </a:t>
            </a:r>
            <a:r>
              <a:rPr lang="fr-FR" dirty="0" smtClean="0">
                <a:solidFill>
                  <a:srgbClr val="FF0000"/>
                </a:solidFill>
              </a:rPr>
              <a:t>paradigmes</a:t>
            </a:r>
            <a:r>
              <a:rPr lang="fr-FR" dirty="0" smtClean="0"/>
              <a:t> (ensemble des formes du mot)  possibles des éléments phrastiques, en tant </a:t>
            </a:r>
            <a:r>
              <a:rPr lang="fr-FR" dirty="0" smtClean="0">
                <a:solidFill>
                  <a:srgbClr val="FF0000"/>
                </a:solidFill>
              </a:rPr>
              <a:t>qu’unités formelles </a:t>
            </a:r>
            <a:r>
              <a:rPr lang="fr-FR" dirty="0" smtClean="0"/>
              <a:t>dans la phrase.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23</a:t>
            </a:fld>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Théorie du signe</a:t>
            </a:r>
            <a:br>
              <a:rPr lang="fr-FR" dirty="0" smtClean="0"/>
            </a:br>
            <a:endParaRPr lang="fr-FR" dirty="0"/>
          </a:p>
        </p:txBody>
      </p:sp>
      <p:sp>
        <p:nvSpPr>
          <p:cNvPr id="3" name="Espace réservé du contenu 2"/>
          <p:cNvSpPr>
            <a:spLocks noGrp="1"/>
          </p:cNvSpPr>
          <p:nvPr>
            <p:ph idx="1"/>
          </p:nvPr>
        </p:nvSpPr>
        <p:spPr/>
        <p:txBody>
          <a:bodyPr/>
          <a:lstStyle/>
          <a:p>
            <a:pPr>
              <a:buNone/>
            </a:pPr>
            <a:endParaRPr lang="fr-FR" sz="2800" dirty="0" smtClean="0"/>
          </a:p>
          <a:p>
            <a:pPr>
              <a:buNone/>
            </a:pPr>
            <a:endParaRPr lang="fr-FR" sz="2800" dirty="0" smtClean="0"/>
          </a:p>
          <a:p>
            <a:pPr>
              <a:buNone/>
            </a:pPr>
            <a:r>
              <a:rPr lang="fr-FR" sz="2800" dirty="0" smtClean="0"/>
              <a:t> L’Une des principes de F.de Saussure qui a provoqué le plus de controverses est sa définition de l’arbitraire du signe.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signe linguistique</a:t>
            </a:r>
            <a:br>
              <a:rPr lang="fr-FR" dirty="0" smtClean="0"/>
            </a:br>
            <a:endParaRPr lang="fr-FR" dirty="0"/>
          </a:p>
        </p:txBody>
      </p:sp>
      <p:sp>
        <p:nvSpPr>
          <p:cNvPr id="3" name="Espace réservé du contenu 2"/>
          <p:cNvSpPr>
            <a:spLocks noGrp="1"/>
          </p:cNvSpPr>
          <p:nvPr>
            <p:ph idx="1"/>
          </p:nvPr>
        </p:nvSpPr>
        <p:spPr>
          <a:xfrm>
            <a:off x="457200" y="1214422"/>
            <a:ext cx="7239000" cy="5241314"/>
          </a:xfrm>
        </p:spPr>
        <p:txBody>
          <a:bodyPr>
            <a:normAutofit lnSpcReduction="10000"/>
          </a:bodyPr>
          <a:lstStyle/>
          <a:p>
            <a:pPr>
              <a:buNone/>
            </a:pPr>
            <a:r>
              <a:rPr lang="fr-FR" sz="2800" dirty="0" smtClean="0"/>
              <a:t>Le signe a une double identité; conceptuelle et acoustique. </a:t>
            </a:r>
          </a:p>
          <a:p>
            <a:pPr>
              <a:buNone/>
            </a:pPr>
            <a:r>
              <a:rPr lang="fr-FR" sz="2800" dirty="0" smtClean="0"/>
              <a:t>Pour Saussure, le signe n'est pas l'union d'un terme avec une chose, mais l'association d'un concept avec une image acoustique.</a:t>
            </a:r>
          </a:p>
          <a:p>
            <a:pPr>
              <a:buNone/>
            </a:pPr>
            <a:r>
              <a:rPr lang="fr-FR" sz="2800" dirty="0" smtClean="0"/>
              <a:t>Le concept est appelé signifié, l'image acoustique signifiant.</a:t>
            </a:r>
          </a:p>
          <a:p>
            <a:pPr>
              <a:buNone/>
            </a:pPr>
            <a:r>
              <a:rPr lang="fr-FR" sz="2800" dirty="0" smtClean="0"/>
              <a:t>Pour F. Saussure, le signe linguistique est arbitraire. Le lien entre signifiant et signifié est, donc, purement conventionnel (à l’exception des onomatopées).</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fontScale="70000" lnSpcReduction="20000"/>
          </a:bodyPr>
          <a:lstStyle/>
          <a:p>
            <a:pPr algn="just">
              <a:lnSpc>
                <a:spcPct val="110000"/>
              </a:lnSpc>
              <a:buNone/>
            </a:pPr>
            <a:r>
              <a:rPr lang="fr-FR" sz="2800" dirty="0" smtClean="0"/>
              <a:t>BENVENISTE (1939) publie un article intitulé, « </a:t>
            </a:r>
            <a:r>
              <a:rPr lang="fr-FR" sz="2800" b="1" dirty="0" smtClean="0"/>
              <a:t>la nature du signe linguistique </a:t>
            </a:r>
            <a:r>
              <a:rPr lang="fr-FR" sz="2800" dirty="0" smtClean="0"/>
              <a:t>» dans « Acta </a:t>
            </a:r>
            <a:r>
              <a:rPr lang="fr-FR" sz="2800" dirty="0" err="1" smtClean="0"/>
              <a:t>Linguistica</a:t>
            </a:r>
            <a:r>
              <a:rPr lang="fr-FR" sz="2800" dirty="0" smtClean="0"/>
              <a:t>  », où il a déclenché une polémique sur la définition de Saussure, à laquelle plusieurs linguistes ont participé, et qui a été un peu confuse au niveau de vocabulaire: les divergences terminologiques ont été plus ambiguës que les désaccords sur les principes. </a:t>
            </a:r>
          </a:p>
          <a:p>
            <a:pPr algn="just">
              <a:lnSpc>
                <a:spcPct val="110000"/>
              </a:lnSpc>
              <a:buNone/>
            </a:pPr>
            <a:r>
              <a:rPr lang="fr-FR" sz="2800" dirty="0" smtClean="0"/>
              <a:t>Benveniste faisait remarquer que le raisonnement de Saussure est faussé par le recours inconscient à un troisième terme, qui n’était pas compris dans la définition initiale. Ce troisième terme est la chose même, la réalité. En outre, Benveniste observe que si l’on pose que la langue est forme, non substance, dans ce cas : « il faut admettre – et Saussure l’a affirmé nettement- que la linguistique est science des formes exclusivement (…) il y a donc contradiction entre la manière dont  Saussure définit le signe linguistique et la nature fondamentale qu’il lui attribue » Benveniste( 1939 :50).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Contrairement à Saussure, </a:t>
            </a:r>
            <a:r>
              <a:rPr lang="fr-FR" sz="2000" dirty="0" smtClean="0">
                <a:solidFill>
                  <a:srgbClr val="FF0000"/>
                </a:solidFill>
              </a:rPr>
              <a:t>Benveniste</a:t>
            </a:r>
            <a:r>
              <a:rPr lang="fr-FR" sz="2000" dirty="0" smtClean="0"/>
              <a:t> (1939: 51) avance que le lien entre signifiant et signifié n’est pas arbitraire, mais </a:t>
            </a:r>
            <a:r>
              <a:rPr lang="fr-FR" sz="2000" dirty="0" smtClean="0">
                <a:solidFill>
                  <a:srgbClr val="FF0000"/>
                </a:solidFill>
              </a:rPr>
              <a:t>nécessaire</a:t>
            </a:r>
            <a:r>
              <a:rPr lang="fr-FR" sz="2000" dirty="0" smtClean="0"/>
              <a:t>. Afin de justifier l’objection il signalait que : « le concept  </a:t>
            </a:r>
            <a:r>
              <a:rPr lang="fr-FR" sz="2000" b="1" dirty="0" smtClean="0"/>
              <a:t>Signifié </a:t>
            </a:r>
            <a:r>
              <a:rPr lang="fr-FR" sz="2000" i="1" dirty="0" smtClean="0"/>
              <a:t>bœuf</a:t>
            </a:r>
            <a:r>
              <a:rPr lang="fr-FR" sz="2000" dirty="0" smtClean="0"/>
              <a:t>    est forcément</a:t>
            </a:r>
            <a:r>
              <a:rPr lang="fr-FR" sz="2000" i="1" u="sng" dirty="0" smtClean="0"/>
              <a:t> </a:t>
            </a:r>
            <a:r>
              <a:rPr lang="fr-FR" sz="2000" dirty="0" smtClean="0"/>
              <a:t>identique dans ma conscience à l’ensemble phonique</a:t>
            </a:r>
            <a:r>
              <a:rPr lang="fr-FR" sz="2000" b="1" dirty="0" smtClean="0"/>
              <a:t> signifiant </a:t>
            </a:r>
            <a:r>
              <a:rPr lang="fr-FR" sz="2000" i="1" u="sng" dirty="0" smtClean="0"/>
              <a:t>bof</a:t>
            </a:r>
            <a:r>
              <a:rPr lang="fr-FR" sz="2000" dirty="0" smtClean="0"/>
              <a:t>. Comment en serait-il autrement ? Ensemble les deux ont été imprimé dans mon esprit ; l’esprit ne contient pas de formes vides, de concepts innomés. »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De ce fait Benveniste a soulevé la critique d’un principe saussurien, voire un débat épistémologique qui tend à vérifier la nature du signe, en le remettant en cause.</a:t>
            </a:r>
          </a:p>
          <a:p>
            <a:pPr algn="just">
              <a:buNone/>
            </a:pPr>
            <a:r>
              <a:rPr lang="fr-FR" sz="2000" dirty="0" smtClean="0"/>
              <a:t>Parmi les linguistes français qui ont abandonné l’idée traditionnelle de la nature du signe, G. Guillaume. Celui-ci s’est basé sur la psychomécanique – psychosystématique – en soulignant une certaine relation entre le signifiant et le signifié.</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200" dirty="0" smtClean="0"/>
              <a:t>Guillaume a essayé, en effet, de créer une doctrine linguistique nouvelle, à savoir la psychomécanique. Cette procédure vise l’étude des systèmes. Sa théorie structurale montre que la langue est formée d’un ensemble de morphèmes et/ou d’unités discrètes, d’où  apparaît une pensée continue qui suit chaque acte de parole. </a:t>
            </a:r>
          </a:p>
          <a:p>
            <a:pPr algn="just">
              <a:buNone/>
            </a:pPr>
            <a:r>
              <a:rPr lang="fr-FR" sz="2200" dirty="0" smtClean="0"/>
              <a:t>Le linguiste définit , donc, chaque morphème en langue par un seul sens, de façon à rendre compte de toutes les possibilités d’emploi (ou effets de sens) de cette forme grammaticale dans le discours. Chaque valeur de langue est alors conçue comme le signe d’un mouvement de pensée inconscient.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Descriptif du cours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Objectifs du cours</a:t>
            </a:r>
          </a:p>
          <a:p>
            <a:r>
              <a:rPr lang="fr-FR" dirty="0" smtClean="0"/>
              <a:t>Contenu du cours </a:t>
            </a:r>
          </a:p>
          <a:p>
            <a:r>
              <a:rPr lang="fr-FR" dirty="0" smtClean="0"/>
              <a:t>Bibliographie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a:t>
            </a:fld>
            <a:endParaRPr lang="fr-FR"/>
          </a:p>
        </p:txBody>
      </p:sp>
    </p:spTree>
  </p:cSld>
  <p:clrMapOvr>
    <a:masterClrMapping/>
  </p:clrMapOvr>
  <p:transition>
    <p:strips dir="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000" dirty="0" smtClean="0"/>
              <a:t>Outre, M. Toussaint (1983:34) dans le chapitre « le signe serait arbitraire » rejette l’interprétation de  G. </a:t>
            </a:r>
            <a:r>
              <a:rPr lang="fr-FR" sz="2000" dirty="0" err="1" smtClean="0"/>
              <a:t>Mounin</a:t>
            </a:r>
            <a:r>
              <a:rPr lang="fr-FR" sz="2000" dirty="0" smtClean="0"/>
              <a:t>, qui pense que la différence phonique de « cochon » et « </a:t>
            </a:r>
            <a:r>
              <a:rPr lang="fr-FR" sz="2000" dirty="0" err="1" smtClean="0"/>
              <a:t>pig</a:t>
            </a:r>
            <a:r>
              <a:rPr lang="fr-FR" sz="2000" dirty="0" smtClean="0"/>
              <a:t> » prouve qu’il n y a aucun rapport ente le signifié et le signifiant, puisque pour un signifié unique, on a deux signifiants très différents.</a:t>
            </a:r>
          </a:p>
          <a:p>
            <a:pPr algn="just">
              <a:buNone/>
            </a:pPr>
            <a:r>
              <a:rPr lang="fr-FR" sz="2000" dirty="0" smtClean="0"/>
              <a:t>Cette interprétation qui a remplacé le « bœuf » par  le « cochon », est </a:t>
            </a:r>
            <a:r>
              <a:rPr lang="fr-FR" sz="2000" dirty="0" smtClean="0">
                <a:solidFill>
                  <a:srgbClr val="FF0000"/>
                </a:solidFill>
              </a:rPr>
              <a:t>pour Toussaint une confusion entre le Signifié et le référent</a:t>
            </a:r>
            <a:r>
              <a:rPr lang="fr-FR" sz="2000" dirty="0" smtClean="0"/>
              <a:t>. </a:t>
            </a:r>
          </a:p>
          <a:p>
            <a:pPr algn="just">
              <a:buNone/>
            </a:pPr>
            <a:r>
              <a:rPr lang="fr-FR" sz="2000" dirty="0" smtClean="0"/>
              <a:t>Ainsi on peut avoir par exemple ces expressions : « qui est gros », « qui est rose », « qui grogne », « qui est très utile » etc., autant de qualités naturelles ou culturelles du cochon, seules ou combinées, par initiation articulatoires des signifiants.</a:t>
            </a:r>
          </a:p>
          <a:p>
            <a:pPr algn="just">
              <a:buNone/>
            </a:pPr>
            <a:r>
              <a:rPr lang="fr-FR" sz="2000" dirty="0" smtClean="0"/>
              <a:t>Toussaint assure, enfin, qu’il n y a aucun arbitraire dans ce processus. </a:t>
            </a:r>
            <a:r>
              <a:rPr lang="fr-FR" sz="2000" dirty="0" smtClean="0">
                <a:solidFill>
                  <a:srgbClr val="FF0000"/>
                </a:solidFill>
              </a:rPr>
              <a:t>Le signifié ressemble au référent</a:t>
            </a:r>
            <a:r>
              <a:rPr lang="fr-FR" sz="2000" dirty="0" smtClean="0"/>
              <a:t>.</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30</a:t>
            </a:fld>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sz="2200" dirty="0" smtClean="0"/>
              <a:t>Par ailleurs, Genette (1969 : 102) saisit les lois linguistiques et sémantiques, indiquant la relation signifiante de mots JOUR et NUIT. Selon lui, les deux termes sont forcément unis par une relation solide, qui ne laisse à aucun d’eux de valeur autonome, et dans cette perspective il signale qu’il faut d’abord noter ce rapport d’implication réciproque, qui caractérise massivement, à première vue, le jour et la nuit comme deux contraires. Or, Genette indique que cette opposition n’est pas donnée dans les choses, et elle n’est pas entre les référents. Ainsi il justifie cette position en disant « après tout aucun objet du monde ne peut être  réellement considéré comme le contraire d’un autre, elle est (opposition) seulement entre les signifiés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31</a:t>
            </a:fld>
            <a:endParaRPr lang="fr-F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None/>
            </a:pPr>
            <a:r>
              <a:rPr lang="fr-FR" dirty="0" smtClean="0"/>
              <a:t>Par exemple l’articulation intermédiaire entre /b/ et /p/ ne permet pas de désigner un concept intermédiaire entre « bière » et « pierre », le mélange toujours possible des signifiants n’entraîne pas un mélange des signifiés.</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32</a:t>
            </a:fld>
            <a:endParaRPr lang="fr-F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Les discussions récentes sur la théorie du signe ont été fortement influencées par PEIRCE.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33</a:t>
            </a:fld>
            <a:endParaRPr lang="fr-F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800" dirty="0" smtClean="0"/>
              <a:t>Ainsi Peirce appelle les signes non arbitraires des icônes. Dans l’une de ses études, il distingue les icônes des symboles de la façon suivante : « une icône est un signe qui posséderait la propriété qui le rend significatif, même si son objet n’existait pas ; comme par exemple le tracé d’un crayon représentant une ligne géométrique…. U,  symbole est un signe qui perdrait la propriété qui en fait u signe s’il n’y avait pas d’interprétant » Peirce 1940 :104</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34</a:t>
            </a:fld>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77500" lnSpcReduction="20000"/>
          </a:bodyPr>
          <a:lstStyle/>
          <a:p>
            <a:pPr algn="just">
              <a:buNone/>
            </a:pPr>
            <a:r>
              <a:rPr lang="fr-FR" sz="2800" dirty="0" smtClean="0"/>
              <a:t>La définition établie par Peirce fait appel à la notion d’interprétant, qui désigne l’effet mental que produit le signe. En effet Peirce montre que les icônes dépendent d’une ressemblance naturelle, géométrique ou fonctionnelle, entre le signe et son objet.</a:t>
            </a:r>
          </a:p>
          <a:p>
            <a:pPr algn="just">
              <a:buNone/>
            </a:pPr>
            <a:endParaRPr lang="fr-FR" sz="2800" dirty="0" smtClean="0"/>
          </a:p>
          <a:p>
            <a:pPr algn="just">
              <a:buNone/>
            </a:pPr>
            <a:r>
              <a:rPr lang="fr-FR" sz="3200" b="1" dirty="0" smtClean="0"/>
              <a:t>Quelques Ouvrages de référence</a:t>
            </a:r>
          </a:p>
          <a:p>
            <a:pPr>
              <a:buNone/>
            </a:pPr>
            <a:r>
              <a:rPr lang="fr-FR" sz="2800" dirty="0" smtClean="0"/>
              <a:t>Benveniste, Emile (1966) </a:t>
            </a:r>
            <a:r>
              <a:rPr lang="fr-FR" sz="2800" i="1" dirty="0" smtClean="0"/>
              <a:t>Problèmes de linguistique générale, Paris, </a:t>
            </a:r>
            <a:r>
              <a:rPr lang="fr-FR" sz="2800" dirty="0" smtClean="0"/>
              <a:t>Gallimard.</a:t>
            </a:r>
            <a:endParaRPr lang="fr-FR" sz="2800" b="1" dirty="0" smtClean="0"/>
          </a:p>
          <a:p>
            <a:pPr>
              <a:buNone/>
            </a:pPr>
            <a:r>
              <a:rPr lang="fr-FR" sz="2800" dirty="0" smtClean="0"/>
              <a:t>Dubois, Jean et al. (1994) </a:t>
            </a:r>
            <a:r>
              <a:rPr lang="fr-FR" sz="2800" i="1" dirty="0" smtClean="0"/>
              <a:t>Dictionnaire de linguistique et des sciences du langage, Larousse, Paris.</a:t>
            </a:r>
            <a:endParaRPr lang="fr-FR" sz="2800" dirty="0" smtClean="0"/>
          </a:p>
          <a:p>
            <a:pPr>
              <a:buNone/>
            </a:pPr>
            <a:r>
              <a:rPr lang="fr-FR" sz="2800" dirty="0" smtClean="0"/>
              <a:t>Martinet, André (1974) </a:t>
            </a:r>
            <a:r>
              <a:rPr lang="fr-FR" sz="2800" i="1" dirty="0" smtClean="0"/>
              <a:t>Éléments de linguistique générale. Paris : </a:t>
            </a:r>
            <a:r>
              <a:rPr lang="fr-FR" sz="2800" i="1" dirty="0" err="1" smtClean="0"/>
              <a:t>A.</a:t>
            </a:r>
            <a:r>
              <a:rPr lang="fr-FR" sz="2800" dirty="0" err="1" smtClean="0"/>
              <a:t>Colin</a:t>
            </a:r>
            <a:r>
              <a:rPr lang="fr-FR" sz="2800" dirty="0" smtClean="0"/>
              <a:t>.</a:t>
            </a:r>
          </a:p>
          <a:p>
            <a:pPr>
              <a:buNone/>
            </a:pPr>
            <a:r>
              <a:rPr lang="fr-FR" sz="2800" dirty="0" err="1" smtClean="0"/>
              <a:t>Mounin</a:t>
            </a:r>
            <a:r>
              <a:rPr lang="fr-FR" sz="2800" dirty="0" smtClean="0"/>
              <a:t>, Georges (2004) </a:t>
            </a:r>
            <a:r>
              <a:rPr lang="fr-FR" sz="2800" i="1" dirty="0" smtClean="0"/>
              <a:t>Dictionnaire de la linguistique. éd. PUF.</a:t>
            </a:r>
          </a:p>
          <a:p>
            <a:pPr>
              <a:buNone/>
            </a:pPr>
            <a:r>
              <a:rPr lang="fr-FR" sz="2800" dirty="0" smtClean="0"/>
              <a:t>Saussure, Ferdinand de (1995) </a:t>
            </a:r>
            <a:r>
              <a:rPr lang="fr-FR" sz="2800" i="1" dirty="0" smtClean="0"/>
              <a:t>Cours de linguistique générale. 4e </a:t>
            </a:r>
            <a:r>
              <a:rPr lang="fr-FR" sz="2800" i="1" dirty="0" err="1" smtClean="0"/>
              <a:t>éd.,</a:t>
            </a:r>
            <a:r>
              <a:rPr lang="fr-FR" sz="2800" dirty="0" err="1" smtClean="0"/>
              <a:t>Paris</a:t>
            </a:r>
            <a:r>
              <a:rPr lang="fr-FR" sz="2800" dirty="0" smtClean="0"/>
              <a:t> : Editions Payot.</a:t>
            </a:r>
          </a:p>
          <a:p>
            <a:pPr>
              <a:buNone/>
            </a:pPr>
            <a:r>
              <a:rPr lang="fr-FR" dirty="0" smtClean="0"/>
              <a:t>Kristeva, Julia (1981), </a:t>
            </a:r>
            <a:r>
              <a:rPr lang="fr-FR" i="1" dirty="0" smtClean="0"/>
              <a:t>Le langage, cet inconnu une initiation à la linguistique</a:t>
            </a:r>
            <a:r>
              <a:rPr lang="fr-FR" dirty="0" smtClean="0"/>
              <a:t>, Seuil, Paris.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35</a:t>
            </a:fld>
            <a:endParaRPr lang="fr-F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L’œuvre du linguiste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92500" lnSpcReduction="10000"/>
          </a:bodyPr>
          <a:lstStyle/>
          <a:p>
            <a:pPr algn="just"/>
            <a:r>
              <a:rPr lang="fr-FR" dirty="0" smtClean="0"/>
              <a:t>Un linguiste est un spécialiste de la linguistique, il adopte une terminologie spécifique. Un étudiant inscrit en linguistique est disposé à apprendre des termes nouveaux de cette discipline.</a:t>
            </a:r>
          </a:p>
          <a:p>
            <a:pPr algn="just"/>
            <a:r>
              <a:rPr lang="fr-FR" dirty="0" smtClean="0"/>
              <a:t>« La première tâche du linguiste consiste à décrire la manière dont les hommes parlent et écrivent leur langue, en d’autres termes, la linguistique est descriptive ».</a:t>
            </a:r>
          </a:p>
          <a:p>
            <a:pPr algn="just"/>
            <a:r>
              <a:rPr lang="fr-FR" dirty="0" smtClean="0"/>
              <a:t>« La première tâche du linguiste consiste à </a:t>
            </a:r>
            <a:r>
              <a:rPr lang="fr-FR" b="1" i="1" dirty="0" smtClean="0"/>
              <a:t>décrire la manière </a:t>
            </a:r>
            <a:r>
              <a:rPr lang="fr-FR" dirty="0" smtClean="0"/>
              <a:t>dont, en fait, les hommes parlent (et écrivent) leur langue, et non à leur </a:t>
            </a:r>
            <a:r>
              <a:rPr lang="fr-FR" b="1" i="1" dirty="0" smtClean="0"/>
              <a:t>prescrire la façon dont il faudrait la parler (et l’écrire).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36</a:t>
            </a:fld>
            <a:endParaRPr lang="fr-F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dirty="0" smtClean="0"/>
              <a:t>En d’autres termes, la linguistique est, en premier lieu du moins, </a:t>
            </a:r>
            <a:r>
              <a:rPr lang="fr-FR" i="1" dirty="0" smtClean="0"/>
              <a:t>descriptive plutôt que normative. (…) </a:t>
            </a:r>
            <a:r>
              <a:rPr lang="fr-FR" dirty="0" smtClean="0"/>
              <a:t>Soulignons qu’en distinguant les grammaires descriptives et les grammaires normatives, le linguiste ne prétend pas nier le rôle des études normatives de la langue, ni qu’il ne puisse exister de bonnes raisons culturelles, sociales ou politiques d’encourager un parler donné au dépens d’autres. Un norme littéraire relativement uniforme offre notamment des avantages administratifs et éducatifs évidents » (Lyons, 1970 :35).</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37</a:t>
            </a:fld>
            <a:endParaRPr lang="fr-F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Langage humain/langage des autres</a:t>
            </a:r>
            <a:br>
              <a:rPr lang="fr-FR" sz="2800" dirty="0" smtClean="0"/>
            </a:br>
            <a:endParaRPr lang="fr-FR" sz="2800" dirty="0"/>
          </a:p>
        </p:txBody>
      </p:sp>
      <p:sp>
        <p:nvSpPr>
          <p:cNvPr id="3" name="Espace réservé du contenu 2"/>
          <p:cNvSpPr>
            <a:spLocks noGrp="1"/>
          </p:cNvSpPr>
          <p:nvPr>
            <p:ph idx="1"/>
          </p:nvPr>
        </p:nvSpPr>
        <p:spPr>
          <a:xfrm>
            <a:off x="457200" y="1214422"/>
            <a:ext cx="7239000" cy="5241314"/>
          </a:xfrm>
        </p:spPr>
        <p:txBody>
          <a:bodyPr>
            <a:normAutofit/>
          </a:bodyPr>
          <a:lstStyle/>
          <a:p>
            <a:pPr algn="just">
              <a:buNone/>
            </a:pPr>
            <a:r>
              <a:rPr lang="fr-FR" sz="2000" dirty="0" smtClean="0"/>
              <a:t>Qu'est-ce qui distingue le langage humain des autres langages?</a:t>
            </a:r>
          </a:p>
          <a:p>
            <a:pPr algn="just"/>
            <a:r>
              <a:rPr lang="fr-FR" sz="2000" dirty="0" smtClean="0"/>
              <a:t>Le langage humain permet de parler de choses dans le passé, dans l'avenir, hypothétiques, ou même impossibles. On parle de sa capacité de </a:t>
            </a:r>
            <a:r>
              <a:rPr lang="fr-FR" sz="2000" b="1" dirty="0" smtClean="0">
                <a:solidFill>
                  <a:srgbClr val="FF0000"/>
                </a:solidFill>
              </a:rPr>
              <a:t>déplacement</a:t>
            </a:r>
            <a:r>
              <a:rPr lang="fr-FR" sz="2000" b="1" dirty="0" smtClean="0"/>
              <a:t>.</a:t>
            </a:r>
          </a:p>
          <a:p>
            <a:pPr algn="just"/>
            <a:r>
              <a:rPr lang="fr-FR" sz="2000" dirty="0" smtClean="0"/>
              <a:t>Le langage humain peut servir à définir son propre système. Ainsi, si je ne comprends pas un mot, je peux demander son sens à mon interlocuteur, ou je peux chercher dans un dictionnaire. Il est aussi possible de traduire, toutefois, n'importe quel autre système de signes dans le langage. À la place des fleurs, je peux dire: Je t'aime. À la place d'une affiche, je peux dire: Il est défendu de fumer ici. Cette capacité </a:t>
            </a:r>
            <a:r>
              <a:rPr lang="fr-FR" sz="2000" b="1" dirty="0" smtClean="0">
                <a:solidFill>
                  <a:srgbClr val="FF0000"/>
                </a:solidFill>
              </a:rPr>
              <a:t>métalinguistique</a:t>
            </a:r>
            <a:r>
              <a:rPr lang="fr-FR" sz="2000" b="1" dirty="0" smtClean="0"/>
              <a:t> dépasse de loin ce qu'on trouve dans les autres langages.</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38</a:t>
            </a:fld>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r>
              <a:rPr lang="fr-FR" sz="2400" dirty="0" smtClean="0"/>
              <a:t>La troisième caractéristique particulière du langage humain, formulée par le linguiste André Martinet, est </a:t>
            </a:r>
            <a:r>
              <a:rPr lang="fr-FR" sz="2400" dirty="0" smtClean="0">
                <a:solidFill>
                  <a:srgbClr val="FF0000"/>
                </a:solidFill>
              </a:rPr>
              <a:t>la </a:t>
            </a:r>
            <a:r>
              <a:rPr lang="fr-FR" sz="2400" b="1" dirty="0" smtClean="0">
                <a:solidFill>
                  <a:srgbClr val="FF0000"/>
                </a:solidFill>
              </a:rPr>
              <a:t>double articulation</a:t>
            </a:r>
            <a:r>
              <a:rPr lang="fr-FR" sz="2400" b="1" dirty="0" smtClean="0"/>
              <a:t>.</a:t>
            </a:r>
          </a:p>
          <a:p>
            <a:pPr algn="just"/>
            <a:r>
              <a:rPr lang="fr-FR" sz="2400" dirty="0" smtClean="0"/>
              <a:t>En fait, il y a une infinité de phrases possibles en amazighe. Par contre, on peut former cette infinité de phrases au moyen d'un nombre élevé mais fini de mots (disons quelques centaines de milliers, au maximum). Et on peut former ces milliers de mots au moyen d'un petit nombre de sons (33 unités phoniques en amazighe).</a:t>
            </a:r>
            <a:endParaRPr lang="fr-FR" sz="24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39</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Objectifs du cours</a:t>
            </a:r>
            <a:br>
              <a:rPr lang="fr-FR" dirty="0" smtClean="0"/>
            </a:br>
            <a:endParaRPr lang="fr-FR" dirty="0"/>
          </a:p>
        </p:txBody>
      </p:sp>
      <p:sp>
        <p:nvSpPr>
          <p:cNvPr id="3" name="Espace réservé du contenu 2"/>
          <p:cNvSpPr>
            <a:spLocks noGrp="1"/>
          </p:cNvSpPr>
          <p:nvPr>
            <p:ph idx="1"/>
          </p:nvPr>
        </p:nvSpPr>
        <p:spPr/>
        <p:txBody>
          <a:bodyPr>
            <a:normAutofit lnSpcReduction="10000"/>
          </a:bodyPr>
          <a:lstStyle/>
          <a:p>
            <a:pPr lvl="0"/>
            <a:r>
              <a:rPr lang="fr-FR" dirty="0" smtClean="0"/>
              <a:t>Initier l’étudiant aux sciences du langage et en particulier aux fondements théoriques et méthodologique de la linguistique et ses domaines; </a:t>
            </a:r>
          </a:p>
          <a:p>
            <a:pPr lvl="0"/>
            <a:r>
              <a:rPr lang="fr-FR" dirty="0" smtClean="0"/>
              <a:t>L’amener à bien opérer la distinction entre les branches de la linguistique;</a:t>
            </a:r>
          </a:p>
          <a:p>
            <a:pPr lvl="0"/>
            <a:r>
              <a:rPr lang="fr-FR" dirty="0" smtClean="0"/>
              <a:t>Le munir d’une base de données de concepts relevant des domaines de la linguistique;</a:t>
            </a:r>
          </a:p>
          <a:p>
            <a:pPr lvl="0"/>
            <a:r>
              <a:rPr lang="fr-FR" dirty="0" smtClean="0"/>
              <a:t>Comprendre le fonctionnement du langage et la linguistique de l’énonciation.</a:t>
            </a:r>
          </a:p>
          <a:p>
            <a:pPr lvl="0">
              <a:buNone/>
            </a:pPr>
            <a:endParaRPr lang="fr-FR" dirty="0" smtClean="0"/>
          </a:p>
          <a:p>
            <a:pPr lvl="0">
              <a:buNone/>
            </a:pPr>
            <a:r>
              <a:rPr lang="fr-FR" dirty="0" smtClean="0"/>
              <a:t> </a:t>
            </a:r>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a:t>
            </a:fld>
            <a:endParaRPr lang="fr-FR"/>
          </a:p>
        </p:txBody>
      </p:sp>
    </p:spTree>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algn="just">
              <a:buNone/>
            </a:pPr>
            <a:r>
              <a:rPr lang="fr-FR" dirty="0" smtClean="0">
                <a:solidFill>
                  <a:srgbClr val="FF0000"/>
                </a:solidFill>
              </a:rPr>
              <a:t>La première articulation </a:t>
            </a:r>
            <a:r>
              <a:rPr lang="fr-FR" dirty="0" smtClean="0"/>
              <a:t>est</a:t>
            </a:r>
            <a:r>
              <a:rPr lang="fr-FR" b="1" dirty="0" smtClean="0"/>
              <a:t> l</a:t>
            </a:r>
            <a:r>
              <a:rPr lang="fr-FR" dirty="0" smtClean="0"/>
              <a:t>a division d'une infinité de phrases en un nombre fini de mots</a:t>
            </a:r>
            <a:r>
              <a:rPr lang="fr-FR" b="1" dirty="0" smtClean="0"/>
              <a:t>, </a:t>
            </a:r>
            <a:r>
              <a:rPr lang="fr-FR" dirty="0" smtClean="0"/>
              <a:t>tandis que </a:t>
            </a:r>
            <a:r>
              <a:rPr lang="fr-FR" dirty="0" smtClean="0">
                <a:solidFill>
                  <a:srgbClr val="FF0000"/>
                </a:solidFill>
              </a:rPr>
              <a:t>la deuxième articulation </a:t>
            </a:r>
            <a:r>
              <a:rPr lang="fr-FR" dirty="0" smtClean="0"/>
              <a:t>est la division des mots en un petit nombre de sons ou lettres</a:t>
            </a:r>
            <a:r>
              <a:rPr lang="fr-FR" b="1" dirty="0" smtClean="0"/>
              <a:t>. </a:t>
            </a:r>
          </a:p>
          <a:p>
            <a:pPr algn="just">
              <a:buNone/>
            </a:pPr>
            <a:r>
              <a:rPr lang="fr-FR" dirty="0" smtClean="0"/>
              <a:t>Il est à signaler qu’aucun autre système ne possède cette double articulation; ce qui explique la puissance de la langue comme mécanisme de communication.</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40</a:t>
            </a:fld>
            <a:endParaRPr lang="fr-F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20000"/>
          </a:bodyPr>
          <a:lstStyle/>
          <a:p>
            <a:pPr algn="just">
              <a:buNone/>
            </a:pPr>
            <a:r>
              <a:rPr lang="fr-FR" dirty="0" smtClean="0"/>
              <a:t>Dans la linguistique fonctionnelle (A. Martinet), la double articulation est la propriété de tout énoncé d’être divisé en deux niveaux :</a:t>
            </a:r>
          </a:p>
          <a:p>
            <a:pPr algn="just"/>
            <a:r>
              <a:rPr lang="fr-FR" dirty="0" smtClean="0"/>
              <a:t>niveau un: première articulation</a:t>
            </a:r>
          </a:p>
          <a:p>
            <a:pPr algn="just">
              <a:buNone/>
            </a:pPr>
            <a:r>
              <a:rPr lang="fr-FR" dirty="0" smtClean="0"/>
              <a:t> Ces unités ont, à la fois, une face formelle (signifiant) et une face significative (signifié). Elles sont de longueur variable (phrase, syntagme, etc.). Bref, le monème est une unité significative minimale, tels </a:t>
            </a:r>
            <a:r>
              <a:rPr lang="fr-FR" i="1" dirty="0" err="1" smtClean="0"/>
              <a:t>ism</a:t>
            </a:r>
            <a:r>
              <a:rPr lang="fr-FR" dirty="0" smtClean="0"/>
              <a:t> « nom » et </a:t>
            </a:r>
            <a:r>
              <a:rPr lang="fr-FR" i="1" dirty="0" err="1" smtClean="0"/>
              <a:t>izm</a:t>
            </a:r>
            <a:r>
              <a:rPr lang="fr-FR" dirty="0" smtClean="0"/>
              <a:t> « lion ».</a:t>
            </a:r>
            <a:endParaRPr lang="fr-FR" b="1" dirty="0" smtClean="0"/>
          </a:p>
          <a:p>
            <a:pPr algn="just"/>
            <a:r>
              <a:rPr lang="fr-FR" dirty="0" smtClean="0"/>
              <a:t>niveau deux: deuxième articulation</a:t>
            </a:r>
          </a:p>
          <a:p>
            <a:pPr algn="just">
              <a:buNone/>
            </a:pPr>
            <a:r>
              <a:rPr lang="fr-FR" dirty="0" smtClean="0"/>
              <a:t> Ces unités, elles-mêmes, sont segmentées en unités plus petites qui n’ont pas de sens, et pourtant elles permettent la distinction du sens des unités de la première articulation. Ainsi, les unités distinctives dans /</a:t>
            </a:r>
            <a:r>
              <a:rPr lang="fr-FR" dirty="0" err="1" smtClean="0"/>
              <a:t>ism</a:t>
            </a:r>
            <a:r>
              <a:rPr lang="fr-FR" dirty="0" smtClean="0"/>
              <a:t>/ et /</a:t>
            </a:r>
            <a:r>
              <a:rPr lang="fr-FR" dirty="0" err="1" smtClean="0"/>
              <a:t>izm</a:t>
            </a:r>
            <a:r>
              <a:rPr lang="fr-FR" dirty="0" smtClean="0"/>
              <a:t>/ sont /s/ et /z/. Cette unité distinctive minimale est appelée monème.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7239000" cy="5812818"/>
          </a:xfrm>
        </p:spPr>
        <p:txBody>
          <a:bodyPr>
            <a:normAutofit/>
          </a:bodyPr>
          <a:lstStyle/>
          <a:p>
            <a:pPr algn="just">
              <a:buNone/>
            </a:pPr>
            <a:r>
              <a:rPr lang="fr-FR" dirty="0" smtClean="0"/>
              <a:t>Avec un nombre limité de phonèmes (33 unités phoniques en amazighe), on peut construire un nombre illimité d'unités de première articulation et donc un nombre illimité d'énoncés. </a:t>
            </a:r>
          </a:p>
          <a:p>
            <a:pPr algn="just">
              <a:buNone/>
            </a:pPr>
            <a:r>
              <a:rPr lang="fr-FR" dirty="0" smtClean="0"/>
              <a:t>Somme toute, lorsque nous parlons de double articulation du langage, nous parlons de deux niveaux d'organisation du langage:</a:t>
            </a:r>
          </a:p>
          <a:p>
            <a:pPr algn="just"/>
            <a:r>
              <a:rPr lang="fr-FR" dirty="0" smtClean="0"/>
              <a:t>a- première articulation, les </a:t>
            </a:r>
            <a:r>
              <a:rPr lang="fr-FR" b="1" dirty="0" smtClean="0"/>
              <a:t>morphèmes (qui ont </a:t>
            </a:r>
            <a:r>
              <a:rPr lang="fr-FR" dirty="0" smtClean="0"/>
              <a:t>un signifié et un signifiant).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dirty="0" smtClean="0"/>
              <a:t>Les morphèmes constituent la première articulation du langage : ce sont les plus petits éléments significatifs (ils ont une forme et un sens).</a:t>
            </a:r>
          </a:p>
          <a:p>
            <a:pPr algn="just"/>
            <a:r>
              <a:rPr lang="fr-FR" dirty="0" smtClean="0"/>
              <a:t>b- deuxième niveau d'organisation: les phonèmes</a:t>
            </a:r>
            <a:r>
              <a:rPr lang="fr-FR" b="1" dirty="0" smtClean="0"/>
              <a:t> </a:t>
            </a:r>
            <a:r>
              <a:rPr lang="fr-FR" dirty="0" smtClean="0"/>
              <a:t>(qui n'ont qu'un signifiant). Les phonèmes constituent la deuxième articulation du langage : ce sont les éléments non significatifs (ils ont une forme mais aucun sens).</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Communication/signification</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pPr algn="just">
              <a:buNone/>
            </a:pPr>
            <a:r>
              <a:rPr lang="fr-FR" dirty="0" smtClean="0"/>
              <a:t>Le langage humain se distingue du langage animal en ce qu'il est à la fois langue et discours et à la fois signification et communication; c'est ce qu’on appelle la </a:t>
            </a:r>
            <a:r>
              <a:rPr lang="fr-FR" b="1" dirty="0" smtClean="0"/>
              <a:t>double articulation. Les animaux ne parlent pas, ne </a:t>
            </a:r>
            <a:r>
              <a:rPr lang="fr-FR" dirty="0" smtClean="0"/>
              <a:t>signifient pas; mais ils communiquent quand même, par des cris, des regards, des mimiques, des gestes, des actes, etc.</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44</a:t>
            </a:fld>
            <a:endParaRPr lang="fr-F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r>
              <a:rPr lang="fr-FR" dirty="0" smtClean="0"/>
              <a:t>La communication est la première articulation du langage et elle n'est donc pas spécifique du langage humain; elle en est la condition nécessaire mais insuffisante. </a:t>
            </a:r>
          </a:p>
          <a:p>
            <a:pPr algn="just"/>
            <a:r>
              <a:rPr lang="fr-FR" dirty="0" smtClean="0"/>
              <a:t>Pour l'animal, il y a communication sans signification. Or, le langage humain n'est pas seulement communication, mais aussi deuxième articulation, c'est-à-dire la signification qui rend possible le langage humain.</a:t>
            </a:r>
          </a:p>
          <a:p>
            <a:pPr algn="just"/>
            <a:r>
              <a:rPr lang="fr-FR" dirty="0" smtClean="0"/>
              <a:t> L'homme communique pour signifier, de ce fait, il n'y a pas de communication sans signification.</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45</a:t>
            </a:fld>
            <a:endParaRPr lang="fr-F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fontScale="92500" lnSpcReduction="20000"/>
          </a:bodyPr>
          <a:lstStyle/>
          <a:p>
            <a:pPr algn="just"/>
            <a:r>
              <a:rPr lang="fr-FR" dirty="0" smtClean="0"/>
              <a:t>La signification est au sens ce que la langue est au langage : elle en est le code et le medium... Par ailleurs, la double articulation ne distingue pas seulement le langage humain du langage non humain ou autrement animal; elle distingue aussi les langues naturelles des langues artificielles, des langages formels de l'informatique, les langages formels n'ont que la deuxième articulation : ils signifient sans communiquer; c'est le propre du langage digital par rapport au langage verbal, qui est à la fois digital et analogique. C'est ainsi que la théorie mathématique de l'information ou la théorie cybernétique de la communication confondent ou assimilent la communication à une certaine signification, à la signification certaine qu'est l'</a:t>
            </a:r>
            <a:r>
              <a:rPr lang="fr-FR" b="1" dirty="0" smtClean="0"/>
              <a:t>information, c'est-à-dire le message; or, la </a:t>
            </a:r>
            <a:r>
              <a:rPr lang="fr-FR" dirty="0" smtClean="0"/>
              <a:t>signification n'est pas simplement transmission d'information.</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46</a:t>
            </a:fld>
            <a:endParaRPr lang="fr-F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lgn="just">
              <a:buNone/>
            </a:pPr>
            <a:r>
              <a:rPr lang="fr-FR" dirty="0" smtClean="0"/>
              <a:t>Le langage fait appel, résolument, à démarcation, signification et communication. Selon Kristeva (1981: 10)«toutes les pratiques humaines sont des types de langage puisqu’elles ont de fonction de démarquer, de signifier et de communiquer.»</a:t>
            </a:r>
          </a:p>
          <a:p>
            <a:pPr algn="just">
              <a:buNone/>
            </a:pPr>
            <a:r>
              <a:rPr lang="fr-FR" dirty="0" smtClean="0"/>
              <a:t>Communiquer c’est le fait de se démarquer  pour signifier et échanger des systèmes avec les autres.</a:t>
            </a:r>
          </a:p>
          <a:p>
            <a:pPr algn="just">
              <a:buNone/>
            </a:pPr>
            <a:r>
              <a:rPr lang="fr-FR" dirty="0" smtClean="0"/>
              <a:t>Cet échange se réalisera entre deux sujets parlants (circuit de communication) ou encore entre deux sociétés (réseau de communication).</a:t>
            </a:r>
          </a:p>
          <a:p>
            <a:pPr algn="just">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47</a:t>
            </a:fld>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92500" lnSpcReduction="10000"/>
          </a:bodyPr>
          <a:lstStyle/>
          <a:p>
            <a:pPr>
              <a:buNone/>
            </a:pPr>
            <a:r>
              <a:rPr lang="fr-FR" dirty="0" smtClean="0"/>
              <a:t>Cet échange se fait par des messages (</a:t>
            </a:r>
            <a:r>
              <a:rPr lang="fr-FR" dirty="0" err="1" smtClean="0"/>
              <a:t>cf</a:t>
            </a:r>
            <a:r>
              <a:rPr lang="fr-FR" dirty="0" smtClean="0"/>
              <a:t>: le schéma de communication de Jakobson)</a:t>
            </a:r>
          </a:p>
          <a:p>
            <a:pPr>
              <a:buNone/>
            </a:pPr>
            <a:r>
              <a:rPr lang="fr-FR" dirty="0" smtClean="0"/>
              <a:t>                     Référent</a:t>
            </a:r>
          </a:p>
          <a:p>
            <a:pPr>
              <a:buNone/>
            </a:pPr>
            <a:r>
              <a:rPr lang="fr-FR" dirty="0" smtClean="0"/>
              <a:t>destinateur &gt; Message  &gt; destinataire</a:t>
            </a:r>
          </a:p>
          <a:p>
            <a:pPr>
              <a:buNone/>
            </a:pPr>
            <a:r>
              <a:rPr lang="fr-FR" dirty="0" smtClean="0"/>
              <a:t>                       Code</a:t>
            </a:r>
          </a:p>
          <a:p>
            <a:pPr>
              <a:buNone/>
            </a:pPr>
            <a:r>
              <a:rPr lang="fr-FR" dirty="0" smtClean="0"/>
              <a:t>                       Canal</a:t>
            </a:r>
          </a:p>
          <a:p>
            <a:pPr>
              <a:buNone/>
            </a:pPr>
            <a:r>
              <a:rPr lang="fr-FR" dirty="0" smtClean="0"/>
              <a:t>En outre, cet échange se généralise jusqu’au point où les sociétés se communiquent non seulement par des messages, mais aussi par des femmes (relations sociales), des biens (secteur économique).</a:t>
            </a:r>
          </a:p>
          <a:p>
            <a:pPr>
              <a:buNone/>
            </a:pPr>
            <a:r>
              <a:rPr lang="fr-FR" dirty="0" smtClean="0"/>
              <a:t>Kristeva (1981: 12) écrivait, en effet, qu’ « il n’ y a pas de société sans langage, pas davantage qu’il n’y a de société sans communication. Tout ce qui se produit comme langage a lieu pour être communiquer dans l’échange social.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48</a:t>
            </a:fld>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Ceci étant, le langage a une nature et une fonction.</a:t>
            </a:r>
          </a:p>
          <a:p>
            <a:pPr>
              <a:buNone/>
            </a:pPr>
            <a:r>
              <a:rPr lang="fr-FR" dirty="0" smtClean="0"/>
              <a:t>Le langage est un système de sons articulés (parole), ou de marques écrites(écriture) ou encore de gestes (gestualité).</a:t>
            </a:r>
          </a:p>
          <a:p>
            <a:pPr>
              <a:buNone/>
            </a:pPr>
            <a:r>
              <a:rPr lang="fr-FR" dirty="0" smtClean="0"/>
              <a:t>Le langage est la façon d’être de la pensée. A cet effet, communiquer c’est produire et exprimer une pensée. </a:t>
            </a:r>
          </a:p>
          <a:p>
            <a:pPr>
              <a:buNone/>
            </a:pPr>
            <a:r>
              <a:rPr lang="fr-FR" dirty="0" smtClean="0"/>
              <a:t>Y’a-t-il un langage sans pensée, ou une pensée sans langage?</a:t>
            </a:r>
          </a:p>
          <a:p>
            <a:pPr>
              <a:buNone/>
            </a:pPr>
            <a:r>
              <a:rPr lang="fr-FR" dirty="0" smtClean="0"/>
              <a:t>Le langage englobe tout système (par ex. le discours muet) même s’il en est extérieur de lui, c’est dire qu’il est l’instrument même de la pensée.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49</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p:txBody>
          <a:bodyPr/>
          <a:lstStyle/>
          <a:p>
            <a:r>
              <a:rPr lang="fr-FR" dirty="0" smtClean="0"/>
              <a:t>Introduction</a:t>
            </a:r>
          </a:p>
          <a:p>
            <a:pPr>
              <a:buNone/>
            </a:pPr>
            <a:r>
              <a:rPr lang="fr-FR" dirty="0" smtClean="0"/>
              <a:t>  - </a:t>
            </a:r>
            <a:r>
              <a:rPr lang="fr-FR" sz="2000" dirty="0" smtClean="0"/>
              <a:t>histoire de la linguistique</a:t>
            </a:r>
            <a:r>
              <a:rPr lang="fr-FR" sz="1400" dirty="0" smtClean="0"/>
              <a:t>;  </a:t>
            </a:r>
          </a:p>
          <a:p>
            <a:pPr>
              <a:buNone/>
            </a:pPr>
            <a:r>
              <a:rPr lang="fr-FR" sz="2000" dirty="0" smtClean="0"/>
              <a:t>   -  de la grammaire comparée à la linguistique</a:t>
            </a:r>
          </a:p>
          <a:p>
            <a:pPr>
              <a:buNone/>
            </a:pPr>
            <a:r>
              <a:rPr lang="fr-FR" sz="2000" dirty="0" smtClean="0"/>
              <a:t>   -  F. de Saussure</a:t>
            </a:r>
            <a:endParaRPr lang="fr-FR" sz="14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a:t>
            </a:fld>
            <a:endParaRPr lang="fr-F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dirty="0" smtClean="0"/>
              <a:t>Le verset coranique « et a enseigné (c.à.d. Dieu) à Adam tous les noms » (Sourate la Vache) prouve ceci et montre que dans notre Culte le langage précède la pensée.</a:t>
            </a:r>
          </a:p>
          <a:p>
            <a:pPr algn="just">
              <a:buNone/>
            </a:pPr>
            <a:r>
              <a:rPr lang="fr-FR" dirty="0" smtClean="0"/>
              <a:t>Par ailleurs, si on suppose que la pensée précède le langage, il serait impossible d’élargir notre pensée, car le langage va restreindre et déformer ce système de pensée.</a:t>
            </a:r>
          </a:p>
          <a:p>
            <a:pPr algn="just">
              <a:buNone/>
            </a:pPr>
            <a:r>
              <a:rPr lang="fr-FR" dirty="0" smtClean="0"/>
              <a:t>Il en ressort d’après ce verset coranique que le langage précède la pensée; Il est son instrument. D’où le langage prend pour  première fonction la production de la pensée.</a:t>
            </a:r>
          </a:p>
          <a:p>
            <a:pPr algn="just">
              <a:buNone/>
            </a:pPr>
            <a:endParaRPr lang="fr-FR" dirty="0" smtClean="0"/>
          </a:p>
          <a:p>
            <a:pPr algn="just">
              <a:buNone/>
            </a:pPr>
            <a:endParaRPr lang="fr-FR" dirty="0" smtClean="0"/>
          </a:p>
          <a:p>
            <a:pPr algn="just">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50</a:t>
            </a:fld>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Produire une pensée c’est communiquer un sens, une signification.</a:t>
            </a:r>
          </a:p>
          <a:p>
            <a:pPr>
              <a:buNone/>
            </a:pPr>
            <a:r>
              <a:rPr lang="fr-FR" dirty="0" smtClean="0"/>
              <a:t>La communication est, en ce sens, le produit de tout </a:t>
            </a:r>
            <a:r>
              <a:rPr lang="fr-FR" dirty="0" smtClean="0">
                <a:solidFill>
                  <a:srgbClr val="FF0000"/>
                </a:solidFill>
              </a:rPr>
              <a:t>processus (parler/se parler)</a:t>
            </a:r>
            <a:r>
              <a:rPr lang="fr-FR" dirty="0" smtClean="0"/>
              <a:t> qui met en rapport un locuteur (émetteur) et un allocutaire (récepteur) en </a:t>
            </a:r>
            <a:r>
              <a:rPr lang="fr-FR" dirty="0" smtClean="0">
                <a:solidFill>
                  <a:srgbClr val="FF0000"/>
                </a:solidFill>
              </a:rPr>
              <a:t>discours</a:t>
            </a:r>
            <a:r>
              <a:rPr lang="fr-FR" dirty="0" smtClean="0"/>
              <a:t>.</a:t>
            </a:r>
          </a:p>
          <a:p>
            <a:pPr>
              <a:buNone/>
            </a:pPr>
            <a:r>
              <a:rPr lang="fr-FR" dirty="0" smtClean="0"/>
              <a:t>Pour mettre au point ces concepts, il faut dire que le </a:t>
            </a:r>
            <a:r>
              <a:rPr lang="fr-FR" dirty="0" smtClean="0">
                <a:solidFill>
                  <a:srgbClr val="FF0000"/>
                </a:solidFill>
              </a:rPr>
              <a:t>langage</a:t>
            </a:r>
            <a:r>
              <a:rPr lang="fr-FR" dirty="0" smtClean="0"/>
              <a:t> sert à communiquer. Il est constitué de la </a:t>
            </a:r>
            <a:r>
              <a:rPr lang="fr-FR" dirty="0" smtClean="0">
                <a:solidFill>
                  <a:srgbClr val="FF0000"/>
                </a:solidFill>
              </a:rPr>
              <a:t>langue</a:t>
            </a:r>
            <a:r>
              <a:rPr lang="fr-FR" dirty="0" smtClean="0"/>
              <a:t> et de la </a:t>
            </a:r>
            <a:r>
              <a:rPr lang="fr-FR" dirty="0" smtClean="0">
                <a:solidFill>
                  <a:srgbClr val="FF0000"/>
                </a:solidFill>
              </a:rPr>
              <a:t>parole</a:t>
            </a:r>
            <a:r>
              <a:rPr lang="fr-FR" dirty="0" smtClean="0"/>
              <a:t>. Le </a:t>
            </a:r>
            <a:r>
              <a:rPr lang="fr-FR" dirty="0" smtClean="0">
                <a:solidFill>
                  <a:srgbClr val="FF0000"/>
                </a:solidFill>
              </a:rPr>
              <a:t>discours </a:t>
            </a:r>
            <a:r>
              <a:rPr lang="fr-FR" dirty="0" smtClean="0"/>
              <a:t>est l’exercice du langage, nécessairement, entre deux partenaires.</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51</a:t>
            </a:fld>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Les deux partenaires semblant connaître la même langue. En d’autres termes, ils ont emmagasiné, tous les deux, un registre de mots bien nommé et structuré.</a:t>
            </a:r>
          </a:p>
          <a:p>
            <a:pPr>
              <a:buNone/>
            </a:pPr>
            <a:endParaRPr lang="fr-FR" dirty="0" smtClean="0">
              <a:solidFill>
                <a:srgbClr val="FF0000"/>
              </a:solidFill>
            </a:endParaRP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52</a:t>
            </a:fld>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Fonctions du langage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buNone/>
            </a:pPr>
            <a:r>
              <a:rPr lang="fr-FR" sz="2000" dirty="0" smtClean="0"/>
              <a:t>Selon le schéma de communication de Jakobson, on a affaire à six actants de communications (facteurs de communication) ayant des fonctions, à savoir:</a:t>
            </a:r>
          </a:p>
          <a:p>
            <a:pPr>
              <a:buNone/>
            </a:pPr>
            <a:endParaRPr lang="fr-FR" sz="2000" dirty="0" smtClean="0"/>
          </a:p>
          <a:p>
            <a:pPr marL="514350" indent="-514350">
              <a:buNone/>
            </a:pPr>
            <a:r>
              <a:rPr lang="fr-FR" sz="2000" dirty="0" smtClean="0"/>
              <a:t>a) Référent </a:t>
            </a:r>
          </a:p>
          <a:p>
            <a:pPr marL="514350" indent="-514350">
              <a:buNone/>
            </a:pPr>
            <a:r>
              <a:rPr lang="fr-FR" sz="2000" dirty="0" smtClean="0"/>
              <a:t>C’est le sujet du message; c’est à dire la situation ayant déclenchée la communication</a:t>
            </a:r>
          </a:p>
          <a:p>
            <a:pPr>
              <a:buNone/>
            </a:pPr>
            <a:r>
              <a:rPr lang="fr-FR" sz="2000" dirty="0" smtClean="0"/>
              <a:t>b) Destinateur</a:t>
            </a:r>
          </a:p>
          <a:p>
            <a:pPr>
              <a:buNone/>
            </a:pPr>
            <a:r>
              <a:rPr lang="fr-FR" sz="2000" dirty="0" smtClean="0"/>
              <a:t>Il est l’actant de communication qui envoie le message.</a:t>
            </a:r>
          </a:p>
          <a:p>
            <a:pPr>
              <a:buNone/>
            </a:pPr>
            <a:r>
              <a:rPr lang="fr-FR" sz="2000" dirty="0" smtClean="0"/>
              <a:t>c) Destinataire</a:t>
            </a:r>
          </a:p>
          <a:p>
            <a:pPr>
              <a:buNone/>
            </a:pPr>
            <a:r>
              <a:rPr lang="fr-FR" sz="2000" dirty="0" smtClean="0"/>
              <a:t>Il est l’actant de communication qui reçoit le message émis par le destinateur.</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53</a:t>
            </a:fld>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d) Canal</a:t>
            </a:r>
          </a:p>
          <a:p>
            <a:pPr>
              <a:buNone/>
            </a:pPr>
            <a:r>
              <a:rPr lang="fr-FR" dirty="0" smtClean="0"/>
              <a:t>Il constitue la voie, voire les moyens de communication.</a:t>
            </a:r>
          </a:p>
          <a:p>
            <a:pPr>
              <a:buNone/>
            </a:pPr>
            <a:r>
              <a:rPr lang="fr-FR" dirty="0" smtClean="0"/>
              <a:t>e) Code</a:t>
            </a:r>
          </a:p>
          <a:p>
            <a:pPr>
              <a:buNone/>
            </a:pPr>
            <a:r>
              <a:rPr lang="fr-FR" dirty="0" smtClean="0"/>
              <a:t>il est commun entre le destinateur et destinataire, à titre d’exemple la langue.</a:t>
            </a:r>
          </a:p>
          <a:p>
            <a:pPr>
              <a:buNone/>
            </a:pPr>
            <a:r>
              <a:rPr lang="fr-FR" dirty="0" smtClean="0"/>
              <a:t>f) Message</a:t>
            </a:r>
          </a:p>
          <a:p>
            <a:pPr>
              <a:buNone/>
            </a:pPr>
            <a:r>
              <a:rPr lang="fr-FR" dirty="0" smtClean="0"/>
              <a:t>Il constitue l’information partagée entre le destinateur et destinataire.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54</a:t>
            </a:fld>
            <a:endParaRPr lang="fr-F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Fonctions du langage ou de la communication</a:t>
            </a:r>
          </a:p>
          <a:p>
            <a:pPr>
              <a:buNone/>
            </a:pPr>
            <a:r>
              <a:rPr lang="fr-FR" dirty="0" smtClean="0"/>
              <a:t>   (</a:t>
            </a:r>
            <a:r>
              <a:rPr lang="fr-FR" dirty="0" err="1" smtClean="0"/>
              <a:t>exp</a:t>
            </a:r>
            <a:r>
              <a:rPr lang="fr-FR" dirty="0" smtClean="0"/>
              <a:t> d’application: les distiques)</a:t>
            </a:r>
          </a:p>
          <a:p>
            <a:pPr>
              <a:buNone/>
            </a:pPr>
            <a:r>
              <a:rPr lang="fr-FR" dirty="0" smtClean="0"/>
              <a:t>a) Fonction </a:t>
            </a:r>
            <a:r>
              <a:rPr lang="fr-FR" dirty="0" smtClean="0">
                <a:solidFill>
                  <a:srgbClr val="FF0000"/>
                </a:solidFill>
              </a:rPr>
              <a:t>émotive</a:t>
            </a:r>
            <a:r>
              <a:rPr lang="fr-FR" dirty="0" smtClean="0"/>
              <a:t> ou expressive</a:t>
            </a:r>
          </a:p>
          <a:p>
            <a:pPr>
              <a:buNone/>
            </a:pPr>
            <a:r>
              <a:rPr lang="fr-FR" dirty="0" smtClean="0"/>
              <a:t>Elle est liée au </a:t>
            </a:r>
            <a:r>
              <a:rPr lang="fr-FR" dirty="0" smtClean="0">
                <a:solidFill>
                  <a:srgbClr val="FF0000"/>
                </a:solidFill>
              </a:rPr>
              <a:t>destinateur</a:t>
            </a:r>
            <a:r>
              <a:rPr lang="fr-FR" dirty="0" smtClean="0"/>
              <a:t> qui a le vouloir dire quelque chose de quelque chose (partager des émotions).</a:t>
            </a:r>
          </a:p>
          <a:p>
            <a:pPr>
              <a:buNone/>
            </a:pPr>
            <a:r>
              <a:rPr lang="fr-FR" dirty="0" smtClean="0"/>
              <a:t>b) Fonction </a:t>
            </a:r>
            <a:r>
              <a:rPr lang="fr-FR" dirty="0" smtClean="0">
                <a:solidFill>
                  <a:srgbClr val="FF0000"/>
                </a:solidFill>
              </a:rPr>
              <a:t>conative</a:t>
            </a:r>
            <a:r>
              <a:rPr lang="fr-FR" dirty="0" smtClean="0"/>
              <a:t> ou auditive</a:t>
            </a:r>
          </a:p>
          <a:p>
            <a:pPr>
              <a:buNone/>
            </a:pPr>
            <a:r>
              <a:rPr lang="fr-FR" dirty="0" smtClean="0"/>
              <a:t>Elle concerne le </a:t>
            </a:r>
            <a:r>
              <a:rPr lang="fr-FR" dirty="0" smtClean="0">
                <a:solidFill>
                  <a:srgbClr val="FF0000"/>
                </a:solidFill>
              </a:rPr>
              <a:t>destinataire </a:t>
            </a:r>
            <a:r>
              <a:rPr lang="fr-FR" dirty="0" smtClean="0"/>
              <a:t>qui a le pouvoir comprendre (audition et acceptation).</a:t>
            </a:r>
          </a:p>
          <a:p>
            <a:pPr>
              <a:buNone/>
            </a:pPr>
            <a:r>
              <a:rPr lang="fr-FR" dirty="0" smtClean="0"/>
              <a:t>c) Fonction </a:t>
            </a:r>
            <a:r>
              <a:rPr lang="fr-FR" dirty="0" smtClean="0">
                <a:solidFill>
                  <a:srgbClr val="FF0000"/>
                </a:solidFill>
              </a:rPr>
              <a:t>phatique</a:t>
            </a:r>
          </a:p>
          <a:p>
            <a:pPr>
              <a:buNone/>
            </a:pPr>
            <a:r>
              <a:rPr lang="fr-FR" dirty="0" smtClean="0"/>
              <a:t>Elle est liée au </a:t>
            </a:r>
            <a:r>
              <a:rPr lang="fr-FR" dirty="0" smtClean="0">
                <a:solidFill>
                  <a:srgbClr val="FF0000"/>
                </a:solidFill>
              </a:rPr>
              <a:t>canal</a:t>
            </a:r>
            <a:r>
              <a:rPr lang="fr-FR" dirty="0" smtClean="0"/>
              <a:t>, et cherche à maintenir le contact entre les deux pôles de communication.</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55</a:t>
            </a:fld>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d) Fonction </a:t>
            </a:r>
            <a:r>
              <a:rPr lang="fr-FR" dirty="0" smtClean="0">
                <a:solidFill>
                  <a:srgbClr val="FF0000"/>
                </a:solidFill>
              </a:rPr>
              <a:t>métalinguistique</a:t>
            </a:r>
          </a:p>
          <a:p>
            <a:pPr>
              <a:buNone/>
            </a:pPr>
            <a:r>
              <a:rPr lang="fr-FR" dirty="0" smtClean="0"/>
              <a:t>Elle concerne le </a:t>
            </a:r>
            <a:r>
              <a:rPr lang="fr-FR" dirty="0" smtClean="0">
                <a:solidFill>
                  <a:srgbClr val="FF0000"/>
                </a:solidFill>
              </a:rPr>
              <a:t>code</a:t>
            </a:r>
            <a:r>
              <a:rPr lang="fr-FR" dirty="0" smtClean="0"/>
              <a:t>; c’est toute pratique d’explications ou d’ajout d’informations à vocation l’intercompréhension (par exemple: traduction, explication).</a:t>
            </a:r>
          </a:p>
          <a:p>
            <a:pPr>
              <a:buNone/>
            </a:pPr>
            <a:r>
              <a:rPr lang="fr-FR" dirty="0" smtClean="0"/>
              <a:t>e) Fonction </a:t>
            </a:r>
            <a:r>
              <a:rPr lang="fr-FR" dirty="0" smtClean="0">
                <a:solidFill>
                  <a:srgbClr val="FF0000"/>
                </a:solidFill>
              </a:rPr>
              <a:t>référentielle</a:t>
            </a:r>
          </a:p>
          <a:p>
            <a:pPr>
              <a:buNone/>
            </a:pPr>
            <a:r>
              <a:rPr lang="fr-FR" dirty="0" smtClean="0"/>
              <a:t>Cette fonction du message est centrée sur le monde (une chose extérieure) : le contexte ou le </a:t>
            </a:r>
            <a:r>
              <a:rPr lang="fr-FR" dirty="0" smtClean="0">
                <a:solidFill>
                  <a:srgbClr val="FF0000"/>
                </a:solidFill>
              </a:rPr>
              <a:t>référent</a:t>
            </a:r>
            <a:r>
              <a:rPr lang="fr-FR" dirty="0" smtClean="0"/>
              <a:t>.</a:t>
            </a:r>
          </a:p>
          <a:p>
            <a:pPr>
              <a:buNone/>
            </a:pPr>
            <a:r>
              <a:rPr lang="fr-FR" dirty="0" smtClean="0"/>
              <a:t>f) Fonction </a:t>
            </a:r>
            <a:r>
              <a:rPr lang="fr-FR" dirty="0" smtClean="0">
                <a:solidFill>
                  <a:srgbClr val="FF0000"/>
                </a:solidFill>
              </a:rPr>
              <a:t>poétique</a:t>
            </a:r>
          </a:p>
          <a:p>
            <a:pPr>
              <a:buNone/>
            </a:pPr>
            <a:r>
              <a:rPr lang="fr-FR" dirty="0" smtClean="0"/>
              <a:t>Elle se focalise sur la visée du </a:t>
            </a:r>
            <a:r>
              <a:rPr lang="fr-FR" dirty="0" smtClean="0">
                <a:solidFill>
                  <a:srgbClr val="FF0000"/>
                </a:solidFill>
              </a:rPr>
              <a:t>message</a:t>
            </a:r>
            <a:r>
              <a:rPr lang="fr-FR" dirty="0" smtClean="0"/>
              <a:t> (emploi des métaphores, style configuré).</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56</a:t>
            </a:fld>
            <a:endParaRPr lang="fr-F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buNone/>
            </a:pPr>
            <a:r>
              <a:rPr lang="fr-FR" dirty="0" smtClean="0"/>
              <a:t>Somme toute, les fonctions du langage répondent aux questions suivantes: -Qui? - A qui ? - Pour qui ? - Quoi ? - Pour quoi ? - Comment ? - Qui parle ? - A qui s’adresse celui qui parle ? - De quelle manière établit-il le lien de la communication ? - De quoi parle-t-il ? - Que dit-il ? - Que vise-t-il en parlant ? - Comment s’y prend-il pour se faire comprendre ? </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57</a:t>
            </a:fld>
            <a:endParaRPr lang="fr-F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Quelques concepts de communication</a:t>
            </a:r>
          </a:p>
          <a:p>
            <a:pPr>
              <a:buFontTx/>
              <a:buChar char="-"/>
            </a:pPr>
            <a:r>
              <a:rPr lang="fr-FR" dirty="0" smtClean="0"/>
              <a:t>Informer, mettre en forme, présenter une information.</a:t>
            </a:r>
          </a:p>
          <a:p>
            <a:pPr>
              <a:buFontTx/>
              <a:buChar char="-"/>
            </a:pPr>
            <a:r>
              <a:rPr lang="fr-FR" dirty="0" smtClean="0"/>
              <a:t>Feed-back, rétroaction, retour en arrière</a:t>
            </a:r>
          </a:p>
          <a:p>
            <a:pPr>
              <a:buFontTx/>
              <a:buChar char="-"/>
            </a:pPr>
            <a:r>
              <a:rPr lang="fr-FR" dirty="0" smtClean="0"/>
              <a:t>Redondance, répétition</a:t>
            </a:r>
          </a:p>
          <a:p>
            <a:pPr>
              <a:buFontTx/>
              <a:buChar char="-"/>
            </a:pPr>
            <a:r>
              <a:rPr lang="fr-FR" dirty="0" smtClean="0"/>
              <a:t>Bruit, information non désirée</a:t>
            </a:r>
          </a:p>
          <a:p>
            <a:pPr>
              <a:buFontTx/>
              <a:buChar char="-"/>
            </a:pPr>
            <a:r>
              <a:rPr lang="fr-FR" dirty="0" smtClean="0"/>
              <a:t>Verbal, parole</a:t>
            </a:r>
          </a:p>
          <a:p>
            <a:pPr>
              <a:buFontTx/>
              <a:buChar char="-"/>
            </a:pPr>
            <a:r>
              <a:rPr lang="fr-FR" dirty="0" smtClean="0"/>
              <a:t>Non verbal, gestualité</a:t>
            </a:r>
          </a:p>
          <a:p>
            <a:pPr>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58</a:t>
            </a:fld>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Langue, système, familles</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buNone/>
            </a:pPr>
            <a:r>
              <a:rPr lang="fr-FR" dirty="0" smtClean="0"/>
              <a:t>1) Notion de langue</a:t>
            </a:r>
          </a:p>
          <a:p>
            <a:pPr>
              <a:buNone/>
            </a:pPr>
            <a:r>
              <a:rPr lang="fr-FR" sz="2000" dirty="0" smtClean="0">
                <a:latin typeface="Arial Unicode MS" pitchFamily="34" charset="-128"/>
                <a:ea typeface="Arial Unicode MS" pitchFamily="34" charset="-128"/>
                <a:cs typeface="Arial Unicode MS" pitchFamily="34" charset="-128"/>
              </a:rPr>
              <a:t>La langue est un instrument de communication, c’est-à-dire un système de signes partagés par les membres d’une communauté linguistique.</a:t>
            </a:r>
          </a:p>
          <a:p>
            <a:r>
              <a:rPr lang="fr-FR" sz="2000" dirty="0" smtClean="0"/>
              <a:t>La langue est définie comme un système abstrait de signes qu’on peut apprendre.</a:t>
            </a:r>
          </a:p>
          <a:p>
            <a:r>
              <a:rPr lang="fr-FR" sz="2000" dirty="0" smtClean="0"/>
              <a:t>La langue tient compte de tout aspect du fonctionnement d’une situation de communication: aspects phonétiques, phonologiques, morphologiques, lexicologiques, syntaxiques et sémantiques.</a:t>
            </a:r>
          </a:p>
          <a:p>
            <a:r>
              <a:rPr lang="fr-FR" sz="2000" dirty="0" smtClean="0"/>
              <a:t>Selon Saussure, la langue est un système de signes, et à chaque signe correspond une idée différente.</a:t>
            </a:r>
          </a:p>
          <a:p>
            <a:r>
              <a:rPr lang="fr-FR" sz="2000" dirty="0" smtClean="0"/>
              <a:t>La langue est un système de communication conventionnel particulier.</a:t>
            </a:r>
          </a:p>
          <a:p>
            <a:endParaRPr lang="fr-FR" sz="2000"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59</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Contenu du cours</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r>
              <a:rPr lang="fr-FR" sz="2800" dirty="0" smtClean="0"/>
              <a:t>I) Définition de la linguistique</a:t>
            </a:r>
          </a:p>
          <a:p>
            <a:r>
              <a:rPr lang="fr-FR" sz="2800" dirty="0" smtClean="0"/>
              <a:t>II) Les disciplines de la linguistique</a:t>
            </a:r>
          </a:p>
          <a:p>
            <a:r>
              <a:rPr lang="fr-FR" sz="2800" dirty="0" smtClean="0"/>
              <a:t> III) Domaines de la linguistiques</a:t>
            </a:r>
          </a:p>
          <a:p>
            <a:r>
              <a:rPr lang="fr-FR" sz="2800" dirty="0" smtClean="0"/>
              <a:t> IV) Branches de la linguistique</a:t>
            </a:r>
          </a:p>
          <a:p>
            <a:r>
              <a:rPr lang="fr-FR" sz="2800" dirty="0" smtClean="0"/>
              <a:t> V) Objet de la linguistique</a:t>
            </a:r>
          </a:p>
          <a:p>
            <a:r>
              <a:rPr lang="fr-FR" sz="2800" dirty="0" smtClean="0"/>
              <a:t> VI) Dichotomies saussuriennes</a:t>
            </a:r>
            <a:endParaRPr lang="fr-FR" sz="2000" dirty="0" smtClean="0"/>
          </a:p>
          <a:p>
            <a:r>
              <a:rPr lang="fr-FR" sz="2800" dirty="0" smtClean="0"/>
              <a:t>VII) Théories du signe</a:t>
            </a:r>
          </a:p>
          <a:p>
            <a:r>
              <a:rPr lang="fr-FR" sz="2800" dirty="0" smtClean="0"/>
              <a:t>VIII) Communication, signification</a:t>
            </a:r>
          </a:p>
          <a:p>
            <a:pPr>
              <a:buNone/>
            </a:pPr>
            <a:r>
              <a:rPr lang="fr-FR" sz="2800" dirty="0" smtClean="0"/>
              <a:t>          et  fonctions du langage </a:t>
            </a:r>
          </a:p>
          <a:p>
            <a:r>
              <a:rPr lang="fr-FR" sz="2800" dirty="0" smtClean="0"/>
              <a:t>IX) Langue, système, familles</a:t>
            </a:r>
          </a:p>
          <a:p>
            <a:r>
              <a:rPr lang="fr-FR" sz="2800" dirty="0" smtClean="0"/>
              <a:t>X) Catégories linguistiques:</a:t>
            </a:r>
          </a:p>
          <a:p>
            <a:pPr>
              <a:buNone/>
            </a:pPr>
            <a:r>
              <a:rPr lang="fr-FR" sz="2800" dirty="0" smtClean="0"/>
              <a:t>        généralités</a:t>
            </a:r>
          </a:p>
          <a:p>
            <a:pPr>
              <a:buNone/>
            </a:pPr>
            <a:r>
              <a:rPr lang="fr-FR" sz="2800" dirty="0" smtClean="0"/>
              <a:t> </a:t>
            </a:r>
          </a:p>
          <a:p>
            <a:endParaRPr lang="fr-FR" sz="2800" dirty="0" smtClean="0"/>
          </a:p>
          <a:p>
            <a:pPr>
              <a:buNone/>
            </a:pPr>
            <a:endParaRPr lang="fr-FR" sz="1600"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a:t>
            </a:fld>
            <a:endParaRPr lang="fr-FR"/>
          </a:p>
        </p:txBody>
      </p:sp>
    </p:spTree>
  </p:cSld>
  <p:clrMapOvr>
    <a:masterClrMapping/>
  </p:clrMapOvr>
  <p:transition>
    <p:wheel spokes="3"/>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lgn="just"/>
            <a:r>
              <a:rPr lang="fr-FR" sz="2000" dirty="0" smtClean="0"/>
              <a:t>Le</a:t>
            </a:r>
            <a:r>
              <a:rPr lang="fr-FR" sz="2800" dirty="0" smtClean="0"/>
              <a:t> </a:t>
            </a:r>
            <a:r>
              <a:rPr lang="fr-FR" sz="2000" dirty="0" smtClean="0"/>
              <a:t>« système » est un ensemble structuré composé de plusieurs éléments ayant des rapports étroits. De </a:t>
            </a:r>
            <a:r>
              <a:rPr lang="fr-FR" sz="2000" dirty="0" smtClean="0"/>
              <a:t>fait, </a:t>
            </a:r>
            <a:r>
              <a:rPr lang="fr-FR" sz="2000" dirty="0" smtClean="0"/>
              <a:t>le dysfonctionnement d’un élément entraîne un dysfonctionnement total du système.</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60</a:t>
            </a:fld>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2F39E49-F7C7-42A1-B176-03310C8809B8}" type="slidenum">
              <a:rPr lang="fr-FR" smtClean="0"/>
              <a:pPr/>
              <a:t>61</a:t>
            </a:fld>
            <a:endParaRPr lang="fr-FR"/>
          </a:p>
        </p:txBody>
      </p:sp>
      <p:sp>
        <p:nvSpPr>
          <p:cNvPr id="6" name="Espace réservé du contenu 5"/>
          <p:cNvSpPr>
            <a:spLocks noGrp="1"/>
          </p:cNvSpPr>
          <p:nvPr>
            <p:ph idx="1"/>
          </p:nvPr>
        </p:nvSpPr>
        <p:spPr>
          <a:xfrm>
            <a:off x="457200" y="357166"/>
            <a:ext cx="7239000" cy="6098570"/>
          </a:xfrm>
        </p:spPr>
        <p:txBody>
          <a:bodyPr>
            <a:normAutofit/>
          </a:bodyPr>
          <a:lstStyle/>
          <a:p>
            <a:pPr>
              <a:buNone/>
            </a:pPr>
            <a:endParaRPr lang="fr-FR" sz="2000" b="1" dirty="0" smtClean="0"/>
          </a:p>
          <a:p>
            <a:pPr algn="just">
              <a:buNone/>
            </a:pPr>
            <a:r>
              <a:rPr lang="fr-FR" sz="2000" dirty="0" smtClean="0"/>
              <a:t>2) Langue parlée / Langue écrite</a:t>
            </a:r>
          </a:p>
          <a:p>
            <a:pPr algn="just">
              <a:buNone/>
            </a:pPr>
            <a:r>
              <a:rPr lang="fr-FR" sz="2000" dirty="0" smtClean="0"/>
              <a:t>A l’intérieur de chaque langue, deux moyens différents de communications s’occurrent, ayant chacun des propriétés propres: </a:t>
            </a:r>
            <a:r>
              <a:rPr lang="fr-FR" sz="2000" b="1" dirty="0" smtClean="0"/>
              <a:t>langue écrite et langue parlée.</a:t>
            </a:r>
          </a:p>
          <a:p>
            <a:pPr algn="just">
              <a:buNone/>
            </a:pPr>
            <a:r>
              <a:rPr lang="fr-FR" sz="2000" dirty="0" smtClean="0"/>
              <a:t>a) Langue écrite</a:t>
            </a:r>
          </a:p>
          <a:p>
            <a:pPr algn="just">
              <a:buNone/>
            </a:pPr>
            <a:r>
              <a:rPr lang="fr-FR" sz="2000" dirty="0" smtClean="0"/>
              <a:t>La langue écrite est l’ensemble d’énoncés produits pour une transmission visuelle.</a:t>
            </a:r>
            <a:endParaRPr lang="fr-FR" sz="2000" dirty="0" smtClean="0">
              <a:latin typeface="Arial Unicode MS" pitchFamily="34" charset="-128"/>
              <a:ea typeface="Arial Unicode MS" pitchFamily="34" charset="-128"/>
              <a:cs typeface="Arial Unicode MS" pitchFamily="34" charset="-128"/>
            </a:endParaRPr>
          </a:p>
          <a:p>
            <a:pPr algn="just">
              <a:buNone/>
            </a:pPr>
            <a:r>
              <a:rPr lang="fr-FR" sz="2000" dirty="0" smtClean="0"/>
              <a:t>À titre d’exemple, les énoncés oraux représentés dans un système de transcription phonétique ne relèvent pas de la langue écrite. En revanche, le discours rédigé (texte lu) relève de la langue écrite.</a:t>
            </a:r>
            <a:endParaRPr lang="fr-FR" sz="2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buNone/>
            </a:pPr>
            <a:r>
              <a:rPr lang="fr-FR" dirty="0" smtClean="0"/>
              <a:t>3) Parole et écriture</a:t>
            </a:r>
          </a:p>
          <a:p>
            <a:pPr>
              <a:buNone/>
            </a:pPr>
            <a:r>
              <a:rPr lang="fr-FR" dirty="0" smtClean="0"/>
              <a:t> En linguistique, la langue parlée est première, et la langue écrite est un reflet secondaire:</a:t>
            </a:r>
          </a:p>
          <a:p>
            <a:pPr>
              <a:buNone/>
            </a:pPr>
            <a:r>
              <a:rPr lang="fr-FR" dirty="0" smtClean="0"/>
              <a:t> -si  la parole est universelle, l'écriture ne l'est pas, </a:t>
            </a:r>
          </a:p>
          <a:p>
            <a:pPr>
              <a:buNone/>
            </a:pPr>
            <a:r>
              <a:rPr lang="fr-FR" dirty="0" smtClean="0"/>
              <a:t>- l'apprentissage de la langue parlée est  assez aisé, or, celui de la langue écrite est </a:t>
            </a:r>
            <a:r>
              <a:rPr lang="fr-FR" dirty="0" smtClean="0"/>
              <a:t>difficile.</a:t>
            </a: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62</a:t>
            </a:fld>
            <a:endParaRPr lang="fr-F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dirty="0" smtClean="0"/>
              <a:t>La Langue et l’écriture sont, toutes les deux, deux systèmes de signes distincts (le deuxième représente le premier).</a:t>
            </a:r>
          </a:p>
          <a:p>
            <a:pPr algn="just">
              <a:buNone/>
            </a:pPr>
            <a:r>
              <a:rPr lang="fr-FR" dirty="0" smtClean="0"/>
              <a:t>L’écriture est un code du deuxième rang, car beaucoup de communautés linguistiques n’ont pas d’écriture. Dans le code oral, les signifiants sont liés à une substance sonore. Par ailleurs dans le code écrit les signifiants graphiques représentent une transcription du code oral. Ainsi, L’écriture est un moyen pour garder la langue. Or, la langue est une tradition orale indépendante de l’écriture.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63</a:t>
            </a:fld>
            <a:endParaRPr lang="fr-F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Si l’objet de la linguistique est le mot parlé. D’où vient la langue écrite ?  </a:t>
            </a:r>
          </a:p>
          <a:p>
            <a:pPr>
              <a:buNone/>
            </a:pPr>
            <a:r>
              <a:rPr lang="fr-FR" dirty="0" smtClean="0"/>
              <a:t>Certes, la langue littéraire prône l’écriture. Nonobstant, on oublie souvent qu’on parle avant d’écrire. En fait, la parole est plus ancienne que l’écriture.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64</a:t>
            </a:fld>
            <a:endParaRPr lang="fr-F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4) Langue / dialecte</a:t>
            </a:r>
          </a:p>
          <a:p>
            <a:pPr algn="just">
              <a:buNone/>
            </a:pPr>
            <a:r>
              <a:rPr lang="fr-FR" sz="2400" dirty="0" smtClean="0"/>
              <a:t>Il n’y a pas de critères linguistiques décisifs, permettant de distinguer la langue du dialecte. La langue est un objet vivant, et est rarement un système uniforme. Elle varie en harmonie avec le lieu géographique (dialectes):  contexte social et individuel, voire temporel. De ce fait, la langue est, constamment, en évolution et comprend plusieurs états.</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65</a:t>
            </a:fld>
            <a:endParaRPr lang="fr-F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5) Langue naturelle et langue construite</a:t>
            </a:r>
          </a:p>
          <a:p>
            <a:pPr algn="just">
              <a:buNone/>
            </a:pPr>
            <a:r>
              <a:rPr lang="fr-FR" sz="2200" b="1" dirty="0" smtClean="0"/>
              <a:t>La langue naturelle est </a:t>
            </a:r>
            <a:r>
              <a:rPr lang="fr-FR" sz="2200" dirty="0" smtClean="0"/>
              <a:t>formée par ses locuteurs, à partir des autres langues antérieures, surtout les emprunts. Or, la </a:t>
            </a:r>
            <a:r>
              <a:rPr lang="fr-FR" sz="2200" b="1" dirty="0" smtClean="0"/>
              <a:t>langue construite est le produit </a:t>
            </a:r>
            <a:r>
              <a:rPr lang="fr-FR" sz="2200" dirty="0" smtClean="0"/>
              <a:t>d’une réaction normative consciente (cas de l’espéranto). </a:t>
            </a:r>
          </a:p>
          <a:p>
            <a:pPr algn="just">
              <a:buNone/>
            </a:pPr>
            <a:r>
              <a:rPr lang="fr-FR" sz="2200" dirty="0" smtClean="0"/>
              <a:t>L’espéranto est une langue internationale, utilisée comme langue véhiculaire par des personnes émanant de 120 pays. On note, cependant, que  l'espéranto n’est pas la langue officielle d’un État précis. De fait, Elle est issue de différentes cultures afin d’en instaurer des rapports.</a:t>
            </a:r>
            <a:endParaRPr lang="fr-FR" sz="22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66</a:t>
            </a:fld>
            <a:endParaRPr lang="fr-F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6) Langue vivante et langue morte</a:t>
            </a:r>
          </a:p>
          <a:p>
            <a:pPr algn="just">
              <a:buNone/>
            </a:pPr>
            <a:r>
              <a:rPr lang="fr-FR" sz="2400" dirty="0" smtClean="0"/>
              <a:t>La  langue morte n’est utilisée ni à l’oral, ni à l’écrit. Or, la langue vivante est une langue utilisée oralement par des locuteurs (les deux langues mortes les plus importantes sont le latin et grec ancien. Toutefois, Il est possible de ressusciter  une langue morte comme c’est le cas de l’hébreu.</a:t>
            </a:r>
            <a:endParaRPr lang="fr-FR" sz="24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67</a:t>
            </a:fld>
            <a:endParaRPr lang="fr-F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7) Langue maternelle</a:t>
            </a:r>
          </a:p>
          <a:p>
            <a:pPr algn="just">
              <a:buNone/>
            </a:pPr>
            <a:r>
              <a:rPr lang="fr-FR" dirty="0" smtClean="0"/>
              <a:t>La langue maternelle est acquise dès l’enfance. Elle est la langue de la mère du locuteur.</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68</a:t>
            </a:fld>
            <a:endParaRPr lang="fr-F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4000" dirty="0" smtClean="0"/>
              <a:t>X) Catégories linguistiques:</a:t>
            </a:r>
            <a:br>
              <a:rPr lang="fr-FR" sz="4000" dirty="0" smtClean="0"/>
            </a:br>
            <a:r>
              <a:rPr lang="fr-FR" sz="4000" dirty="0" smtClean="0"/>
              <a:t>        généralités</a:t>
            </a:r>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69</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buNone/>
            </a:pPr>
            <a:r>
              <a:rPr lang="fr-FR" sz="2000" dirty="0" err="1" smtClean="0"/>
              <a:t>Baylon</a:t>
            </a:r>
            <a:r>
              <a:rPr lang="fr-FR" sz="2000" dirty="0" smtClean="0"/>
              <a:t>, Christian et Fabre, Paul (1995). </a:t>
            </a:r>
            <a:r>
              <a:rPr lang="fr-FR" sz="2000" i="1" dirty="0" smtClean="0"/>
              <a:t>Initiation à la linguistique. Paris ,</a:t>
            </a:r>
            <a:r>
              <a:rPr lang="fr-FR" sz="2000" dirty="0" smtClean="0"/>
              <a:t>Nathan.</a:t>
            </a:r>
          </a:p>
          <a:p>
            <a:pPr>
              <a:buNone/>
            </a:pPr>
            <a:r>
              <a:rPr lang="fr-FR" sz="2000" dirty="0" smtClean="0"/>
              <a:t>Benveniste, Emile (1966) </a:t>
            </a:r>
            <a:r>
              <a:rPr lang="fr-FR" sz="2000" i="1" dirty="0" smtClean="0"/>
              <a:t>Problèmes de linguistique générale. Paris :</a:t>
            </a:r>
            <a:r>
              <a:rPr lang="fr-FR" sz="2000" dirty="0" smtClean="0"/>
              <a:t>Gallimard.</a:t>
            </a:r>
          </a:p>
          <a:p>
            <a:pPr>
              <a:buNone/>
            </a:pPr>
            <a:r>
              <a:rPr lang="fr-FR" sz="2000" dirty="0" smtClean="0"/>
              <a:t>Chomsky, </a:t>
            </a:r>
            <a:r>
              <a:rPr lang="fr-FR" sz="2000" dirty="0" err="1" smtClean="0"/>
              <a:t>Noam</a:t>
            </a:r>
            <a:r>
              <a:rPr lang="fr-FR" sz="2000" dirty="0" smtClean="0"/>
              <a:t> (1971) </a:t>
            </a:r>
            <a:r>
              <a:rPr lang="fr-FR" sz="2000" i="1" dirty="0" smtClean="0"/>
              <a:t>Aspects de la théorie syntaxique. Seuil.</a:t>
            </a:r>
          </a:p>
          <a:p>
            <a:pPr>
              <a:buNone/>
            </a:pPr>
            <a:r>
              <a:rPr lang="fr-FR" sz="2000" dirty="0" smtClean="0"/>
              <a:t>Dubois, Jean et al. (1994) </a:t>
            </a:r>
            <a:r>
              <a:rPr lang="fr-FR" sz="2000" i="1" dirty="0" smtClean="0"/>
              <a:t>Dictionnaire de linguistique et des sciences du langage. Paris : Larousse.</a:t>
            </a:r>
          </a:p>
          <a:p>
            <a:pPr>
              <a:buNone/>
            </a:pPr>
            <a:r>
              <a:rPr lang="fr-FR" sz="2000" dirty="0" smtClean="0"/>
              <a:t>Jakobson, Roman (1963) </a:t>
            </a:r>
            <a:r>
              <a:rPr lang="fr-FR" sz="2000" i="1" dirty="0" smtClean="0"/>
              <a:t>Essais de linguistique générale : Les fondations du langage. Paris : Les Editions de Minuit.</a:t>
            </a:r>
          </a:p>
          <a:p>
            <a:pPr>
              <a:buNone/>
            </a:pPr>
            <a:r>
              <a:rPr lang="fr-FR" sz="2000" dirty="0" smtClean="0"/>
              <a:t>Martinet, André (1974) </a:t>
            </a:r>
            <a:r>
              <a:rPr lang="fr-FR" sz="2000" i="1" dirty="0" smtClean="0"/>
              <a:t>Éléments de linguistique générale. Paris : A. </a:t>
            </a:r>
            <a:r>
              <a:rPr lang="fr-FR" sz="2000" dirty="0" smtClean="0"/>
              <a:t>Colin.</a:t>
            </a:r>
          </a:p>
          <a:p>
            <a:pPr>
              <a:buNone/>
            </a:pPr>
            <a:r>
              <a:rPr lang="fr-FR" sz="2000" dirty="0" err="1" smtClean="0"/>
              <a:t>Mounin</a:t>
            </a:r>
            <a:r>
              <a:rPr lang="fr-FR" sz="2000" dirty="0" smtClean="0"/>
              <a:t>, Georges (2004) </a:t>
            </a:r>
            <a:r>
              <a:rPr lang="fr-FR" sz="2000" i="1" dirty="0" smtClean="0"/>
              <a:t>Dictionnaire de la linguistique. éd. PUF.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a:t>
            </a:fld>
            <a:endParaRPr lang="fr-FR"/>
          </a:p>
        </p:txBody>
      </p:sp>
    </p:spTree>
  </p:cSld>
  <p:clrMapOvr>
    <a:masterClrMapping/>
  </p:clrMapOvr>
  <p:transition>
    <p:strips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r>
              <a:rPr lang="fr-FR" sz="2200" dirty="0" smtClean="0"/>
              <a:t>De la grammaire à la linguistique</a:t>
            </a:r>
          </a:p>
          <a:p>
            <a:pPr>
              <a:buNone/>
            </a:pPr>
            <a:r>
              <a:rPr lang="fr-FR" sz="2200" dirty="0" smtClean="0"/>
              <a:t>   La linguistique est passée par trois étapes:</a:t>
            </a:r>
          </a:p>
          <a:p>
            <a:pPr marL="514350" lvl="0" indent="-514350">
              <a:buNone/>
            </a:pPr>
            <a:r>
              <a:rPr lang="fr-FR" sz="2200" b="1" dirty="0" smtClean="0"/>
              <a:t>1)  Grammaire </a:t>
            </a:r>
          </a:p>
          <a:p>
            <a:pPr marL="514350" lvl="0" indent="-514350" algn="just">
              <a:buNone/>
            </a:pPr>
            <a:r>
              <a:rPr lang="fr-FR" sz="2200" b="1" dirty="0" smtClean="0"/>
              <a:t>       Fondée</a:t>
            </a:r>
            <a:r>
              <a:rPr lang="fr-FR" sz="2200" dirty="0" smtClean="0"/>
              <a:t> par les grecs, la grammaire est une discipline de la logique. En ce sens, elle est normative.</a:t>
            </a:r>
          </a:p>
          <a:p>
            <a:pPr marL="457200" lvl="0" indent="-457200">
              <a:buNone/>
            </a:pPr>
            <a:r>
              <a:rPr lang="fr-FR" sz="2200" b="1" dirty="0" smtClean="0"/>
              <a:t>2)   Philologie </a:t>
            </a:r>
          </a:p>
          <a:p>
            <a:pPr marL="457200" lvl="0" indent="-457200" algn="just">
              <a:buNone/>
            </a:pPr>
            <a:r>
              <a:rPr lang="fr-FR" sz="2200" b="1" dirty="0" smtClean="0"/>
              <a:t>      E</a:t>
            </a:r>
            <a:r>
              <a:rPr lang="fr-FR" sz="2200" dirty="0" smtClean="0"/>
              <a:t>lle s’occupe de la langue et de l’histoire des littératures. Elle fait de la critique une base méthodique; interpréter et commenter les textes de différentes époques, déchiffrer et réécrire les inscriptions d’une langue morte ou obscure. </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8</a:t>
            </a:fld>
            <a:endParaRPr lang="fr-FR"/>
          </a:p>
        </p:txBody>
      </p:sp>
    </p:spTree>
  </p:cSld>
  <p:clrMapOvr>
    <a:masterClrMapping/>
  </p:clrMapOvr>
  <p:transition>
    <p:wheel spokes="3"/>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marL="457200" lvl="0" indent="-457200">
              <a:buNone/>
            </a:pPr>
            <a:r>
              <a:rPr lang="fr-FR" sz="2000" b="1" dirty="0" smtClean="0"/>
              <a:t>3)  Grammaire comparée</a:t>
            </a:r>
            <a:r>
              <a:rPr lang="fr-FR" sz="2000" dirty="0" smtClean="0"/>
              <a:t> </a:t>
            </a:r>
          </a:p>
          <a:p>
            <a:pPr algn="just">
              <a:buNone/>
            </a:pPr>
            <a:r>
              <a:rPr lang="fr-FR" sz="2000" dirty="0" smtClean="0"/>
              <a:t>   Elle vise de comparer les langues afin d’expliquer les formes des unes des autres. Ainsi, elle étudie les points communs et divergents entre les langues sans pour autant les expliquer, d’où la naissance de </a:t>
            </a:r>
            <a:r>
              <a:rPr lang="fr-FR" sz="2000" b="1" dirty="0" smtClean="0"/>
              <a:t>la linguistique</a:t>
            </a:r>
            <a:r>
              <a:rPr lang="fr-FR" sz="2000"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9</a:t>
            </a:fld>
            <a:endParaRPr lang="fr-FR"/>
          </a:p>
        </p:txBody>
      </p:sp>
    </p:spTree>
  </p:cSld>
  <p:clrMapOvr>
    <a:masterClrMapping/>
  </p:clrMapOvr>
  <p:transition>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2001</TotalTime>
  <Words>4692</Words>
  <Application>Microsoft Office PowerPoint</Application>
  <PresentationFormat>Affichage à l'écran (4:3)</PresentationFormat>
  <Paragraphs>378</Paragraphs>
  <Slides>69</Slides>
  <Notes>1</Notes>
  <HiddenSlides>0</HiddenSlides>
  <MMClips>0</MMClips>
  <ScaleCrop>false</ScaleCrop>
  <HeadingPairs>
    <vt:vector size="4" baseType="variant">
      <vt:variant>
        <vt:lpstr>Thème</vt:lpstr>
      </vt:variant>
      <vt:variant>
        <vt:i4>1</vt:i4>
      </vt:variant>
      <vt:variant>
        <vt:lpstr>Titres des diapositives</vt:lpstr>
      </vt:variant>
      <vt:variant>
        <vt:i4>69</vt:i4>
      </vt:variant>
    </vt:vector>
  </HeadingPairs>
  <TitlesOfParts>
    <vt:vector size="70" baseType="lpstr">
      <vt:lpstr>Opulent</vt:lpstr>
      <vt:lpstr>Diapositive 1</vt:lpstr>
      <vt:lpstr>Faculté Pluridisciplinaire de Nador Filière: études amazighes Semestre: 1 prof: saddouki mohammed</vt:lpstr>
      <vt:lpstr>         Descriptif du cours   </vt:lpstr>
      <vt:lpstr>Objectifs du cours </vt:lpstr>
      <vt:lpstr>Contenu du cours </vt:lpstr>
      <vt:lpstr>Contenu du cours </vt:lpstr>
      <vt:lpstr>Bibliographie </vt:lpstr>
      <vt:lpstr>Introduction </vt:lpstr>
      <vt:lpstr>Diapositive 9</vt:lpstr>
      <vt:lpstr>Introduction </vt:lpstr>
      <vt:lpstr>Définition de la linguistique </vt:lpstr>
      <vt:lpstr>Diapositive 12</vt:lpstr>
      <vt:lpstr>Les disciplines de la Linguistique  </vt:lpstr>
      <vt:lpstr>                    les disciplines de la Linguistique</vt:lpstr>
      <vt:lpstr>Domaines de la linguistique </vt:lpstr>
      <vt:lpstr>Branches de la linguistique </vt:lpstr>
      <vt:lpstr>Objet de la linguistique </vt:lpstr>
      <vt:lpstr>Dichotomies saussuriennes </vt:lpstr>
      <vt:lpstr>Diapositive 19</vt:lpstr>
      <vt:lpstr>Dichotomies saussuriennes </vt:lpstr>
      <vt:lpstr>Diapositive 21</vt:lpstr>
      <vt:lpstr>Diapositive 22</vt:lpstr>
      <vt:lpstr>Diapositive 23</vt:lpstr>
      <vt:lpstr>Théorie du signe </vt:lpstr>
      <vt:lpstr>Le signe linguistique </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L’œuvre du linguiste </vt:lpstr>
      <vt:lpstr>Diapositive 37</vt:lpstr>
      <vt:lpstr>Langage humain/langage des autres </vt:lpstr>
      <vt:lpstr>Diapositive 39</vt:lpstr>
      <vt:lpstr>Diapositive 40</vt:lpstr>
      <vt:lpstr>Diapositive 41</vt:lpstr>
      <vt:lpstr>Diapositive 42</vt:lpstr>
      <vt:lpstr>Diapositive 43</vt:lpstr>
      <vt:lpstr>Communication/signification </vt:lpstr>
      <vt:lpstr>Diapositive 45</vt:lpstr>
      <vt:lpstr>Diapositive 46</vt:lpstr>
      <vt:lpstr>Diapositive 47</vt:lpstr>
      <vt:lpstr>Diapositive 48</vt:lpstr>
      <vt:lpstr>Diapositive 49</vt:lpstr>
      <vt:lpstr>Diapositive 50</vt:lpstr>
      <vt:lpstr>Diapositive 51</vt:lpstr>
      <vt:lpstr>Diapositive 52</vt:lpstr>
      <vt:lpstr>Fonctions du langage </vt:lpstr>
      <vt:lpstr>Diapositive 54</vt:lpstr>
      <vt:lpstr>Diapositive 55</vt:lpstr>
      <vt:lpstr>Diapositive 56</vt:lpstr>
      <vt:lpstr>Diapositive 57</vt:lpstr>
      <vt:lpstr>Diapositive 58</vt:lpstr>
      <vt:lpstr>Langue, système, familles </vt:lpstr>
      <vt:lpstr>Diapositive 60</vt:lpstr>
      <vt:lpstr>Diapositive 61</vt:lpstr>
      <vt:lpstr>Diapositive 62</vt:lpstr>
      <vt:lpstr>Diapositive 63</vt:lpstr>
      <vt:lpstr>Diapositive 64</vt:lpstr>
      <vt:lpstr>Diapositive 65</vt:lpstr>
      <vt:lpstr>Diapositive 66</vt:lpstr>
      <vt:lpstr>Diapositive 67</vt:lpstr>
      <vt:lpstr>Diapositive 68</vt:lpstr>
      <vt:lpstr> X) Catégories linguistiques:         généralités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190</cp:revision>
  <dcterms:created xsi:type="dcterms:W3CDTF">2020-10-18T10:52:28Z</dcterms:created>
  <dcterms:modified xsi:type="dcterms:W3CDTF">2021-12-30T11:38:27Z</dcterms:modified>
</cp:coreProperties>
</file>