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9"/>
  </p:notesMasterIdLst>
  <p:sldIdLst>
    <p:sldId id="256" r:id="rId2"/>
    <p:sldId id="257" r:id="rId3"/>
    <p:sldId id="258" r:id="rId4"/>
    <p:sldId id="259" r:id="rId5"/>
    <p:sldId id="260" r:id="rId6"/>
    <p:sldId id="266" r:id="rId7"/>
    <p:sldId id="267" r:id="rId8"/>
    <p:sldId id="269" r:id="rId9"/>
    <p:sldId id="262" r:id="rId10"/>
    <p:sldId id="263" r:id="rId11"/>
    <p:sldId id="265" r:id="rId12"/>
    <p:sldId id="276" r:id="rId13"/>
    <p:sldId id="280" r:id="rId14"/>
    <p:sldId id="270" r:id="rId15"/>
    <p:sldId id="273" r:id="rId16"/>
    <p:sldId id="271" r:id="rId17"/>
    <p:sldId id="272" r:id="rId18"/>
    <p:sldId id="281" r:id="rId19"/>
    <p:sldId id="282" r:id="rId20"/>
    <p:sldId id="283" r:id="rId21"/>
    <p:sldId id="284" r:id="rId22"/>
    <p:sldId id="274" r:id="rId23"/>
    <p:sldId id="279" r:id="rId24"/>
    <p:sldId id="286" r:id="rId25"/>
    <p:sldId id="287" r:id="rId26"/>
    <p:sldId id="288" r:id="rId27"/>
    <p:sldId id="289" r:id="rId28"/>
    <p:sldId id="291" r:id="rId29"/>
    <p:sldId id="292" r:id="rId30"/>
    <p:sldId id="293" r:id="rId31"/>
    <p:sldId id="301" r:id="rId32"/>
    <p:sldId id="290" r:id="rId33"/>
    <p:sldId id="295" r:id="rId34"/>
    <p:sldId id="296" r:id="rId35"/>
    <p:sldId id="297" r:id="rId36"/>
    <p:sldId id="298" r:id="rId37"/>
    <p:sldId id="299" r:id="rId38"/>
    <p:sldId id="294" r:id="rId39"/>
    <p:sldId id="300" r:id="rId40"/>
    <p:sldId id="318" r:id="rId41"/>
    <p:sldId id="302" r:id="rId42"/>
    <p:sldId id="328" r:id="rId43"/>
    <p:sldId id="329" r:id="rId44"/>
    <p:sldId id="303" r:id="rId45"/>
    <p:sldId id="305" r:id="rId46"/>
    <p:sldId id="306" r:id="rId47"/>
    <p:sldId id="315" r:id="rId48"/>
    <p:sldId id="307" r:id="rId49"/>
    <p:sldId id="308" r:id="rId50"/>
    <p:sldId id="309" r:id="rId51"/>
    <p:sldId id="310" r:id="rId52"/>
    <p:sldId id="311" r:id="rId53"/>
    <p:sldId id="312" r:id="rId54"/>
    <p:sldId id="313" r:id="rId55"/>
    <p:sldId id="314" r:id="rId56"/>
    <p:sldId id="323" r:id="rId57"/>
    <p:sldId id="320" r:id="rId58"/>
    <p:sldId id="321" r:id="rId59"/>
    <p:sldId id="322" r:id="rId60"/>
    <p:sldId id="316" r:id="rId61"/>
    <p:sldId id="325" r:id="rId62"/>
    <p:sldId id="319" r:id="rId63"/>
    <p:sldId id="330" r:id="rId64"/>
    <p:sldId id="331" r:id="rId65"/>
    <p:sldId id="332" r:id="rId66"/>
    <p:sldId id="333" r:id="rId67"/>
    <p:sldId id="334" r:id="rId68"/>
    <p:sldId id="335" r:id="rId69"/>
    <p:sldId id="336" r:id="rId70"/>
    <p:sldId id="337" r:id="rId71"/>
    <p:sldId id="338" r:id="rId72"/>
    <p:sldId id="324" r:id="rId73"/>
    <p:sldId id="327" r:id="rId74"/>
    <p:sldId id="339" r:id="rId75"/>
    <p:sldId id="340" r:id="rId76"/>
    <p:sldId id="347" r:id="rId77"/>
    <p:sldId id="341" r:id="rId78"/>
    <p:sldId id="353" r:id="rId79"/>
    <p:sldId id="354" r:id="rId80"/>
    <p:sldId id="355" r:id="rId81"/>
    <p:sldId id="342" r:id="rId82"/>
    <p:sldId id="357" r:id="rId83"/>
    <p:sldId id="356" r:id="rId84"/>
    <p:sldId id="343" r:id="rId85"/>
    <p:sldId id="344" r:id="rId86"/>
    <p:sldId id="352" r:id="rId87"/>
    <p:sldId id="345" r:id="rId88"/>
    <p:sldId id="351" r:id="rId89"/>
    <p:sldId id="348" r:id="rId90"/>
    <p:sldId id="346" r:id="rId91"/>
    <p:sldId id="360" r:id="rId92"/>
    <p:sldId id="361" r:id="rId93"/>
    <p:sldId id="362" r:id="rId94"/>
    <p:sldId id="363" r:id="rId95"/>
    <p:sldId id="364" r:id="rId96"/>
    <p:sldId id="365" r:id="rId97"/>
    <p:sldId id="366" r:id="rId9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52FBA-AED0-4D06-81CB-D30149936292}" type="datetimeFigureOut">
              <a:rPr lang="fr-FR" smtClean="0"/>
              <a:pPr/>
              <a:t>03/01/2022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C9451E-172A-4FF3-9088-D1818DAD61E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5CBE847-7FEB-4367-8468-70C9F19A43C6}" type="datetime1">
              <a:rPr lang="fr-FR" smtClean="0"/>
              <a:pPr/>
              <a:t>03/01/2022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9B9AF29-404C-4882-A750-EA752D4B3FF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114E562-0E0B-4FA0-9E8D-21F7B63F6E12}" type="datetime1">
              <a:rPr lang="fr-FR" smtClean="0"/>
              <a:pPr/>
              <a:t>03/01/2022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1FA23C00-8D83-45E7-8FE6-2DB93F1E757D}" type="datetime1">
              <a:rPr lang="fr-FR" smtClean="0"/>
              <a:pPr/>
              <a:t>03/01/2022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9B9AF29-404C-4882-A750-EA752D4B3FF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6AE942A-10E7-46C3-A4C6-A0C42E4153F8}" type="datetime1">
              <a:rPr lang="fr-FR" smtClean="0"/>
              <a:pPr/>
              <a:t>03/01/2022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879DADB-F8B9-4A3D-ADEC-A6A975346B09}" type="datetime1">
              <a:rPr lang="fr-FR" smtClean="0"/>
              <a:pPr/>
              <a:t>03/01/2022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59B9AF29-404C-4882-A750-EA752D4B3FF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EF5A575-7BA9-4AE4-A48D-842C6B47A8DE}" type="datetime1">
              <a:rPr lang="fr-FR" smtClean="0"/>
              <a:pPr/>
              <a:t>03/01/2022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71C3D7C-104E-426F-968A-DC90FC34353D}" type="datetime1">
              <a:rPr lang="fr-FR" smtClean="0"/>
              <a:pPr/>
              <a:t>03/01/2022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3E995824-E012-4DA7-B634-C7A310FA4EDC}" type="datetime1">
              <a:rPr lang="fr-FR" smtClean="0"/>
              <a:pPr/>
              <a:t>03/01/2022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450F94C9-3F1A-41E7-BD32-4A56C3B7D4E4}" type="datetime1">
              <a:rPr lang="fr-FR" smtClean="0"/>
              <a:pPr/>
              <a:t>03/01/2022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216717E-5902-4DAE-AB4A-CF6879C66E35}" type="datetime1">
              <a:rPr lang="fr-FR" smtClean="0"/>
              <a:pPr/>
              <a:t>03/01/2022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B9AF29-404C-4882-A750-EA752D4B3FF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4E4EE39B-1453-4B82-8FC5-479B834BF47C}" type="datetime1">
              <a:rPr lang="fr-FR" smtClean="0"/>
              <a:pPr/>
              <a:t>03/01/2022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9B9AF29-404C-4882-A750-EA752D4B3FF6}"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B1129CE-C8C8-41AC-A798-5F1B2DB52B04}" type="datetime1">
              <a:rPr lang="fr-FR" smtClean="0"/>
              <a:pPr/>
              <a:t>03/01/2022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9B9AF29-404C-4882-A750-EA752D4B3FF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IMG-20200913-WA0017.jpg"/>
          <p:cNvPicPr>
            <a:picLocks noChangeAspect="1"/>
          </p:cNvPicPr>
          <p:nvPr/>
        </p:nvPicPr>
        <p:blipFill>
          <a:blip r:embed="rId2"/>
          <a:stretch>
            <a:fillRect/>
          </a:stretch>
        </p:blipFill>
        <p:spPr>
          <a:xfrm>
            <a:off x="0" y="0"/>
            <a:ext cx="9144000" cy="6858000"/>
          </a:xfrm>
          <a:prstGeom prst="rect">
            <a:avLst/>
          </a:prstGeom>
        </p:spPr>
      </p:pic>
      <p:sp>
        <p:nvSpPr>
          <p:cNvPr id="5" name="Espace réservé du numéro de diapositive 4"/>
          <p:cNvSpPr>
            <a:spLocks noGrp="1"/>
          </p:cNvSpPr>
          <p:nvPr>
            <p:ph type="sldNum" sz="quarter" idx="12"/>
          </p:nvPr>
        </p:nvSpPr>
        <p:spPr/>
        <p:txBody>
          <a:bodyPr/>
          <a:lstStyle/>
          <a:p>
            <a:fld id="{59B9AF29-404C-4882-A750-EA752D4B3FF6}"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Bibliographie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20000"/>
          </a:bodyPr>
          <a:lstStyle/>
          <a:p>
            <a:r>
              <a:rPr lang="fr-FR" sz="2000" dirty="0" smtClean="0"/>
              <a:t>BENVENISTE, E,1966, "Nature du signe linguistique", </a:t>
            </a:r>
            <a:r>
              <a:rPr lang="fr-FR" sz="2000" i="1" dirty="0" smtClean="0"/>
              <a:t>Acta </a:t>
            </a:r>
            <a:r>
              <a:rPr lang="fr-FR" sz="2000" i="1" dirty="0" err="1" smtClean="0"/>
              <a:t>Linguistica</a:t>
            </a:r>
            <a:r>
              <a:rPr lang="fr-FR" sz="2000" dirty="0" err="1" smtClean="0"/>
              <a:t>I</a:t>
            </a:r>
            <a:r>
              <a:rPr lang="fr-FR" sz="2000" dirty="0" smtClean="0"/>
              <a:t>, repris dans </a:t>
            </a:r>
            <a:r>
              <a:rPr lang="fr-FR" sz="2000" i="1" dirty="0" smtClean="0"/>
              <a:t>Problèmes de linguistique générale, </a:t>
            </a:r>
            <a:r>
              <a:rPr lang="fr-FR" sz="2000" dirty="0" smtClean="0"/>
              <a:t>Gallimard, Paris, p. 1+9-55. </a:t>
            </a:r>
          </a:p>
          <a:p>
            <a:r>
              <a:rPr lang="fr-FR" sz="2000" dirty="0" smtClean="0"/>
              <a:t>Benveniste, Émile, 1966 </a:t>
            </a:r>
            <a:r>
              <a:rPr lang="fr-FR" sz="2000" i="1" dirty="0" smtClean="0"/>
              <a:t>Problèmes de linguistique générale</a:t>
            </a:r>
            <a:r>
              <a:rPr lang="fr-FR" sz="2000" dirty="0" smtClean="0"/>
              <a:t>, Gallimard, Paris. </a:t>
            </a:r>
          </a:p>
          <a:p>
            <a:r>
              <a:rPr lang="fr-FR" sz="2000" dirty="0" smtClean="0"/>
              <a:t>Coquet, Jean-Claude 1984-1985. </a:t>
            </a:r>
            <a:r>
              <a:rPr lang="fr-FR" sz="2000" i="1" dirty="0" smtClean="0"/>
              <a:t>Le discours et son sujet</a:t>
            </a:r>
            <a:r>
              <a:rPr lang="fr-FR" sz="2000" dirty="0" smtClean="0"/>
              <a:t>. 2 vol., </a:t>
            </a:r>
            <a:r>
              <a:rPr lang="fr-FR" sz="2000" dirty="0" err="1" smtClean="0"/>
              <a:t>Klincksieck</a:t>
            </a:r>
            <a:r>
              <a:rPr lang="fr-FR" sz="2000" dirty="0" smtClean="0"/>
              <a:t>, Paris.</a:t>
            </a:r>
          </a:p>
          <a:p>
            <a:r>
              <a:rPr lang="fr-FR" sz="2000" dirty="0" smtClean="0"/>
              <a:t>Coquet, Jean-Claude 1997. </a:t>
            </a:r>
            <a:r>
              <a:rPr lang="fr-FR" sz="2000" i="1" dirty="0" smtClean="0"/>
              <a:t>La quête du sens. Le langage en question</a:t>
            </a:r>
            <a:r>
              <a:rPr lang="fr-FR" sz="2000" dirty="0" smtClean="0"/>
              <a:t>, Presses Universitaires de France, Paris.</a:t>
            </a:r>
          </a:p>
          <a:p>
            <a:r>
              <a:rPr lang="fr-FR" sz="2000" dirty="0" smtClean="0"/>
              <a:t>Courtés, Joseph 1979, </a:t>
            </a:r>
            <a:r>
              <a:rPr lang="fr-FR" sz="2000" i="1" dirty="0" smtClean="0"/>
              <a:t>Sémiotique. Dictionnaire raisonné de la théorie du langage</a:t>
            </a:r>
            <a:r>
              <a:rPr lang="fr-FR" sz="2000" dirty="0" smtClean="0"/>
              <a:t>, Hachette, Paris.</a:t>
            </a:r>
          </a:p>
          <a:p>
            <a:r>
              <a:rPr lang="en-US" sz="2000" dirty="0" smtClean="0"/>
              <a:t>Eco, Umberto, 1976, </a:t>
            </a:r>
            <a:r>
              <a:rPr lang="en-US" sz="2000" i="1" dirty="0" smtClean="0"/>
              <a:t>A Theory of Semiotics</a:t>
            </a:r>
            <a:r>
              <a:rPr lang="en-US" sz="2000" dirty="0" smtClean="0"/>
              <a:t>, Indiana University Press, Bloomington.</a:t>
            </a:r>
            <a:endParaRPr lang="fr-FR" sz="2000" dirty="0" smtClean="0"/>
          </a:p>
          <a:p>
            <a:r>
              <a:rPr lang="fr-FR" sz="2000" dirty="0" smtClean="0"/>
              <a:t>Greimas, </a:t>
            </a:r>
            <a:r>
              <a:rPr lang="fr-FR" sz="2000" dirty="0" err="1" smtClean="0"/>
              <a:t>Algirdas</a:t>
            </a:r>
            <a:r>
              <a:rPr lang="fr-FR" sz="2000" dirty="0" smtClean="0"/>
              <a:t> J., 1966 (</a:t>
            </a:r>
            <a:r>
              <a:rPr lang="fr-FR" sz="2000" dirty="0" err="1" smtClean="0"/>
              <a:t>rééd</a:t>
            </a:r>
            <a:r>
              <a:rPr lang="fr-FR" sz="2000" dirty="0" smtClean="0"/>
              <a:t>. Paris, P.U.F., 1986), </a:t>
            </a:r>
            <a:r>
              <a:rPr lang="fr-FR" sz="2000" i="1" dirty="0" smtClean="0"/>
              <a:t>Sémantique structurale. Recherche de méthode</a:t>
            </a:r>
            <a:r>
              <a:rPr lang="fr-FR" sz="2000" dirty="0" smtClean="0"/>
              <a:t>, Larousse, Paris.</a:t>
            </a:r>
            <a:br>
              <a:rPr lang="fr-FR" sz="2000" dirty="0" smtClean="0"/>
            </a:br>
            <a:r>
              <a:rPr lang="fr-FR" sz="2000" dirty="0" smtClean="0"/>
              <a:t>— 1976, </a:t>
            </a:r>
            <a:r>
              <a:rPr lang="fr-FR" sz="2000" i="1" dirty="0" smtClean="0"/>
              <a:t>Maupassant. La sémiotique du texte : exercices pratiques</a:t>
            </a:r>
            <a:r>
              <a:rPr lang="fr-FR" sz="2000" dirty="0" smtClean="0"/>
              <a:t>, Seuil, Paris.</a:t>
            </a:r>
          </a:p>
          <a:p>
            <a:r>
              <a:rPr lang="fr-FR" sz="2000" dirty="0" smtClean="0"/>
              <a:t>Saussure, Ferdinand de, 1962, </a:t>
            </a:r>
            <a:r>
              <a:rPr lang="fr-FR" sz="2000" i="1" dirty="0" smtClean="0"/>
              <a:t>Cours de linguistique générale</a:t>
            </a:r>
            <a:r>
              <a:rPr lang="fr-FR" sz="2000" dirty="0" smtClean="0"/>
              <a:t>, Payot, Paris. </a:t>
            </a:r>
          </a:p>
          <a:p>
            <a:pPr>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lnSpcReduction="10000"/>
          </a:bodyPr>
          <a:lstStyle/>
          <a:p>
            <a:pPr algn="just">
              <a:buNone/>
            </a:pPr>
            <a:r>
              <a:rPr lang="fr-FR" sz="2000" dirty="0" smtClean="0"/>
              <a:t>Le présent cours de sémiotique comprend deux volets complémentaires; le premier est théorique, le second est pratique. De fait, notre objectif est de réunir chez l’étudiant deux sortes d’analyse des faits et, par conséquent, deux visions du monde, quoique distinctes, elles sont étroitement liées dans notre cas. Pour ce faire, on tâchera d’abord de présenter les fondements théoriques et méthodologique de la doctrine « sémiotique »et ensuite de choisir un dispositif sémiotique en vue d’une application.</a:t>
            </a:r>
          </a:p>
          <a:p>
            <a:pPr algn="just">
              <a:buNone/>
            </a:pPr>
            <a:r>
              <a:rPr lang="fr-FR" sz="2000" dirty="0" smtClean="0"/>
              <a:t>Dans notre cas, on optera pour l’analyse de sept personnages ayant chacun leur sphère d'action propre : le Héros, la Princesse, le Mandateur, l'Agresseur, le Donateur, l'Auxiliaire et le Faux Héros comme disait Propp en définissant le conte…, or, suivant la démarche entreprise par Greimas:</a:t>
            </a:r>
          </a:p>
          <a:p>
            <a:pPr>
              <a:buNone/>
            </a:pPr>
            <a:r>
              <a:rPr lang="fr-FR" sz="2000" dirty="0" smtClean="0"/>
              <a:t> « Hors du texte point de salut » (Greimas)</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7239000" cy="1143000"/>
          </a:xfrm>
        </p:spPr>
        <p:txBody>
          <a:bodyPr>
            <a:noAutofit/>
          </a:bodyPr>
          <a:lstStyle/>
          <a:p>
            <a:pPr marL="457200" indent="-457200"/>
            <a:r>
              <a:rPr lang="fr-FR" sz="2000" dirty="0" smtClean="0"/>
              <a:t>I) </a:t>
            </a:r>
            <a:r>
              <a:rPr lang="fr-FR" sz="2000" dirty="0" err="1" smtClean="0"/>
              <a:t>Tasnamka</a:t>
            </a:r>
            <a:r>
              <a:rPr lang="fr-FR" sz="2000" dirty="0" smtClean="0"/>
              <a:t> d </a:t>
            </a:r>
            <a:r>
              <a:rPr lang="fr-FR" sz="2000" dirty="0" err="1" smtClean="0"/>
              <a:t>tsimyulujit</a:t>
            </a:r>
            <a:r>
              <a:rPr lang="fr-FR" sz="2000" dirty="0" smtClean="0"/>
              <a:t>: </a:t>
            </a:r>
            <a:r>
              <a:rPr lang="fr-FR" sz="2000" dirty="0" err="1" smtClean="0"/>
              <a:t>talalit</a:t>
            </a:r>
            <a:r>
              <a:rPr lang="fr-FR" sz="2000" dirty="0" smtClean="0"/>
              <a:t> d </a:t>
            </a:r>
            <a:r>
              <a:rPr lang="fr-FR" sz="2000" dirty="0" err="1" smtClean="0"/>
              <a:t>usisn</a:t>
            </a:r>
            <a:r>
              <a:rPr lang="fr-FR" sz="2000" dirty="0" smtClean="0"/>
              <a:t> n </a:t>
            </a:r>
            <a:r>
              <a:rPr lang="fr-FR" sz="2000" dirty="0" err="1" smtClean="0"/>
              <a:t>irm</a:t>
            </a:r>
            <a:r>
              <a:rPr lang="fr-FR" sz="2000" dirty="0" smtClean="0"/>
              <a:t> Sémiotique et sémiologie: genèse et définition du terme</a:t>
            </a:r>
            <a:endParaRPr lang="fr-FR" sz="2000"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buNone/>
            </a:pPr>
            <a:r>
              <a:rPr lang="fr-FR" dirty="0" smtClean="0"/>
              <a:t>    Grec                                 Français </a:t>
            </a:r>
          </a:p>
          <a:p>
            <a:pPr>
              <a:buNone/>
            </a:pPr>
            <a:r>
              <a:rPr lang="fr-FR" dirty="0" smtClean="0"/>
              <a:t> </a:t>
            </a:r>
            <a:r>
              <a:rPr lang="fr-FR" dirty="0" err="1" smtClean="0"/>
              <a:t>Sêmeiôtikê</a:t>
            </a:r>
            <a:r>
              <a:rPr lang="fr-FR" dirty="0" smtClean="0"/>
              <a:t>                          sémiotique</a:t>
            </a:r>
          </a:p>
          <a:p>
            <a:pPr>
              <a:buNone/>
            </a:pPr>
            <a:r>
              <a:rPr lang="fr-FR" dirty="0" smtClean="0"/>
              <a:t> </a:t>
            </a:r>
            <a:r>
              <a:rPr lang="fr-FR" dirty="0" err="1" smtClean="0"/>
              <a:t>Sêmeioûn</a:t>
            </a:r>
            <a:r>
              <a:rPr lang="fr-FR" dirty="0" smtClean="0"/>
              <a:t>                          marquer un signe</a:t>
            </a:r>
            <a:endParaRPr lang="fr-FR" dirty="0"/>
          </a:p>
        </p:txBody>
      </p:sp>
      <p:sp>
        <p:nvSpPr>
          <p:cNvPr id="4" name="Flèche droite 3"/>
          <p:cNvSpPr/>
          <p:nvPr/>
        </p:nvSpPr>
        <p:spPr>
          <a:xfrm>
            <a:off x="2786050" y="3857628"/>
            <a:ext cx="150019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59B9AF29-404C-4882-A750-EA752D4B3FF6}"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SÉMIOTIQUE ET SÉMIOLOGIE </a:t>
            </a:r>
          </a:p>
          <a:p>
            <a:pPr algn="just">
              <a:buNone/>
            </a:pPr>
            <a:r>
              <a:rPr lang="fr-FR" sz="2000" dirty="0" err="1" smtClean="0"/>
              <a:t>Rastier</a:t>
            </a:r>
            <a:r>
              <a:rPr lang="fr-FR" sz="2000" dirty="0" smtClean="0"/>
              <a:t> (1996 : 49) écrivait à propos de l’histoire de la dénomination de la discipline : « Exceptons la sémiologie ou séméiologie médicale, discipline de tradition hippocratique qui se limite à l'étude des symptômes cliniques. </a:t>
            </a:r>
            <a:r>
              <a:rPr lang="fr-FR" sz="2000" dirty="0" smtClean="0">
                <a:solidFill>
                  <a:srgbClr val="FF0000"/>
                </a:solidFill>
              </a:rPr>
              <a:t>La science générale des signes a été nommée </a:t>
            </a:r>
            <a:r>
              <a:rPr lang="fr-FR" sz="2000" dirty="0" err="1" smtClean="0">
                <a:solidFill>
                  <a:srgbClr val="FF0000"/>
                </a:solidFill>
              </a:rPr>
              <a:t>semiotics</a:t>
            </a:r>
            <a:r>
              <a:rPr lang="fr-FR" sz="2000" dirty="0" smtClean="0">
                <a:solidFill>
                  <a:srgbClr val="FF0000"/>
                </a:solidFill>
              </a:rPr>
              <a:t> par Locke [1632-1704], et ce nom a été repris par Peirce (1839-1914), puis par Morris [1901-1979] et Carnap [1891-1971]. Ferdinand de Saussure (1847-1913) a pour sa part nommé </a:t>
            </a:r>
            <a:r>
              <a:rPr lang="fr-FR" sz="2000" b="1" dirty="0" smtClean="0">
                <a:solidFill>
                  <a:srgbClr val="FF0000"/>
                </a:solidFill>
              </a:rPr>
              <a:t>sémiologie cette discipline, suivi par Hjelmslev [1899-1965] (qui emploie le mot sémiotique pour désigner les systèmes de signes </a:t>
            </a:r>
            <a:r>
              <a:rPr lang="fr-FR" sz="2000" b="1" dirty="0" smtClean="0"/>
              <a:t>[et non la discipline]). Cet usage dura jusqu'aux années soixante (cf. Barthes [1915-1985], Éléments de sémiologie, 1964). </a:t>
            </a:r>
            <a:r>
              <a:rPr lang="fr-FR" sz="2000" b="1" dirty="0" smtClean="0">
                <a:solidFill>
                  <a:srgbClr val="FF0000"/>
                </a:solidFill>
              </a:rPr>
              <a:t>À sa fondation (1969), l'Association internationale de sémiotique trancha pour l'usage anglo-saxon</a:t>
            </a:r>
            <a:r>
              <a:rPr lang="fr-FR" sz="2000" b="1" dirty="0" smtClean="0"/>
              <a:t>, qui s'est imposé dans les milieux académiques, mais non dans ceux de la communication. »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Autofit/>
          </a:bodyPr>
          <a:lstStyle/>
          <a:p>
            <a:pPr algn="just">
              <a:buNone/>
            </a:pPr>
            <a:r>
              <a:rPr lang="fr-FR" sz="1800" dirty="0" smtClean="0">
                <a:solidFill>
                  <a:srgbClr val="FF0000"/>
                </a:solidFill>
              </a:rPr>
              <a:t>En 1952, Roman Jakobson déclare l’importance des travaux de Charles </a:t>
            </a:r>
            <a:r>
              <a:rPr lang="fr-FR" sz="1800" dirty="0" err="1" smtClean="0">
                <a:solidFill>
                  <a:srgbClr val="FF0000"/>
                </a:solidFill>
              </a:rPr>
              <a:t>Sanders</a:t>
            </a:r>
            <a:r>
              <a:rPr lang="fr-FR" sz="1800" dirty="0" smtClean="0">
                <a:solidFill>
                  <a:srgbClr val="FF0000"/>
                </a:solidFill>
              </a:rPr>
              <a:t> Peirce pour l’étude du sens. En fait, en présence de Louis Hjelmslev, de Claude Lévi-Strauss et de Thomas A. </a:t>
            </a:r>
            <a:r>
              <a:rPr lang="fr-FR" sz="1800" dirty="0" err="1" smtClean="0">
                <a:solidFill>
                  <a:srgbClr val="FF0000"/>
                </a:solidFill>
              </a:rPr>
              <a:t>Sebeok</a:t>
            </a:r>
            <a:r>
              <a:rPr lang="fr-FR" sz="1800" dirty="0" smtClean="0">
                <a:solidFill>
                  <a:srgbClr val="FF0000"/>
                </a:solidFill>
              </a:rPr>
              <a:t>, Jakobson affirme que la sémiotique, dont « l’un des plus grands pionniers de l’analyse linguistique structurale » a formulé les grandes lignes, permet de dégager la spécificité de la langue parmi les autres systèmes de signes</a:t>
            </a:r>
            <a:r>
              <a:rPr lang="fr-FR" sz="1800" dirty="0" smtClean="0"/>
              <a:t>. »</a:t>
            </a:r>
          </a:p>
          <a:p>
            <a:pPr algn="just">
              <a:buNone/>
            </a:pPr>
            <a:r>
              <a:rPr lang="fr-FR" sz="1800" dirty="0" smtClean="0"/>
              <a:t>En même temps, Jakobson a affirmé, en cette occasion, que le concept de l’interprétant formulé par Peirce, et l’idée que « tout signe se traduit dans un autre signe dans lequel il se développe plus  pleinement », définissent « le principe structural essentiel du langage » et « pointent la voie vers une théorie du caractère linguistique de la sémantique linguistique, qui est convenable à la linguistique structurale » . </a:t>
            </a:r>
          </a:p>
          <a:p>
            <a:pPr>
              <a:buNone/>
            </a:pPr>
            <a:endParaRPr lang="fr-FR" sz="18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000" dirty="0" smtClean="0">
                <a:solidFill>
                  <a:srgbClr val="FF0000"/>
                </a:solidFill>
              </a:rPr>
              <a:t>En 1953</a:t>
            </a:r>
            <a:r>
              <a:rPr lang="fr-FR" sz="2000" dirty="0" smtClean="0"/>
              <a:t> </a:t>
            </a:r>
            <a:r>
              <a:rPr lang="fr-FR" sz="2000" dirty="0" smtClean="0">
                <a:solidFill>
                  <a:srgbClr val="FF0000"/>
                </a:solidFill>
              </a:rPr>
              <a:t>Hjelmslev a introduit, pour la première fois, le terme « sémiotique » dans son </a:t>
            </a:r>
            <a:r>
              <a:rPr lang="fr-FR" sz="2000" dirty="0" err="1" smtClean="0">
                <a:solidFill>
                  <a:srgbClr val="FF0000"/>
                </a:solidFill>
              </a:rPr>
              <a:t>Omkring</a:t>
            </a:r>
            <a:r>
              <a:rPr lang="fr-FR" sz="2000" dirty="0" smtClean="0">
                <a:solidFill>
                  <a:srgbClr val="FF0000"/>
                </a:solidFill>
              </a:rPr>
              <a:t> </a:t>
            </a:r>
            <a:r>
              <a:rPr lang="fr-FR" sz="2000" dirty="0" err="1" smtClean="0">
                <a:solidFill>
                  <a:srgbClr val="FF0000"/>
                </a:solidFill>
              </a:rPr>
              <a:t>Sprogteoriens</a:t>
            </a:r>
            <a:r>
              <a:rPr lang="fr-FR" sz="2000" dirty="0" smtClean="0">
                <a:solidFill>
                  <a:srgbClr val="FF0000"/>
                </a:solidFill>
              </a:rPr>
              <a:t> </a:t>
            </a:r>
            <a:r>
              <a:rPr lang="fr-FR" sz="2000" dirty="0" err="1" smtClean="0">
                <a:solidFill>
                  <a:srgbClr val="FF0000"/>
                </a:solidFill>
              </a:rPr>
              <a:t>Grundlaeggelse</a:t>
            </a:r>
            <a:r>
              <a:rPr lang="fr-FR" sz="2000" dirty="0" smtClean="0">
                <a:solidFill>
                  <a:srgbClr val="FF0000"/>
                </a:solidFill>
              </a:rPr>
              <a:t> (Prolégomènes à une théorie du langage).</a:t>
            </a:r>
            <a:r>
              <a:rPr lang="fr-FR" sz="2000" dirty="0" smtClean="0"/>
              <a:t> </a:t>
            </a:r>
          </a:p>
          <a:p>
            <a:pPr algn="just">
              <a:buNone/>
            </a:pPr>
            <a:r>
              <a:rPr lang="fr-FR" sz="2000" dirty="0" smtClean="0">
                <a:solidFill>
                  <a:srgbClr val="FF0000"/>
                </a:solidFill>
              </a:rPr>
              <a:t>En 1978 parait en traduction française une anthologie qui communique l’ampleur et la précision des idées sémiotiques de Peirce, Écrits sur le signe, préparée par Gérard </a:t>
            </a:r>
            <a:r>
              <a:rPr lang="fr-FR" sz="2000" dirty="0" err="1" smtClean="0">
                <a:solidFill>
                  <a:srgbClr val="FF0000"/>
                </a:solidFill>
              </a:rPr>
              <a:t>Deledalle</a:t>
            </a:r>
            <a:r>
              <a:rPr lang="fr-FR" sz="2000" dirty="0" smtClean="0">
                <a:solidFill>
                  <a:srgbClr val="FF0000"/>
                </a:solidFill>
              </a:rPr>
              <a:t> </a:t>
            </a:r>
            <a:r>
              <a:rPr lang="fr-FR" sz="2000" dirty="0" smtClean="0"/>
              <a:t>.</a:t>
            </a:r>
          </a:p>
          <a:p>
            <a:pPr algn="just">
              <a:buNone/>
            </a:pPr>
            <a:r>
              <a:rPr lang="fr-FR" sz="2000" dirty="0" smtClean="0"/>
              <a:t> Entre-temps, la plupart des chercheurs francophones, qui s’évertuaient à élaborer une théorie de la signification, étaient partis sur d’autres pistes et avaient constitué une terminologie distincte. </a:t>
            </a:r>
          </a:p>
          <a:p>
            <a:pPr algn="just">
              <a:buNone/>
            </a:pPr>
            <a:r>
              <a:rPr lang="fr-FR" sz="2000" dirty="0" smtClean="0">
                <a:solidFill>
                  <a:srgbClr val="FF0000"/>
                </a:solidFill>
              </a:rPr>
              <a:t>Parmi ces exceptions, on note le groupe de </a:t>
            </a:r>
            <a:r>
              <a:rPr lang="fr-FR" sz="2000" dirty="0" err="1" smtClean="0">
                <a:solidFill>
                  <a:srgbClr val="FF0000"/>
                </a:solidFill>
              </a:rPr>
              <a:t>Deledalle</a:t>
            </a:r>
            <a:r>
              <a:rPr lang="fr-FR" sz="2000" dirty="0" smtClean="0">
                <a:solidFill>
                  <a:srgbClr val="FF0000"/>
                </a:solidFill>
              </a:rPr>
              <a:t> à Perpignan, spécialiste de la pragmatique américaine</a:t>
            </a:r>
            <a:r>
              <a:rPr lang="fr-FR" sz="2000" dirty="0" smtClean="0"/>
              <a:t>.</a:t>
            </a:r>
          </a:p>
          <a:p>
            <a:pPr algn="just">
              <a:buNone/>
            </a:pPr>
            <a:r>
              <a:rPr lang="fr-FR" sz="2000" dirty="0" smtClean="0">
                <a:solidFill>
                  <a:srgbClr val="FF0000"/>
                </a:solidFill>
              </a:rPr>
              <a:t>En Italie la sémiotique de Peirce s’est développée de façon considérable, grâce à Umberto Eco.</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solidFill>
                  <a:srgbClr val="FF0000"/>
                </a:solidFill>
              </a:rPr>
              <a:t>En ces décennies-ci</a:t>
            </a:r>
            <a:r>
              <a:rPr lang="fr-FR" sz="2000" dirty="0" smtClean="0"/>
              <a:t>, les perspectives de la sémiotique se sont diversifiées de façon importante, et </a:t>
            </a:r>
            <a:r>
              <a:rPr lang="fr-FR" sz="2000" dirty="0" smtClean="0">
                <a:solidFill>
                  <a:srgbClr val="FF0000"/>
                </a:solidFill>
              </a:rPr>
              <a:t>Peirce s’impose comme une référence dans ce milieu</a:t>
            </a:r>
            <a:r>
              <a:rPr lang="fr-FR" sz="2000" dirty="0" smtClean="0"/>
              <a:t>.</a:t>
            </a:r>
          </a:p>
          <a:p>
            <a:pPr algn="just">
              <a:buNone/>
            </a:pPr>
            <a:r>
              <a:rPr lang="fr-FR" sz="2000" dirty="0" smtClean="0"/>
              <a:t>On cite, à titre d’exemples: Jean-François </a:t>
            </a:r>
            <a:r>
              <a:rPr lang="fr-FR" sz="2000" dirty="0" err="1" smtClean="0"/>
              <a:t>Bordron</a:t>
            </a:r>
            <a:r>
              <a:rPr lang="fr-FR" sz="2000" dirty="0" smtClean="0"/>
              <a:t>, Maria </a:t>
            </a:r>
            <a:r>
              <a:rPr lang="fr-FR" sz="2000" dirty="0" err="1" smtClean="0"/>
              <a:t>Giulia</a:t>
            </a:r>
            <a:r>
              <a:rPr lang="fr-FR" sz="2000" dirty="0" smtClean="0"/>
              <a:t> </a:t>
            </a:r>
            <a:r>
              <a:rPr lang="fr-FR" sz="2000" dirty="0" err="1" smtClean="0"/>
              <a:t>Dondero</a:t>
            </a:r>
            <a:r>
              <a:rPr lang="fr-FR" sz="2000" dirty="0" smtClean="0"/>
              <a:t> et Jacques </a:t>
            </a:r>
            <a:r>
              <a:rPr lang="fr-FR" sz="2000" dirty="0" err="1" smtClean="0"/>
              <a:t>Fontanille</a:t>
            </a:r>
            <a:r>
              <a:rPr lang="fr-FR" sz="2000" dirty="0" smtClean="0"/>
              <a:t> qui puisent leur inspiration dans les travaux du sémioticien américain.</a:t>
            </a:r>
          </a:p>
          <a:p>
            <a:pPr algn="just">
              <a:buNone/>
            </a:pPr>
            <a:endParaRPr lang="fr-FR" sz="2000" dirty="0" smtClean="0"/>
          </a:p>
          <a:p>
            <a:pPr algn="just">
              <a:buNone/>
            </a:pPr>
            <a:r>
              <a:rPr lang="fr-FR" sz="2000" dirty="0" smtClean="0"/>
              <a:t>- Définition de la sémiotique</a:t>
            </a:r>
          </a:p>
          <a:p>
            <a:pPr algn="just">
              <a:buNone/>
            </a:pPr>
            <a:r>
              <a:rPr lang="fr-FR" sz="2000" dirty="0" smtClean="0"/>
              <a:t>La sémiotique « (</a:t>
            </a:r>
            <a:r>
              <a:rPr lang="fr-FR" sz="2000" dirty="0" err="1" smtClean="0"/>
              <a:t>n.c</a:t>
            </a:r>
            <a:r>
              <a:rPr lang="fr-FR" sz="2000" dirty="0" smtClean="0"/>
              <a:t>.) : </a:t>
            </a:r>
            <a:r>
              <a:rPr lang="fr-FR" sz="2000" dirty="0" smtClean="0">
                <a:solidFill>
                  <a:srgbClr val="FF0000"/>
                </a:solidFill>
              </a:rPr>
              <a:t>la discipline, la science, le savoir, la théorie, le champ d’études, l’approche, la méthode qui prend pour objet les phénomènes sémiotiques. « La sémiotique de quelque chose » (</a:t>
            </a:r>
            <a:r>
              <a:rPr lang="fr-FR" sz="2000" dirty="0" err="1" smtClean="0">
                <a:solidFill>
                  <a:srgbClr val="FF0000"/>
                </a:solidFill>
              </a:rPr>
              <a:t>n.c</a:t>
            </a:r>
            <a:r>
              <a:rPr lang="fr-FR" sz="2000" dirty="0" smtClean="0">
                <a:solidFill>
                  <a:srgbClr val="FF0000"/>
                </a:solidFill>
              </a:rPr>
              <a:t>.) ou « Sémiotique de quelque chose </a:t>
            </a:r>
            <a:r>
              <a:rPr lang="fr-FR" sz="2000" dirty="0" smtClean="0"/>
              <a:t>».</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000" dirty="0" smtClean="0"/>
              <a:t>QUATRE CONCEPTIONS DE LA SÉMIOTIQUE </a:t>
            </a:r>
          </a:p>
          <a:p>
            <a:pPr algn="just">
              <a:buNone/>
            </a:pPr>
            <a:r>
              <a:rPr lang="fr-FR" sz="2000" dirty="0" err="1" smtClean="0"/>
              <a:t>Rastier</a:t>
            </a:r>
            <a:r>
              <a:rPr lang="fr-FR" sz="2000" dirty="0" smtClean="0"/>
              <a:t> (1996 : 49) déclare l’existence de </a:t>
            </a:r>
            <a:r>
              <a:rPr lang="fr-FR" sz="2000" dirty="0" smtClean="0">
                <a:solidFill>
                  <a:srgbClr val="FF0000"/>
                </a:solidFill>
              </a:rPr>
              <a:t>quatre grandes conceptions de la sémiotique </a:t>
            </a:r>
            <a:r>
              <a:rPr lang="fr-FR" sz="2000" dirty="0" smtClean="0"/>
              <a:t>: « De nos jours, quatre conceptions de la sémiotique, inégalement représentées, correspondent à autant d'extensions de son objet. (1) La première restreint le champ d'investigation aux </a:t>
            </a:r>
            <a:r>
              <a:rPr lang="fr-FR" sz="2000" dirty="0" smtClean="0">
                <a:solidFill>
                  <a:srgbClr val="FF0000"/>
                </a:solidFill>
              </a:rPr>
              <a:t>systèmes de signes non linguistiques</a:t>
            </a:r>
            <a:r>
              <a:rPr lang="fr-FR" sz="2000" dirty="0" smtClean="0"/>
              <a:t>, comme les signaux routiers, les blasons, les uniformes. Elle a été illustrée par des linguistes fonctionnalistes comme </a:t>
            </a:r>
            <a:r>
              <a:rPr lang="fr-FR" sz="2000" dirty="0" err="1" smtClean="0">
                <a:solidFill>
                  <a:srgbClr val="FF0000"/>
                </a:solidFill>
              </a:rPr>
              <a:t>Mounin</a:t>
            </a:r>
            <a:r>
              <a:rPr lang="fr-FR" sz="2000" dirty="0" smtClean="0">
                <a:solidFill>
                  <a:srgbClr val="FF0000"/>
                </a:solidFill>
              </a:rPr>
              <a:t> [1910-1993] </a:t>
            </a:r>
            <a:r>
              <a:rPr lang="fr-FR" sz="2000" dirty="0" smtClean="0"/>
              <a:t>ou </a:t>
            </a:r>
            <a:r>
              <a:rPr lang="fr-FR" sz="2000" dirty="0" err="1" smtClean="0"/>
              <a:t>Prieto</a:t>
            </a:r>
            <a:r>
              <a:rPr lang="fr-FR" sz="2000" dirty="0" smtClean="0"/>
              <a:t> [1926-1996]. (2) </a:t>
            </a:r>
            <a:r>
              <a:rPr lang="fr-FR" sz="2000" dirty="0" smtClean="0">
                <a:solidFill>
                  <a:srgbClr val="FF0000"/>
                </a:solidFill>
              </a:rPr>
              <a:t>La seconde définit le langage comme l'ensemble des principes communs aux langues et aux systèmes de signes non linguistiques (Hjelmslev, Greimas [1917-1992</a:t>
            </a:r>
            <a:r>
              <a:rPr lang="fr-FR" sz="2000" dirty="0" smtClean="0"/>
              <a:t>]). Elle recherche donc des </a:t>
            </a:r>
            <a:r>
              <a:rPr lang="fr-FR" sz="2000" dirty="0" smtClean="0">
                <a:solidFill>
                  <a:srgbClr val="FF0000"/>
                </a:solidFill>
              </a:rPr>
              <a:t>relations sémiotiques et des structures fondamentales</a:t>
            </a:r>
            <a:r>
              <a:rPr lang="fr-FR" sz="2000" dirty="0" smtClean="0"/>
              <a:t> (comme </a:t>
            </a:r>
            <a:r>
              <a:rPr lang="fr-FR" sz="2000" dirty="0" smtClean="0">
                <a:solidFill>
                  <a:srgbClr val="FF0000"/>
                </a:solidFill>
              </a:rPr>
              <a:t>le carré sémiotique </a:t>
            </a:r>
            <a:r>
              <a:rPr lang="fr-FR" sz="2000" dirty="0" smtClean="0"/>
              <a:t>selon Greimas, forme </a:t>
            </a:r>
            <a:r>
              <a:rPr lang="fr-FR" sz="2000" i="1" dirty="0" smtClean="0"/>
              <a:t>a priori de toute signification).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lgn="just">
              <a:buNone/>
            </a:pPr>
            <a:r>
              <a:rPr lang="fr-FR" sz="2000" i="1" dirty="0" smtClean="0">
                <a:solidFill>
                  <a:srgbClr val="FF0000"/>
                </a:solidFill>
              </a:rPr>
              <a:t>(</a:t>
            </a:r>
            <a:r>
              <a:rPr lang="fr-FR" sz="2000" dirty="0" smtClean="0">
                <a:solidFill>
                  <a:srgbClr val="FF0000"/>
                </a:solidFill>
              </a:rPr>
              <a:t>3) En étendant le concept de sémiotique au-delà des systèmes de signes intentionnels, on peut définir la sémiotique comme l'étude de la manière dont le monde, signes compris, fait sens</a:t>
            </a:r>
            <a:r>
              <a:rPr lang="fr-FR" sz="2000" dirty="0" smtClean="0"/>
              <a:t>. Ainsi, dans la tradition de la théorie augustinienne des signes naturels, la sémiotique peut étudier les indices : un nuage signifie la pluie différemment du mot «pluie», mais (selon </a:t>
            </a:r>
            <a:r>
              <a:rPr lang="fr-FR" sz="2000" dirty="0" smtClean="0">
                <a:solidFill>
                  <a:srgbClr val="FF0000"/>
                </a:solidFill>
              </a:rPr>
              <a:t>Eco [né en 1932]</a:t>
            </a:r>
            <a:r>
              <a:rPr lang="fr-FR" sz="2000" dirty="0" smtClean="0"/>
              <a:t> par exemple) la sémiotique peut dévoiler l'unité de ces façons de signifier, le </a:t>
            </a:r>
            <a:r>
              <a:rPr lang="fr-FR" sz="2000" dirty="0" smtClean="0">
                <a:solidFill>
                  <a:srgbClr val="FF0000"/>
                </a:solidFill>
              </a:rPr>
              <a:t>signe</a:t>
            </a:r>
            <a:r>
              <a:rPr lang="fr-FR" sz="2000" dirty="0" smtClean="0"/>
              <a:t> étant alors défini très généralement comme </a:t>
            </a:r>
            <a:r>
              <a:rPr lang="fr-FR" sz="2000" dirty="0" smtClean="0">
                <a:solidFill>
                  <a:srgbClr val="FF0000"/>
                </a:solidFill>
              </a:rPr>
              <a:t>une chose qui tient lieu d'une autre</a:t>
            </a:r>
            <a:r>
              <a:rPr lang="fr-FR" sz="2000" dirty="0" smtClean="0"/>
              <a:t>. Cette conception de la sémiotique débouche souvent sur une </a:t>
            </a:r>
            <a:r>
              <a:rPr lang="fr-FR" sz="2000" dirty="0" smtClean="0">
                <a:solidFill>
                  <a:srgbClr val="FF0000"/>
                </a:solidFill>
              </a:rPr>
              <a:t>phénoménologie (comme la phanéroscopie de Peirce</a:t>
            </a:r>
            <a:r>
              <a:rPr lang="fr-FR" sz="2000" dirty="0" smtClean="0"/>
              <a:t>). </a:t>
            </a:r>
            <a:r>
              <a:rPr lang="fr-FR" sz="2000" dirty="0" smtClean="0">
                <a:solidFill>
                  <a:srgbClr val="FF0000"/>
                </a:solidFill>
              </a:rPr>
              <a:t>(4) Certains auteurs étendent enfin la sémiotique au-delà du monde humain, en laissant une place justifiée à la sémiotique animale (ou zoosémiotique, selon </a:t>
            </a:r>
            <a:r>
              <a:rPr lang="fr-FR" sz="2000" dirty="0" err="1" smtClean="0">
                <a:solidFill>
                  <a:srgbClr val="FF0000"/>
                </a:solidFill>
              </a:rPr>
              <a:t>Sebeok</a:t>
            </a:r>
            <a:r>
              <a:rPr lang="fr-FR" sz="2000" dirty="0" smtClean="0"/>
              <a:t>). Réunissant les sciences sociales et les sciences de la nature et de la vie, ils exploitent des notions comme celle de code génétique, pour promouvoir une sorte de </a:t>
            </a:r>
            <a:r>
              <a:rPr lang="fr-FR" sz="2000" dirty="0" err="1" smtClean="0"/>
              <a:t>pansémiotisme</a:t>
            </a:r>
            <a:r>
              <a:rPr lang="fr-FR" sz="2000" dirty="0" smtClean="0"/>
              <a:t>, forme renouvelée de philosophie de la nature. »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000" b="1" dirty="0" smtClean="0"/>
              <a:t>Définition du sémiotique </a:t>
            </a:r>
          </a:p>
          <a:p>
            <a:pPr algn="just">
              <a:buNone/>
            </a:pPr>
            <a:r>
              <a:rPr lang="fr-FR" sz="2000" dirty="0" smtClean="0"/>
              <a:t>Le champ du sémiotique est conçu de manière large ou restreinte et autonome ou dépendant. </a:t>
            </a:r>
          </a:p>
          <a:p>
            <a:pPr algn="just">
              <a:buNone/>
            </a:pPr>
            <a:r>
              <a:rPr lang="fr-FR" sz="2000" dirty="0" err="1" smtClean="0"/>
              <a:t>Rastier</a:t>
            </a:r>
            <a:r>
              <a:rPr lang="fr-FR" sz="2000" dirty="0" smtClean="0"/>
              <a:t> distingue trois niveaux d’une pratique sociale: un programme d’action normé :</a:t>
            </a:r>
          </a:p>
          <a:p>
            <a:pPr algn="just">
              <a:buNone/>
            </a:pPr>
            <a:r>
              <a:rPr lang="fr-FR" sz="2000" dirty="0" smtClean="0">
                <a:solidFill>
                  <a:srgbClr val="FF0000"/>
                </a:solidFill>
              </a:rPr>
              <a:t>-le </a:t>
            </a:r>
            <a:r>
              <a:rPr lang="fr-FR" sz="2000" dirty="0" smtClean="0">
                <a:solidFill>
                  <a:srgbClr val="FF0000"/>
                </a:solidFill>
              </a:rPr>
              <a:t>niveau </a:t>
            </a:r>
            <a:r>
              <a:rPr lang="fr-FR" sz="2000" b="1" dirty="0" err="1" smtClean="0">
                <a:solidFill>
                  <a:srgbClr val="FF0000"/>
                </a:solidFill>
              </a:rPr>
              <a:t>phéno-physique</a:t>
            </a:r>
            <a:r>
              <a:rPr lang="fr-FR" sz="2000" b="1" dirty="0" smtClean="0">
                <a:solidFill>
                  <a:srgbClr val="FF0000"/>
                </a:solidFill>
              </a:rPr>
              <a:t> (le monde tel que perçu par nos sens), </a:t>
            </a:r>
          </a:p>
          <a:p>
            <a:pPr algn="just">
              <a:buNone/>
            </a:pPr>
            <a:r>
              <a:rPr lang="fr-FR" sz="2000" b="1" dirty="0" smtClean="0">
                <a:solidFill>
                  <a:srgbClr val="FF0000"/>
                </a:solidFill>
              </a:rPr>
              <a:t>-le </a:t>
            </a:r>
            <a:r>
              <a:rPr lang="fr-FR" sz="2000" b="1" dirty="0" smtClean="0">
                <a:solidFill>
                  <a:srgbClr val="FF0000"/>
                </a:solidFill>
              </a:rPr>
              <a:t>niveau sémiotique,</a:t>
            </a:r>
          </a:p>
          <a:p>
            <a:pPr algn="just">
              <a:buNone/>
            </a:pPr>
            <a:r>
              <a:rPr lang="fr-FR" sz="2000" b="1" dirty="0" smtClean="0">
                <a:solidFill>
                  <a:srgbClr val="FF0000"/>
                </a:solidFill>
              </a:rPr>
              <a:t>-le </a:t>
            </a:r>
            <a:r>
              <a:rPr lang="fr-FR" sz="2000" b="1" dirty="0" smtClean="0">
                <a:solidFill>
                  <a:srgbClr val="FF0000"/>
                </a:solidFill>
              </a:rPr>
              <a:t>niveau (</a:t>
            </a:r>
            <a:r>
              <a:rPr lang="fr-FR" sz="2000" b="1" dirty="0" err="1" smtClean="0">
                <a:solidFill>
                  <a:srgbClr val="FF0000"/>
                </a:solidFill>
              </a:rPr>
              <a:t>re</a:t>
            </a:r>
            <a:r>
              <a:rPr lang="fr-FR" sz="2000" b="1" dirty="0" smtClean="0">
                <a:solidFill>
                  <a:srgbClr val="FF0000"/>
                </a:solidFill>
              </a:rPr>
              <a:t>)</a:t>
            </a:r>
            <a:r>
              <a:rPr lang="fr-FR" sz="2000" b="1" dirty="0" err="1" smtClean="0">
                <a:solidFill>
                  <a:srgbClr val="FF0000"/>
                </a:solidFill>
              </a:rPr>
              <a:t>présentationnel</a:t>
            </a:r>
            <a:r>
              <a:rPr lang="fr-FR" sz="2000" b="1" dirty="0" smtClean="0">
                <a:solidFill>
                  <a:srgbClr val="FF0000"/>
                </a:solidFill>
              </a:rPr>
              <a:t> (ou cognitif au sens restreint</a:t>
            </a:r>
            <a:r>
              <a:rPr lang="fr-FR" sz="2000" b="1" dirty="0" smtClean="0"/>
              <a:t>). </a:t>
            </a:r>
          </a:p>
          <a:p>
            <a:pPr algn="just">
              <a:buNone/>
            </a:pPr>
            <a:r>
              <a:rPr lang="fr-FR" sz="2000" b="1" dirty="0" smtClean="0"/>
              <a:t>On peut ajouter le niveau </a:t>
            </a:r>
            <a:r>
              <a:rPr lang="fr-FR" sz="2000" b="1" dirty="0" err="1" smtClean="0"/>
              <a:t>nouméno</a:t>
            </a:r>
            <a:r>
              <a:rPr lang="fr-FR" sz="2000" b="1" dirty="0" smtClean="0"/>
              <a:t>-physique (le monde en soi, que tente de décrire la physique </a:t>
            </a:r>
            <a:r>
              <a:rPr lang="fr-FR" sz="2000" b="1" dirty="0" smtClean="0"/>
              <a:t>quantique, </a:t>
            </a:r>
            <a:r>
              <a:rPr lang="fr-FR" sz="2000" b="1" dirty="0" smtClean="0"/>
              <a:t>par exemple).</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
            </a:r>
            <a:br>
              <a:rPr lang="fr-FR" sz="2400" dirty="0" smtClean="0"/>
            </a:br>
            <a:r>
              <a:rPr lang="fr-FR" sz="2000" dirty="0" smtClean="0"/>
              <a:t>Faculté Pluridisciplinaire de Nador</a:t>
            </a:r>
            <a:br>
              <a:rPr lang="fr-FR" sz="2000" dirty="0" smtClean="0"/>
            </a:br>
            <a:r>
              <a:rPr lang="fr-FR" sz="2000" dirty="0" smtClean="0"/>
              <a:t>Filière: études amazighes</a:t>
            </a:r>
            <a:br>
              <a:rPr lang="fr-FR" sz="2000" dirty="0" smtClean="0"/>
            </a:br>
            <a:r>
              <a:rPr lang="fr-FR" sz="2000" dirty="0" smtClean="0"/>
              <a:t>Semestre: 5</a:t>
            </a:r>
            <a:br>
              <a:rPr lang="fr-FR" sz="2000" dirty="0" smtClean="0"/>
            </a:br>
            <a:r>
              <a:rPr lang="fr-FR" sz="2000" dirty="0" smtClean="0"/>
              <a:t>prof: </a:t>
            </a:r>
            <a:r>
              <a:rPr lang="fr-FR" sz="2000" dirty="0" err="1" smtClean="0"/>
              <a:t>saddouki</a:t>
            </a:r>
            <a:r>
              <a:rPr lang="fr-FR" sz="2000" dirty="0" smtClean="0"/>
              <a:t> </a:t>
            </a:r>
            <a:r>
              <a:rPr lang="fr-FR" sz="2000" dirty="0" err="1" smtClean="0"/>
              <a:t>mohammed</a:t>
            </a:r>
            <a:endParaRPr lang="fr-FR" sz="2000" dirty="0"/>
          </a:p>
        </p:txBody>
      </p:sp>
      <p:sp>
        <p:nvSpPr>
          <p:cNvPr id="3" name="Espace réservé du contenu 2"/>
          <p:cNvSpPr>
            <a:spLocks noGrp="1"/>
          </p:cNvSpPr>
          <p:nvPr>
            <p:ph idx="1"/>
          </p:nvPr>
        </p:nvSpPr>
        <p:spPr>
          <a:xfrm>
            <a:off x="457200" y="2643182"/>
            <a:ext cx="8229600" cy="3482981"/>
          </a:xfrm>
        </p:spPr>
        <p:txBody>
          <a:bodyPr/>
          <a:lstStyle/>
          <a:p>
            <a:pPr>
              <a:buNone/>
            </a:pPr>
            <a:r>
              <a:rPr lang="fr-FR" dirty="0" smtClean="0"/>
              <a:t>                  </a:t>
            </a:r>
          </a:p>
          <a:p>
            <a:pPr>
              <a:buNone/>
            </a:pPr>
            <a:endParaRPr lang="fr-FR" dirty="0" smtClean="0"/>
          </a:p>
          <a:p>
            <a:pPr>
              <a:buNone/>
            </a:pPr>
            <a:r>
              <a:rPr lang="fr-FR" dirty="0" smtClean="0"/>
              <a:t>                           </a:t>
            </a:r>
            <a:r>
              <a:rPr lang="fr-FR" sz="4000" dirty="0" smtClean="0"/>
              <a:t>Cours de sémiotique</a:t>
            </a:r>
          </a:p>
          <a:p>
            <a:pPr>
              <a:buNone/>
            </a:pPr>
            <a:r>
              <a:rPr lang="fr-FR" dirty="0" smtClean="0"/>
              <a:t>                           </a:t>
            </a:r>
          </a:p>
          <a:p>
            <a:pPr>
              <a:buNone/>
            </a:pPr>
            <a:endParaRPr lang="fr-FR" dirty="0" smtClean="0"/>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OBJETS D’ÉTUDE DE LA SÉMIOTIQUE </a:t>
            </a:r>
          </a:p>
          <a:p>
            <a:pPr algn="just">
              <a:buNone/>
            </a:pPr>
            <a:r>
              <a:rPr lang="fr-FR" sz="2000" dirty="0" smtClean="0"/>
              <a:t>Il y a une typologie des principaux objets d’étude possibles pour la sémiotique : </a:t>
            </a:r>
          </a:p>
          <a:p>
            <a:pPr marL="457200" indent="-457200" algn="just">
              <a:buAutoNum type="arabicParenBoth"/>
            </a:pPr>
            <a:r>
              <a:rPr lang="fr-FR" sz="2000" dirty="0" smtClean="0">
                <a:solidFill>
                  <a:srgbClr val="FF0000"/>
                </a:solidFill>
              </a:rPr>
              <a:t>théorie-auteur (par exemple, sur la narratologie de Genette, déployée en plusieurs livres); </a:t>
            </a:r>
          </a:p>
          <a:p>
            <a:pPr marL="457200" indent="-457200" algn="just">
              <a:buAutoNum type="arabicParenBoth"/>
            </a:pPr>
            <a:r>
              <a:rPr lang="fr-FR" sz="2000" dirty="0" smtClean="0">
                <a:solidFill>
                  <a:srgbClr val="FF0000"/>
                </a:solidFill>
              </a:rPr>
              <a:t>théorie-texte (par exemple, sur « Rhétorique de l’image », texte de Barthes (1992 [1964]);</a:t>
            </a:r>
          </a:p>
          <a:p>
            <a:pPr marL="457200" indent="-457200" algn="just">
              <a:buAutoNum type="arabicParenBoth"/>
            </a:pPr>
            <a:r>
              <a:rPr lang="fr-FR" sz="2000" dirty="0" smtClean="0">
                <a:solidFill>
                  <a:srgbClr val="FF0000"/>
                </a:solidFill>
              </a:rPr>
              <a:t>propriété des produits (par exemple, sur l’intertextualité, le rythme, les opérations sémiotiques);</a:t>
            </a:r>
          </a:p>
          <a:p>
            <a:pPr marL="457200" indent="-457200" algn="just">
              <a:buAutoNum type="arabicParenBoth"/>
            </a:pPr>
            <a:r>
              <a:rPr lang="fr-FR" sz="2000" dirty="0" smtClean="0">
                <a:solidFill>
                  <a:srgbClr val="FF0000"/>
                </a:solidFill>
              </a:rPr>
              <a:t> produit occurrence, particulier (par exemple, sémiotique et Bible); </a:t>
            </a:r>
          </a:p>
          <a:p>
            <a:pPr marL="457200" indent="-457200" algn="just">
              <a:buAutoNum type="arabicParenBoth"/>
            </a:pPr>
            <a:r>
              <a:rPr lang="fr-FR" sz="2000" dirty="0" smtClean="0">
                <a:solidFill>
                  <a:srgbClr val="FF0000"/>
                </a:solidFill>
              </a:rPr>
              <a:t>type de produit (par exemple, sémiotique de la photographie, sémiotique visuelle); </a:t>
            </a:r>
          </a:p>
          <a:p>
            <a:pPr marL="457200" indent="-457200" algn="just">
              <a:buAutoNum type="arabicParenBoth"/>
            </a:pPr>
            <a:r>
              <a:rPr lang="fr-FR" sz="2000" dirty="0" smtClean="0">
                <a:solidFill>
                  <a:srgbClr val="FF0000"/>
                </a:solidFill>
              </a:rPr>
              <a:t>discipline (par exemple, sémiotique et linguistique);</a:t>
            </a:r>
          </a:p>
          <a:p>
            <a:pPr marL="457200" indent="-457200" algn="just">
              <a:buAutoNum type="arabicParenBoth"/>
            </a:pPr>
            <a:r>
              <a:rPr lang="fr-FR" sz="2000" dirty="0" smtClean="0">
                <a:solidFill>
                  <a:srgbClr val="FF0000"/>
                </a:solidFill>
              </a:rPr>
              <a:t>domaine (par exemple, sémiotique et religion)</a:t>
            </a:r>
            <a:r>
              <a:rPr lang="fr-FR" sz="2000" dirty="0" smtClean="0"/>
              <a:t>.</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14283" y="500042"/>
            <a:ext cx="7786742" cy="5956321"/>
          </a:xfrm>
          <a:prstGeom prst="rect">
            <a:avLst/>
          </a:prstGeom>
          <a:noFill/>
          <a:ln w="9525">
            <a:noFill/>
            <a:miter lim="800000"/>
            <a:headEnd/>
            <a:tailEnd/>
          </a:ln>
          <a:effectLst/>
        </p:spPr>
      </p:pic>
      <p:sp>
        <p:nvSpPr>
          <p:cNvPr id="5" name="Rectangle 4"/>
          <p:cNvSpPr/>
          <p:nvPr/>
        </p:nvSpPr>
        <p:spPr>
          <a:xfrm flipH="1">
            <a:off x="428594" y="214291"/>
            <a:ext cx="2642833" cy="646331"/>
          </a:xfrm>
          <a:prstGeom prst="rect">
            <a:avLst/>
          </a:prstGeom>
        </p:spPr>
        <p:txBody>
          <a:bodyPr wrap="square">
            <a:spAutoFit/>
          </a:bodyPr>
          <a:lstStyle/>
          <a:p>
            <a:r>
              <a:rPr lang="fr-FR" i="1" dirty="0" smtClean="0"/>
              <a:t>Situation de la sémiotique </a:t>
            </a: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sz="2000" dirty="0" smtClean="0"/>
              <a:t>La démarche sémiotique se caractérisera par l'étude de relations et de relations de relations.</a:t>
            </a:r>
          </a:p>
          <a:p>
            <a:pPr>
              <a:buNone/>
            </a:pPr>
            <a:r>
              <a:rPr lang="fr-FR" sz="2000" dirty="0" smtClean="0"/>
              <a:t>Elle étudie les signes de signes des signes.</a:t>
            </a:r>
          </a:p>
          <a:p>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 </a:t>
            </a:r>
            <a:r>
              <a:rPr lang="fr-FR" sz="3600" dirty="0" err="1" smtClean="0"/>
              <a:t>Tizirtin</a:t>
            </a:r>
            <a:r>
              <a:rPr lang="fr-FR" sz="3600" dirty="0" smtClean="0"/>
              <a:t> n </a:t>
            </a:r>
            <a:r>
              <a:rPr lang="fr-FR" sz="3600" dirty="0" err="1" smtClean="0"/>
              <a:t>tasnamka</a:t>
            </a:r>
            <a:r>
              <a:rPr lang="fr-FR" sz="3600" dirty="0" smtClean="0"/>
              <a:t> Théories de la sémiotique</a:t>
            </a: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sz="1800" dirty="0" smtClean="0"/>
              <a:t>Ahmed </a:t>
            </a:r>
            <a:r>
              <a:rPr lang="fr-FR" sz="1800" dirty="0" err="1" smtClean="0"/>
              <a:t>Kharbouch</a:t>
            </a:r>
            <a:r>
              <a:rPr lang="fr-FR" sz="1800" dirty="0" smtClean="0"/>
              <a:t>. «La séméiotique de Peirce et la sémiologie de Saussure : une antithèse?», Actes Sémiotiques [En ligne]. 2014, n 117. Disponible sur : &lt; Document créé le 30/06/2014 ISSN  écrivait:</a:t>
            </a:r>
            <a:endParaRPr lang="fr-FR" sz="2000" dirty="0" smtClean="0"/>
          </a:p>
          <a:p>
            <a:pPr algn="just">
              <a:buNone/>
            </a:pPr>
            <a:r>
              <a:rPr lang="fr-FR" sz="2000" dirty="0" smtClean="0"/>
              <a:t>« Le duo fondateur de la «science des signes» sont Peirce et Saussure. dans ses notes de cours, Benveniste rend explicite l expression utilisée énigmatiquement dans l article de </a:t>
            </a:r>
            <a:r>
              <a:rPr lang="fr-FR" sz="2000" dirty="0" err="1" smtClean="0"/>
              <a:t>Semiotica</a:t>
            </a:r>
            <a:r>
              <a:rPr lang="fr-FR" sz="2000" dirty="0" smtClean="0"/>
              <a:t>. »</a:t>
            </a:r>
          </a:p>
          <a:p>
            <a:pPr algn="just">
              <a:buNone/>
            </a:pPr>
            <a:r>
              <a:rPr lang="fr-FR" sz="2000" dirty="0" smtClean="0"/>
              <a:t> Pour Benveniste «ces deux esprits solitaires et singuliers» ont en commun la reprise du projet de Locke d’une «théorie générale des signes» .</a:t>
            </a:r>
          </a:p>
          <a:p>
            <a:pPr algn="just">
              <a:buNone/>
            </a:pPr>
            <a:r>
              <a:rPr lang="fr-FR" sz="2000" dirty="0" smtClean="0"/>
              <a:t>L’opposition aussi, au niveau de leurs biographies:«l’un dans la misère, l’autre dans la sécurité et l aisance», «leur formation, leur méthode, leur relation à l objet de leur recherche diffèrent du tout au tout». </a:t>
            </a:r>
          </a:p>
          <a:p>
            <a:pPr algn="just">
              <a:buNone/>
            </a:pPr>
            <a:r>
              <a:rPr lang="fr-FR" sz="2000" dirty="0" smtClean="0"/>
              <a:t>Pour Gérard </a:t>
            </a:r>
            <a:r>
              <a:rPr lang="fr-FR" sz="2000" dirty="0" err="1" smtClean="0"/>
              <a:t>Deledalle</a:t>
            </a:r>
            <a:r>
              <a:rPr lang="fr-FR" sz="2000" dirty="0" smtClean="0"/>
              <a:t>, promoteur de la pensée de Peirce en France,  a repris des fois: «Peirce et Saussure»,d’autres fois: «Peirce ou Saussure».</a:t>
            </a:r>
            <a:endParaRPr lang="fr-FR" sz="2000" dirty="0"/>
          </a:p>
        </p:txBody>
      </p:sp>
      <p:sp>
        <p:nvSpPr>
          <p:cNvPr id="5" name="Espace réservé du numéro de diapositive 4"/>
          <p:cNvSpPr>
            <a:spLocks noGrp="1"/>
          </p:cNvSpPr>
          <p:nvPr>
            <p:ph type="sldNum" sz="quarter" idx="12"/>
          </p:nvPr>
        </p:nvSpPr>
        <p:spPr/>
        <p:txBody>
          <a:bodyPr/>
          <a:lstStyle/>
          <a:p>
            <a:fld id="{59B9AF29-404C-4882-A750-EA752D4B3FF6}"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 La séméiotique de Peirce est régie par cette philosophie où la signification des signes constitue une action ou  processus visant des buts déterminés. </a:t>
            </a:r>
            <a:r>
              <a:rPr lang="fr-FR" sz="2000" dirty="0" err="1" smtClean="0"/>
              <a:t>Deledalle</a:t>
            </a:r>
            <a:r>
              <a:rPr lang="fr-FR" sz="2000" dirty="0" smtClean="0"/>
              <a:t> caractérise ceci de «signe-action» pour désigner tout  processus </a:t>
            </a:r>
            <a:r>
              <a:rPr lang="fr-FR" sz="2000" dirty="0" err="1" smtClean="0"/>
              <a:t>sémiosique</a:t>
            </a:r>
            <a:r>
              <a:rPr lang="fr-FR" sz="2000" dirty="0" smtClean="0"/>
              <a:t>  dont le signe n’est </a:t>
            </a:r>
            <a:r>
              <a:rPr lang="fr-FR" sz="2000" dirty="0" smtClean="0"/>
              <a:t>qu'une </a:t>
            </a:r>
            <a:r>
              <a:rPr lang="fr-FR" sz="2000" dirty="0" smtClean="0"/>
              <a:t>de ses composantes.</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dirty="0" smtClean="0">
                <a:solidFill>
                  <a:srgbClr val="FF0000"/>
                </a:solidFill>
              </a:rPr>
              <a:t>Saussure</a:t>
            </a:r>
            <a:r>
              <a:rPr lang="fr-FR" dirty="0" smtClean="0"/>
              <a:t> se préoccupe de la langue comme étant une formation symbolique pour signifier les spécificités de chaque culture et/ou société. </a:t>
            </a:r>
          </a:p>
          <a:p>
            <a:pPr algn="just">
              <a:buNone/>
            </a:pPr>
            <a:r>
              <a:rPr lang="fr-FR" dirty="0" smtClean="0"/>
              <a:t>La sémiologie vise à cerner la «faculté de symboliser» chez l’homme.</a:t>
            </a:r>
          </a:p>
          <a:p>
            <a:pPr algn="just">
              <a:buNone/>
            </a:pPr>
            <a:r>
              <a:rPr lang="fr-FR" dirty="0" smtClean="0"/>
              <a:t>La sémiologie constitue, ainsi, une «science compréhensive», une discipline de la compréhension. De fait, le domaine de la compréhension des signes permet à l’homme de comprendre des signes afin d’expliquer des faits ou des actions.</a:t>
            </a: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85000" lnSpcReduction="20000"/>
          </a:bodyPr>
          <a:lstStyle/>
          <a:p>
            <a:pPr algn="just">
              <a:buNone/>
            </a:pPr>
            <a:r>
              <a:rPr lang="fr-FR" dirty="0" smtClean="0"/>
              <a:t> </a:t>
            </a:r>
            <a:r>
              <a:rPr lang="fr-FR" dirty="0" smtClean="0"/>
              <a:t>Saussure postule l’existence </a:t>
            </a:r>
            <a:r>
              <a:rPr lang="fr-FR" dirty="0" smtClean="0"/>
              <a:t>de la </a:t>
            </a:r>
            <a:r>
              <a:rPr lang="fr-FR" dirty="0" smtClean="0"/>
              <a:t>sémiologie, dans </a:t>
            </a:r>
            <a:r>
              <a:rPr lang="fr-FR" dirty="0" smtClean="0"/>
              <a:t>le cadre de la classification positiviste des sciences, </a:t>
            </a:r>
            <a:r>
              <a:rPr lang="fr-FR" dirty="0" smtClean="0"/>
              <a:t>et a </a:t>
            </a:r>
            <a:r>
              <a:rPr lang="fr-FR" dirty="0" smtClean="0"/>
              <a:t>accordé </a:t>
            </a:r>
            <a:r>
              <a:rPr lang="fr-FR" dirty="0" smtClean="0"/>
              <a:t>à la linguistique </a:t>
            </a:r>
            <a:r>
              <a:rPr lang="fr-FR" dirty="0" smtClean="0"/>
              <a:t>une place parmi </a:t>
            </a:r>
            <a:r>
              <a:rPr lang="fr-FR" dirty="0" smtClean="0"/>
              <a:t>les autres sciences. </a:t>
            </a:r>
          </a:p>
          <a:p>
            <a:pPr algn="just">
              <a:buNone/>
            </a:pPr>
            <a:r>
              <a:rPr lang="fr-FR" dirty="0" smtClean="0"/>
              <a:t>De </a:t>
            </a:r>
            <a:r>
              <a:rPr lang="fr-FR" dirty="0" smtClean="0"/>
              <a:t>fait, </a:t>
            </a:r>
            <a:r>
              <a:rPr lang="fr-FR" dirty="0" smtClean="0"/>
              <a:t>après que </a:t>
            </a:r>
            <a:r>
              <a:rPr lang="fr-FR" dirty="0" smtClean="0"/>
              <a:t>Saussure </a:t>
            </a:r>
            <a:r>
              <a:rPr lang="fr-FR" dirty="0" smtClean="0"/>
              <a:t>caractérise </a:t>
            </a:r>
            <a:r>
              <a:rPr lang="fr-FR" dirty="0" smtClean="0"/>
              <a:t>la «langue» comme une institution sociale, </a:t>
            </a:r>
            <a:r>
              <a:rPr lang="fr-FR" dirty="0" smtClean="0"/>
              <a:t>il affirme qu</a:t>
            </a:r>
            <a:r>
              <a:rPr lang="fr-FR" dirty="0" smtClean="0"/>
              <a:t>’</a:t>
            </a:r>
            <a:r>
              <a:rPr lang="fr-FR" dirty="0" smtClean="0"/>
              <a:t>elle </a:t>
            </a:r>
            <a:r>
              <a:rPr lang="fr-FR" dirty="0" smtClean="0"/>
              <a:t>se distingue des autres institutions politiques ou juridiques par son caractère sémiologique : </a:t>
            </a:r>
            <a:r>
              <a:rPr lang="fr-FR" dirty="0" smtClean="0"/>
              <a:t>c’est une </a:t>
            </a:r>
            <a:r>
              <a:rPr lang="fr-FR" dirty="0" smtClean="0"/>
              <a:t>institution sémiologique. »</a:t>
            </a:r>
          </a:p>
          <a:p>
            <a:pPr algn="just">
              <a:buNone/>
            </a:pPr>
            <a:r>
              <a:rPr lang="fr-FR" dirty="0" smtClean="0"/>
              <a:t>Saussure exprime comme suit</a:t>
            </a:r>
            <a:r>
              <a:rPr lang="fr-FR" dirty="0" smtClean="0"/>
              <a:t>: </a:t>
            </a:r>
            <a:r>
              <a:rPr lang="fr-FR" dirty="0" smtClean="0"/>
              <a:t>«La langue est un système de signes exprimant des idées, et par là comparable à l écriture, à l alphabet des sourds-muets, aux rites symboliques, aux formes de politesse, aux signaux militaires, etc. </a:t>
            </a:r>
            <a:r>
              <a:rPr lang="fr-FR" dirty="0" smtClean="0"/>
              <a:t>» Elle </a:t>
            </a:r>
            <a:r>
              <a:rPr lang="fr-FR" dirty="0" smtClean="0"/>
              <a:t>est seulement le plus important de ces systèmes. On peut donc concevoir une science qui étudie la vie des signes au sein de la vie sociale ; elle formerait une partie de la psychologie sociale, et par conséquent de la psychologie générale ; nous la nommerons sémiologie. »</a:t>
            </a: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La </a:t>
            </a:r>
            <a:r>
              <a:rPr lang="fr-FR" sz="2000" dirty="0" smtClean="0"/>
              <a:t>sémiologie saussurienne </a:t>
            </a:r>
            <a:r>
              <a:rPr lang="fr-FR" sz="2000" dirty="0" smtClean="0"/>
              <a:t>est comme</a:t>
            </a:r>
            <a:r>
              <a:rPr lang="fr-FR" sz="2000" dirty="0" smtClean="0"/>
              <a:t> l’anthropologie sociale.  </a:t>
            </a:r>
            <a:r>
              <a:rPr lang="fr-FR" sz="2000" dirty="0" smtClean="0"/>
              <a:t>Il </a:t>
            </a:r>
            <a:r>
              <a:rPr lang="fr-FR" sz="2000" dirty="0" smtClean="0"/>
              <a:t>faut dire </a:t>
            </a:r>
            <a:r>
              <a:rPr lang="fr-FR" sz="2000" dirty="0" smtClean="0"/>
              <a:t>que la sémiologie </a:t>
            </a:r>
            <a:r>
              <a:rPr lang="fr-FR" sz="2000" dirty="0" smtClean="0"/>
              <a:t>saussurienne n’est </a:t>
            </a:r>
            <a:r>
              <a:rPr lang="fr-FR" sz="2000" dirty="0" smtClean="0"/>
              <a:t>pas une «</a:t>
            </a:r>
            <a:r>
              <a:rPr lang="fr-FR" sz="2000" dirty="0" smtClean="0"/>
              <a:t>méta-science», car elle étudie uniquement les </a:t>
            </a:r>
            <a:r>
              <a:rPr lang="fr-FR" sz="2000" dirty="0" smtClean="0"/>
              <a:t>institutions </a:t>
            </a:r>
            <a:r>
              <a:rPr lang="fr-FR" sz="2000" dirty="0" smtClean="0"/>
              <a:t>sémiologiques: elle est, donc, </a:t>
            </a:r>
            <a:r>
              <a:rPr lang="fr-FR" sz="2000" dirty="0" smtClean="0"/>
              <a:t>une anthropologie. </a:t>
            </a:r>
          </a:p>
          <a:p>
            <a:pPr algn="just">
              <a:buNone/>
            </a:pPr>
            <a:r>
              <a:rPr lang="fr-FR" sz="2000" dirty="0" smtClean="0"/>
              <a:t> </a:t>
            </a:r>
            <a:r>
              <a:rPr lang="fr-FR" sz="2000" dirty="0" smtClean="0"/>
              <a:t>De </a:t>
            </a:r>
            <a:r>
              <a:rPr lang="fr-FR" sz="2000" dirty="0" smtClean="0"/>
              <a:t>même, la sémiologie porte sur </a:t>
            </a:r>
            <a:r>
              <a:rPr lang="fr-FR" sz="2000" dirty="0" smtClean="0"/>
              <a:t>l’histoire </a:t>
            </a:r>
            <a:r>
              <a:rPr lang="fr-FR" sz="2000" dirty="0" smtClean="0"/>
              <a:t>et le fonctionnement des systèmes sémiologiques, alors que la </a:t>
            </a:r>
            <a:r>
              <a:rPr lang="fr-FR" sz="2000" dirty="0" smtClean="0"/>
              <a:t>séméiotique a </a:t>
            </a:r>
            <a:r>
              <a:rPr lang="fr-FR" sz="2000" dirty="0" smtClean="0"/>
              <a:t>pour objet </a:t>
            </a:r>
            <a:r>
              <a:rPr lang="fr-FR" sz="2000" dirty="0" smtClean="0"/>
              <a:t>tout </a:t>
            </a:r>
            <a:r>
              <a:rPr lang="fr-FR" sz="2000" dirty="0" smtClean="0"/>
              <a:t>processus sémiotique</a:t>
            </a:r>
            <a:r>
              <a:rPr lang="fr-FR" sz="2000" dirty="0" smtClean="0"/>
              <a:t>.</a:t>
            </a:r>
            <a:endParaRPr lang="fr-FR" sz="2000" dirty="0" smtClean="0"/>
          </a:p>
          <a:p>
            <a:pPr algn="just">
              <a:buNone/>
            </a:pPr>
            <a:r>
              <a:rPr lang="fr-FR" sz="2000" dirty="0" smtClean="0"/>
              <a:t>C’est ainsi que Peirce </a:t>
            </a:r>
            <a:r>
              <a:rPr lang="fr-FR" sz="2000" dirty="0" smtClean="0"/>
              <a:t>procède </a:t>
            </a:r>
            <a:r>
              <a:rPr lang="fr-FR" sz="2000" dirty="0" smtClean="0"/>
              <a:t>à une typologie des signes possibles et non à celle des différents systèmes sémiologiques. </a:t>
            </a:r>
          </a:p>
          <a:p>
            <a:pPr algn="just">
              <a:buNone/>
            </a:pPr>
            <a:r>
              <a:rPr lang="fr-FR" sz="2000" dirty="0" smtClean="0"/>
              <a:t>Les systèmes sémiologiques ne sont pas tous des systèmes de signes.</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lgn="just">
              <a:buNone/>
            </a:pPr>
            <a:r>
              <a:rPr lang="fr-FR" sz="2000" dirty="0" smtClean="0"/>
              <a:t>L’assertion de </a:t>
            </a:r>
            <a:r>
              <a:rPr lang="fr-FR" sz="2000" dirty="0" smtClean="0"/>
              <a:t>Saussure est la suivante:</a:t>
            </a:r>
          </a:p>
          <a:p>
            <a:pPr algn="just">
              <a:buNone/>
            </a:pPr>
            <a:r>
              <a:rPr lang="fr-FR" sz="2000" dirty="0" smtClean="0"/>
              <a:t> « On peut concevoir une science qui étudie la vie des signes au sein de la vie sociale ; elle formerait une partie de la psychologie sociale, et par conséquent de la psychologie générale ; nous la nommerions sémiologie. »</a:t>
            </a:r>
          </a:p>
          <a:p>
            <a:pPr algn="just">
              <a:buNone/>
            </a:pPr>
            <a:r>
              <a:rPr lang="fr-FR" sz="2000" dirty="0" smtClean="0"/>
              <a:t>Ainsi, </a:t>
            </a:r>
            <a:r>
              <a:rPr lang="fr-FR" sz="2000" dirty="0" smtClean="0"/>
              <a:t>Saussure </a:t>
            </a:r>
            <a:r>
              <a:rPr lang="fr-FR" sz="2000" dirty="0" smtClean="0"/>
              <a:t>situe la sémiologie dans le cadre de la psychologie, car elle est la "science-pilote" des sciences </a:t>
            </a:r>
            <a:r>
              <a:rPr lang="fr-FR" sz="2000" dirty="0" smtClean="0"/>
              <a:t>humaines.</a:t>
            </a:r>
            <a:endParaRPr lang="fr-FR" sz="2000" dirty="0" smtClean="0"/>
          </a:p>
          <a:p>
            <a:pPr algn="just">
              <a:buNone/>
            </a:pPr>
            <a:r>
              <a:rPr lang="fr-FR" sz="2000" dirty="0" smtClean="0"/>
              <a:t>Il </a:t>
            </a:r>
            <a:r>
              <a:rPr lang="fr-FR" sz="2000" dirty="0" smtClean="0"/>
              <a:t>insiste </a:t>
            </a:r>
            <a:r>
              <a:rPr lang="fr-FR" sz="2000" dirty="0" smtClean="0"/>
              <a:t>sur l'importance d'une </a:t>
            </a:r>
            <a:r>
              <a:rPr lang="fr-FR" sz="2000" dirty="0" smtClean="0"/>
              <a:t>science générale, appelée </a:t>
            </a:r>
            <a:r>
              <a:rPr lang="fr-FR" sz="2000" dirty="0" smtClean="0"/>
              <a:t>sémiologie et dont l'objet </a:t>
            </a:r>
            <a:r>
              <a:rPr lang="fr-FR" sz="2000" dirty="0" smtClean="0"/>
              <a:t>est</a:t>
            </a:r>
            <a:r>
              <a:rPr lang="fr-FR" sz="2000" dirty="0" smtClean="0"/>
              <a:t> </a:t>
            </a:r>
            <a:r>
              <a:rPr lang="fr-FR" sz="2000" dirty="0" smtClean="0"/>
              <a:t>les </a:t>
            </a:r>
            <a:r>
              <a:rPr lang="fr-FR" sz="2000" dirty="0" smtClean="0"/>
              <a:t>règles</a:t>
            </a:r>
            <a:r>
              <a:rPr lang="fr-FR" sz="2000" dirty="0" smtClean="0"/>
              <a:t> </a:t>
            </a:r>
            <a:r>
              <a:rPr lang="fr-FR" sz="2000" dirty="0" smtClean="0"/>
              <a:t>de la création et de la transformation des signes et de leurs sens. </a:t>
            </a:r>
          </a:p>
          <a:p>
            <a:pPr algn="just">
              <a:buNone/>
            </a:pPr>
            <a:r>
              <a:rPr lang="fr-FR" sz="2000" dirty="0" smtClean="0"/>
              <a:t>L</a:t>
            </a:r>
            <a:r>
              <a:rPr lang="fr-FR" sz="2000" dirty="0" smtClean="0"/>
              <a:t>es </a:t>
            </a:r>
            <a:r>
              <a:rPr lang="fr-FR" sz="2000" dirty="0" smtClean="0"/>
              <a:t>exégètes de Saussure insistent </a:t>
            </a:r>
            <a:r>
              <a:rPr lang="fr-FR" sz="2000" dirty="0" smtClean="0"/>
              <a:t>sur deux côtés:</a:t>
            </a:r>
          </a:p>
          <a:p>
            <a:pPr algn="just">
              <a:buFontTx/>
              <a:buChar char="-"/>
            </a:pPr>
            <a:r>
              <a:rPr lang="fr-FR" sz="2000" dirty="0" smtClean="0"/>
              <a:t>le côté</a:t>
            </a:r>
            <a:r>
              <a:rPr lang="fr-FR" sz="2000" dirty="0" smtClean="0"/>
              <a:t> « psychologisme » du moment où le </a:t>
            </a:r>
            <a:r>
              <a:rPr lang="fr-FR" sz="2000" dirty="0" smtClean="0"/>
              <a:t>signe linguistique </a:t>
            </a:r>
            <a:r>
              <a:rPr lang="fr-FR" sz="2000" dirty="0" smtClean="0"/>
              <a:t>n’unit </a:t>
            </a:r>
            <a:r>
              <a:rPr lang="fr-FR" sz="2000" dirty="0" smtClean="0"/>
              <a:t>pas une chose et un nom, mais un concept et une image acoustique</a:t>
            </a:r>
            <a:r>
              <a:rPr lang="fr-FR" sz="2000" dirty="0" smtClean="0"/>
              <a:t>,</a:t>
            </a:r>
          </a:p>
          <a:p>
            <a:pPr algn="just">
              <a:buFontTx/>
              <a:buChar char="-"/>
            </a:pPr>
            <a:r>
              <a:rPr lang="fr-FR" sz="2000" dirty="0" smtClean="0"/>
              <a:t> et </a:t>
            </a:r>
            <a:r>
              <a:rPr lang="fr-FR" sz="2000" dirty="0" smtClean="0"/>
              <a:t>le côté « </a:t>
            </a:r>
            <a:r>
              <a:rPr lang="fr-FR" sz="2000" dirty="0" smtClean="0"/>
              <a:t>sociologisme », du moment où il sépare </a:t>
            </a:r>
            <a:r>
              <a:rPr lang="fr-FR" sz="2000" dirty="0" smtClean="0"/>
              <a:t>la langue de la parole, </a:t>
            </a:r>
            <a:r>
              <a:rPr lang="fr-FR" sz="2000" dirty="0" smtClean="0"/>
              <a:t>il </a:t>
            </a:r>
            <a:r>
              <a:rPr lang="fr-FR" sz="2000" dirty="0" smtClean="0"/>
              <a:t>sépare, aussi, </a:t>
            </a:r>
            <a:r>
              <a:rPr lang="fr-FR" sz="2000" dirty="0" smtClean="0"/>
              <a:t>le social et </a:t>
            </a:r>
            <a:r>
              <a:rPr lang="fr-FR" sz="2000" dirty="0" smtClean="0"/>
              <a:t>l’individuel</a:t>
            </a:r>
            <a:r>
              <a:rPr lang="fr-FR" sz="2000" dirty="0" smtClean="0"/>
              <a:t>.</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La sémiologie englobe la linguistique. En fait, les principes de base </a:t>
            </a:r>
            <a:r>
              <a:rPr lang="fr-FR" sz="2000" dirty="0" smtClean="0"/>
              <a:t>de Saussure sont :</a:t>
            </a:r>
            <a:endParaRPr lang="fr-FR" sz="2000" dirty="0" smtClean="0"/>
          </a:p>
          <a:p>
            <a:pPr algn="just">
              <a:buNone/>
            </a:pPr>
            <a:r>
              <a:rPr lang="fr-FR" sz="2000" dirty="0" smtClean="0"/>
              <a:t>- la distinction langue/parole,</a:t>
            </a:r>
          </a:p>
          <a:p>
            <a:pPr algn="just">
              <a:buNone/>
            </a:pPr>
            <a:r>
              <a:rPr lang="fr-FR" sz="2000" dirty="0" smtClean="0"/>
              <a:t>- la notion de valeur et son caractère différentiel,</a:t>
            </a:r>
          </a:p>
          <a:p>
            <a:pPr algn="just">
              <a:buNone/>
            </a:pPr>
            <a:r>
              <a:rPr lang="fr-FR" sz="2000" dirty="0" smtClean="0"/>
              <a:t>- les autres dichotomies célèbres:</a:t>
            </a:r>
          </a:p>
          <a:p>
            <a:pPr algn="just">
              <a:buFontTx/>
              <a:buChar char="-"/>
            </a:pPr>
            <a:r>
              <a:rPr lang="fr-FR" sz="2000" dirty="0" smtClean="0"/>
              <a:t> signifiant /signifié,</a:t>
            </a:r>
          </a:p>
          <a:p>
            <a:pPr algn="just">
              <a:buFontTx/>
              <a:buChar char="-"/>
            </a:pPr>
            <a:r>
              <a:rPr lang="fr-FR" sz="2000" dirty="0" smtClean="0"/>
              <a:t> synchronie/diachronie,</a:t>
            </a:r>
          </a:p>
          <a:p>
            <a:pPr algn="just">
              <a:buFontTx/>
              <a:buChar char="-"/>
            </a:pPr>
            <a:r>
              <a:rPr lang="fr-FR" sz="2000" dirty="0" smtClean="0"/>
              <a:t> </a:t>
            </a:r>
            <a:r>
              <a:rPr lang="fr-FR" sz="2000" dirty="0" smtClean="0"/>
              <a:t>syntagme/paradigme.</a:t>
            </a:r>
            <a:endParaRPr lang="fr-FR" sz="2000" dirty="0" smtClean="0"/>
          </a:p>
          <a:p>
            <a:pPr algn="just">
              <a:buNone/>
            </a:pPr>
            <a:r>
              <a:rPr lang="fr-FR" sz="2000" dirty="0" smtClean="0"/>
              <a:t>Ainsi, </a:t>
            </a:r>
            <a:r>
              <a:rPr lang="fr-FR" sz="2000" dirty="0" smtClean="0"/>
              <a:t>pour </a:t>
            </a:r>
            <a:r>
              <a:rPr lang="fr-FR" sz="2000" dirty="0" smtClean="0"/>
              <a:t>Saussure l</a:t>
            </a:r>
            <a:r>
              <a:rPr lang="fr-FR" sz="2000" dirty="0" smtClean="0"/>
              <a:t>a langue est un </a:t>
            </a:r>
            <a:r>
              <a:rPr lang="fr-FR" sz="2000" dirty="0" smtClean="0"/>
              <a:t>cas </a:t>
            </a:r>
            <a:r>
              <a:rPr lang="fr-FR" sz="2000" dirty="0" smtClean="0"/>
              <a:t>particulier, </a:t>
            </a:r>
            <a:r>
              <a:rPr lang="fr-FR" sz="2000" dirty="0" smtClean="0"/>
              <a:t>mais le plus important d’un cas général, et tout problème de la langue est considéré comme un problème de </a:t>
            </a:r>
            <a:r>
              <a:rPr lang="fr-FR" sz="2000" dirty="0" smtClean="0"/>
              <a:t>sémiologie.</a:t>
            </a:r>
            <a:endParaRPr lang="fr-FR" sz="2000" dirty="0" smtClean="0"/>
          </a:p>
          <a:p>
            <a:pPr>
              <a:buNone/>
            </a:pPr>
            <a:r>
              <a:rPr lang="fr-FR" sz="2000" dirty="0" smtClean="0"/>
              <a:t>La linguistique est au servir de la construction de la sémiologie.</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Descriptif du cours</a:t>
            </a:r>
            <a:br>
              <a:rPr lang="fr-FR" dirty="0" smtClean="0"/>
            </a:br>
            <a:endParaRPr lang="fr-FR" dirty="0"/>
          </a:p>
        </p:txBody>
      </p:sp>
      <p:sp>
        <p:nvSpPr>
          <p:cNvPr id="3" name="Espace réservé du contenu 2"/>
          <p:cNvSpPr>
            <a:spLocks noGrp="1"/>
          </p:cNvSpPr>
          <p:nvPr>
            <p:ph idx="1"/>
          </p:nvPr>
        </p:nvSpPr>
        <p:spPr>
          <a:xfrm>
            <a:off x="428596" y="1571612"/>
            <a:ext cx="7239000" cy="4846320"/>
          </a:xfrm>
        </p:spPr>
        <p:txBody>
          <a:bodyPr/>
          <a:lstStyle/>
          <a:p>
            <a:r>
              <a:rPr lang="fr-FR" dirty="0" smtClean="0"/>
              <a:t>Objectifs du cours </a:t>
            </a:r>
          </a:p>
          <a:p>
            <a:r>
              <a:rPr lang="fr-FR" dirty="0" smtClean="0"/>
              <a:t>Contenu du cours </a:t>
            </a:r>
          </a:p>
          <a:p>
            <a:r>
              <a:rPr lang="fr-FR" dirty="0" smtClean="0"/>
              <a:t>Méthodologie</a:t>
            </a:r>
          </a:p>
          <a:p>
            <a:r>
              <a:rPr lang="fr-FR" dirty="0" smtClean="0"/>
              <a:t>Bibliographie</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Au XIX siècle, Charles </a:t>
            </a:r>
            <a:r>
              <a:rPr lang="fr-FR" sz="2000" dirty="0" err="1" smtClean="0"/>
              <a:t>Sanders</a:t>
            </a:r>
            <a:r>
              <a:rPr lang="fr-FR" sz="2000" dirty="0" smtClean="0"/>
              <a:t> Peirce, philosophe et logicien américain, consacra "toute une vie" à l'étude de "la nature des signes", selon lui : "Je suis, autant que je sache, un pionnier, ou plutôt un défricheur, dans l'entreprise de déblayer le terrain et de frayer la voie de ce que j'appelle sémiotique, 'c'est-à-dire la doctrine de la nature essentielle et des variétés fondamentales de la </a:t>
            </a:r>
            <a:r>
              <a:rPr lang="fr-FR" sz="2000" dirty="0" err="1" smtClean="0"/>
              <a:t>semiosis</a:t>
            </a:r>
            <a:r>
              <a:rPr lang="fr-FR" sz="2000" dirty="0" smtClean="0"/>
              <a:t> possible ; et je pense que le domaine est trop vaste, la tâche trop immense, pour un initiateur." (cité par Jakobson (1966: 23)).</a:t>
            </a:r>
          </a:p>
          <a:p>
            <a:pPr>
              <a:buNone/>
            </a:pPr>
            <a:r>
              <a:rPr lang="fr-FR" sz="2000" dirty="0" smtClean="0"/>
              <a:t>La distinction saussurienne signifié/signifiant est plus complexe, aussi la conception peircienne du signe, chez lui, le signe n’est pas dyadique, mais triadique.</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Quant à </a:t>
            </a:r>
            <a:r>
              <a:rPr lang="fr-FR" sz="2000" dirty="0" smtClean="0"/>
              <a:t>Peirce </a:t>
            </a:r>
            <a:r>
              <a:rPr lang="fr-FR" sz="2000" dirty="0" smtClean="0"/>
              <a:t>a élaboré </a:t>
            </a:r>
            <a:r>
              <a:rPr lang="fr-FR" sz="2000" dirty="0" smtClean="0"/>
              <a:t>« une </a:t>
            </a:r>
            <a:r>
              <a:rPr lang="fr-FR" sz="2000" dirty="0" smtClean="0"/>
              <a:t>théorie sémiotique à la fois générale, triadique et pragmatique</a:t>
            </a:r>
            <a:r>
              <a:rPr lang="fr-FR" sz="2000" dirty="0" smtClean="0"/>
              <a:t>.</a:t>
            </a:r>
          </a:p>
          <a:p>
            <a:pPr algn="just">
              <a:buNone/>
            </a:pPr>
            <a:r>
              <a:rPr lang="fr-FR" sz="2000" dirty="0" smtClean="0"/>
              <a:t> </a:t>
            </a:r>
            <a:r>
              <a:rPr lang="fr-FR" sz="2000" dirty="0" smtClean="0"/>
              <a:t>Une théorie </a:t>
            </a:r>
            <a:r>
              <a:rPr lang="fr-FR" sz="2000" i="1" dirty="0" smtClean="0"/>
              <a:t>générale : </a:t>
            </a:r>
          </a:p>
          <a:p>
            <a:pPr algn="just">
              <a:buNone/>
            </a:pPr>
            <a:r>
              <a:rPr lang="fr-FR" sz="2000" dirty="0" smtClean="0"/>
              <a:t>- qui envisage à la fois la vie émotionnelle, pratique et intellectuelle ; </a:t>
            </a:r>
          </a:p>
          <a:p>
            <a:pPr algn="just">
              <a:buNone/>
            </a:pPr>
            <a:r>
              <a:rPr lang="fr-FR" sz="2000" dirty="0" smtClean="0"/>
              <a:t>- qui envisage toutes les composantes de la sémiotique ; </a:t>
            </a:r>
          </a:p>
          <a:p>
            <a:pPr algn="just">
              <a:buNone/>
            </a:pPr>
            <a:r>
              <a:rPr lang="fr-FR" sz="2000" dirty="0" smtClean="0"/>
              <a:t>- qui généralise le concept de signe. </a:t>
            </a:r>
          </a:p>
          <a:p>
            <a:pPr algn="just">
              <a:buNone/>
            </a:pPr>
            <a:r>
              <a:rPr lang="fr-FR" sz="2000" dirty="0" smtClean="0"/>
              <a:t>Une théorie </a:t>
            </a:r>
            <a:r>
              <a:rPr lang="fr-FR" sz="2000" i="1" dirty="0" smtClean="0"/>
              <a:t>triadique : </a:t>
            </a:r>
          </a:p>
          <a:p>
            <a:pPr algn="just">
              <a:buNone/>
            </a:pPr>
            <a:r>
              <a:rPr lang="fr-FR" sz="2000" dirty="0" smtClean="0"/>
              <a:t>- qui repose sur trois catégories philosophiques : la priméité, la secondéité et la tiercéité ; </a:t>
            </a:r>
          </a:p>
          <a:p>
            <a:pPr algn="just">
              <a:buNone/>
            </a:pPr>
            <a:r>
              <a:rPr lang="fr-FR" sz="2000" dirty="0" smtClean="0"/>
              <a:t>- qui met en relation trois termes : le signe ou </a:t>
            </a:r>
            <a:r>
              <a:rPr lang="fr-FR" sz="2000" dirty="0" err="1" smtClean="0"/>
              <a:t>representamen</a:t>
            </a:r>
            <a:r>
              <a:rPr lang="fr-FR" sz="2000" dirty="0" smtClean="0"/>
              <a:t>, l'objet et l'interprétant. </a:t>
            </a:r>
          </a:p>
          <a:p>
            <a:pPr algn="just">
              <a:buNone/>
            </a:pPr>
            <a:r>
              <a:rPr lang="fr-FR" sz="2000" dirty="0" smtClean="0"/>
              <a:t>Une théorie </a:t>
            </a:r>
            <a:r>
              <a:rPr lang="fr-FR" sz="2000" i="1" dirty="0" smtClean="0"/>
              <a:t>pragmatique, c’est-à-dire : </a:t>
            </a:r>
          </a:p>
          <a:p>
            <a:pPr algn="just">
              <a:buNone/>
            </a:pPr>
            <a:r>
              <a:rPr lang="fr-FR" sz="2000" dirty="0" smtClean="0"/>
              <a:t>- qui prend en considération le contexte de production et de réception des signes ; </a:t>
            </a:r>
          </a:p>
          <a:p>
            <a:pPr algn="just">
              <a:buNone/>
            </a:pPr>
            <a:r>
              <a:rPr lang="fr-FR" sz="2000" dirty="0" smtClean="0"/>
              <a:t>- qui définit le signe par son action sur l'interprète ».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r>
              <a:rPr lang="fr-FR" sz="2400" dirty="0" smtClean="0"/>
              <a:t>III) </a:t>
            </a:r>
            <a:r>
              <a:rPr lang="fr-FR" sz="2400" dirty="0" err="1" smtClean="0"/>
              <a:t>Irmmusn</a:t>
            </a:r>
            <a:r>
              <a:rPr lang="fr-FR" sz="2400" dirty="0" smtClean="0"/>
              <a:t> n </a:t>
            </a:r>
            <a:r>
              <a:rPr lang="fr-FR" sz="2400" dirty="0" err="1" smtClean="0"/>
              <a:t>tsnamka</a:t>
            </a:r>
            <a:r>
              <a:rPr lang="fr-FR" sz="2400" dirty="0" smtClean="0"/>
              <a:t/>
            </a:r>
            <a:br>
              <a:rPr lang="fr-FR" sz="2400" dirty="0" smtClean="0"/>
            </a:br>
            <a:r>
              <a:rPr lang="fr-FR" sz="2400" dirty="0" smtClean="0"/>
              <a:t>Concepts fondamentaux de la sémiotique  </a:t>
            </a:r>
            <a:br>
              <a:rPr lang="fr-FR" sz="2400" dirty="0" smtClean="0"/>
            </a:br>
            <a:endParaRPr lang="fr-FR" sz="2400" dirty="0"/>
          </a:p>
        </p:txBody>
      </p:sp>
      <p:sp>
        <p:nvSpPr>
          <p:cNvPr id="3" name="Espace réservé du contenu 2"/>
          <p:cNvSpPr>
            <a:spLocks noGrp="1"/>
          </p:cNvSpPr>
          <p:nvPr>
            <p:ph idx="1"/>
          </p:nvPr>
        </p:nvSpPr>
        <p:spPr>
          <a:xfrm>
            <a:off x="457200" y="1285860"/>
            <a:ext cx="7239000" cy="5169876"/>
          </a:xfrm>
        </p:spPr>
        <p:txBody>
          <a:bodyPr>
            <a:normAutofit/>
          </a:bodyPr>
          <a:lstStyle/>
          <a:p>
            <a:pPr marL="457200" indent="-457200">
              <a:buNone/>
            </a:pPr>
            <a:r>
              <a:rPr lang="fr-FR" sz="3000" dirty="0" smtClean="0"/>
              <a:t>1)</a:t>
            </a:r>
            <a:r>
              <a:rPr lang="fr-FR" sz="3000" dirty="0" err="1" smtClean="0"/>
              <a:t>Tamatart</a:t>
            </a:r>
            <a:r>
              <a:rPr lang="fr-FR" sz="3000" dirty="0" smtClean="0"/>
              <a:t>  (signe)</a:t>
            </a:r>
          </a:p>
          <a:p>
            <a:pPr marL="457200" indent="-457200">
              <a:buNone/>
            </a:pPr>
            <a:r>
              <a:rPr lang="fr-FR" sz="3000" dirty="0" smtClean="0"/>
              <a:t>   généralités sur le signe </a:t>
            </a:r>
          </a:p>
          <a:p>
            <a:pPr algn="just">
              <a:buNone/>
            </a:pPr>
            <a:r>
              <a:rPr lang="fr-FR" sz="2000" dirty="0" smtClean="0"/>
              <a:t>La sémiologie est la science des signes. Le programme du premier congrès de l'Association internationale de sémiotique abonde des domaines traitant la notion de signe : le langage humain, les langages animaux, les signaux conventionnels, l’écriture, les langages formels, les langages scientifiques, le geste, le monde social et celui de l'inconscient, et les arts (affiche, image, peinture, photographie, cinéma, télévision, théâtre, architecture, musique et littérature sous toutes ses formes).</a:t>
            </a:r>
          </a:p>
          <a:p>
            <a:pPr algn="just">
              <a:buNone/>
            </a:pPr>
            <a:r>
              <a:rPr lang="fr-FR" sz="2000" dirty="0" smtClean="0"/>
              <a:t>La typologie des signes est une recherche saussurienne, mais il y a eu des classifications de signes bien avant Saussure aux XVII et XVIII siècles.</a:t>
            </a:r>
          </a:p>
          <a:p>
            <a:pPr>
              <a:buNone/>
            </a:pPr>
            <a:endParaRPr lang="fr-FR" sz="2000" dirty="0" smtClean="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Autofit/>
          </a:bodyPr>
          <a:lstStyle/>
          <a:p>
            <a:pPr algn="just">
              <a:buNone/>
            </a:pPr>
            <a:r>
              <a:rPr lang="fr-FR" sz="2000" dirty="0" smtClean="0"/>
              <a:t>Saussure distingue entre le signe arbitraire et le symbole. Dans le premier, il n'y a pas de rapport analogique entre le signifiant et le signifié ; dans le second (l'exemple privilégié est celui des onomatopées), il y en a un.</a:t>
            </a:r>
          </a:p>
          <a:p>
            <a:pPr algn="just">
              <a:buNone/>
            </a:pPr>
            <a:r>
              <a:rPr lang="fr-FR" sz="2000" dirty="0" smtClean="0"/>
              <a:t>Saussure parle indifféremment de signe arbitraire ou de signe conventionnel:</a:t>
            </a:r>
          </a:p>
          <a:p>
            <a:pPr algn="just">
              <a:buNone/>
            </a:pPr>
            <a:r>
              <a:rPr lang="fr-FR" sz="2000" dirty="0" smtClean="0"/>
              <a:t>Signe conventionnel (notion externe au signe),</a:t>
            </a:r>
          </a:p>
          <a:p>
            <a:pPr algn="just">
              <a:buNone/>
            </a:pPr>
            <a:r>
              <a:rPr lang="fr-FR" sz="2000" dirty="0" smtClean="0"/>
              <a:t>Signe symbolique (notion interne au signe).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lnSpcReduction="10000"/>
          </a:bodyPr>
          <a:lstStyle/>
          <a:p>
            <a:pPr algn="just">
              <a:buNone/>
            </a:pPr>
            <a:r>
              <a:rPr lang="fr-FR" sz="2000" dirty="0" smtClean="0"/>
              <a:t>De plus, il y a des degrés dans l'arbitraire : ne peut-on pas dire que le mot "enseignement" est motivé par rapport à "enseigner" ?</a:t>
            </a:r>
          </a:p>
          <a:p>
            <a:pPr algn="just">
              <a:buNone/>
            </a:pPr>
            <a:r>
              <a:rPr lang="fr-FR" sz="2000" dirty="0" smtClean="0"/>
              <a:t> On connaît le célèbre article d'Emile Benveniste (1939) qui a montré que le rapport arbitraire n'est pas entre le signifiant et le signifié, mais entre le signe et le </a:t>
            </a:r>
            <a:r>
              <a:rPr lang="fr-FR" sz="2000" dirty="0" smtClean="0"/>
              <a:t>réfèrent (voir le cours de S1).</a:t>
            </a:r>
            <a:endParaRPr lang="fr-FR" sz="2000" dirty="0" smtClean="0"/>
          </a:p>
          <a:p>
            <a:pPr algn="just">
              <a:buNone/>
            </a:pPr>
            <a:r>
              <a:rPr lang="fr-FR" sz="2000" dirty="0" smtClean="0"/>
              <a:t> La situation n'est pas plus claire si l'on se tourne vers la trilogie peircienne de l'icône, de l'indice et du symbole.</a:t>
            </a:r>
          </a:p>
          <a:p>
            <a:pPr algn="just">
              <a:buNone/>
            </a:pPr>
            <a:r>
              <a:rPr lang="fr-FR" sz="2000" dirty="0" smtClean="0"/>
              <a:t> Mais, cette fois, pour une raison donnée par Peirce lui même : "Ce n'est pas, écrit Jakobson, la présence ou l'absence absolues de similitude ou de contiguïté entre le signifiant et le signifié, ni le fait que la connexion habituelle entre ces constituants serait de l'ordre du fait pur ou de l'ordre de l'institutionnel pur, qui sont au fondement de la division de l'ensemble des signes en icônes, indices et symboles, mais seulement la prédominance de l'un de ces facteurs sur les autres. C'est ainsi que ce savant parle "d'icônes pour les lesquelles la ressemblance est assistée par des règles conventionnelles."(1966, p. 26).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Une distinction classique en littérature porte sur le signe ou le signal, et l'indice. Dans la perspective de la sémiologie de la communication, le signal est un indice produit volontairement pour servir de signe, pour manifester une intention de communication (</a:t>
            </a:r>
            <a:r>
              <a:rPr lang="fr-FR" sz="2000" dirty="0" err="1" smtClean="0"/>
              <a:t>Mounin</a:t>
            </a:r>
            <a:r>
              <a:rPr lang="fr-FR" sz="2000" dirty="0" smtClean="0"/>
              <a:t>, 1970, p. </a:t>
            </a:r>
            <a:r>
              <a:rPr lang="fr-FR" sz="2000" dirty="0" err="1" smtClean="0"/>
              <a:t>Ik</a:t>
            </a:r>
            <a:r>
              <a:rPr lang="fr-FR" sz="2000" dirty="0" smtClean="0"/>
              <a:t>).</a:t>
            </a:r>
          </a:p>
          <a:p>
            <a:pPr algn="just">
              <a:buNone/>
            </a:pPr>
            <a:r>
              <a:rPr lang="fr-FR" sz="2000" dirty="0" smtClean="0"/>
              <a:t> Dans la classification proposée par Paulus (1969), le signal déclenche le comportement qui y correspond (les feux de circulation, les sonneries de caserne) ; </a:t>
            </a:r>
          </a:p>
          <a:p>
            <a:pPr algn="just">
              <a:buNone/>
            </a:pPr>
            <a:r>
              <a:rPr lang="fr-FR" sz="2000" dirty="0" smtClean="0"/>
              <a:t>L'indice, au contraire, est moins lié à l'action qu'à la connaissance : il nous renseigne sur un fait, sur des circonstances. Il y a des pas sur la neige : quelqu'un a marché. Il y a des nuages : il pleuvra bientôt. </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Saint Thomas distingue entre </a:t>
            </a:r>
            <a:r>
              <a:rPr lang="fr-FR" sz="2000" dirty="0" smtClean="0"/>
              <a:t>les </a:t>
            </a:r>
            <a:r>
              <a:rPr lang="fr-FR" sz="2000" dirty="0" err="1" smtClean="0"/>
              <a:t>substitus</a:t>
            </a:r>
            <a:r>
              <a:rPr lang="fr-FR" sz="2000" dirty="0" smtClean="0"/>
              <a:t> </a:t>
            </a:r>
            <a:r>
              <a:rPr lang="fr-FR" sz="2000" dirty="0" smtClean="0"/>
              <a:t>, les symptômes et les signes ;</a:t>
            </a:r>
          </a:p>
          <a:p>
            <a:pPr algn="just">
              <a:buNone/>
            </a:pPr>
            <a:r>
              <a:rPr lang="fr-FR" sz="2000" dirty="0" smtClean="0"/>
              <a:t>La logique de Port-Royal distingue entre les signes certains et les signes probables, les signes joints aux choses et les signes séparés des choses, les signes naturels et les signes </a:t>
            </a:r>
            <a:r>
              <a:rPr lang="fr-FR" sz="2000" dirty="0" smtClean="0"/>
              <a:t>d’institution </a:t>
            </a:r>
            <a:r>
              <a:rPr lang="fr-FR" sz="2000" dirty="0" smtClean="0"/>
              <a:t>;</a:t>
            </a:r>
          </a:p>
          <a:p>
            <a:pPr algn="just">
              <a:buNone/>
            </a:pPr>
            <a:r>
              <a:rPr lang="fr-FR" sz="2000" dirty="0" smtClean="0"/>
              <a:t> Condillac introduit la notion de signe accidentel, etc.</a:t>
            </a:r>
          </a:p>
          <a:p>
            <a:pPr algn="just">
              <a:buNone/>
            </a:pPr>
            <a:r>
              <a:rPr lang="fr-FR" sz="2000" dirty="0" smtClean="0"/>
              <a:t> On peut jouer ainsi à </a:t>
            </a:r>
            <a:r>
              <a:rPr lang="fr-FR" sz="2000" dirty="0" smtClean="0"/>
              <a:t>l’infini </a:t>
            </a:r>
            <a:r>
              <a:rPr lang="fr-FR" sz="2000" dirty="0" smtClean="0"/>
              <a:t>, on peut toujours faire intervenir une nouvelle variable. </a:t>
            </a:r>
            <a:endParaRPr lang="fr-FR" sz="2000" dirty="0" smtClean="0"/>
          </a:p>
          <a:p>
            <a:pPr algn="just">
              <a:buNone/>
            </a:pPr>
            <a:r>
              <a:rPr lang="fr-FR" sz="2000" dirty="0" smtClean="0"/>
              <a:t>Au-delà </a:t>
            </a:r>
            <a:r>
              <a:rPr lang="fr-FR" sz="2000" dirty="0" smtClean="0"/>
              <a:t>du babélisme de ces typologies variées, " i l vaut sans doute mieux, écrit </a:t>
            </a:r>
            <a:r>
              <a:rPr lang="fr-FR" sz="2000" dirty="0" err="1" smtClean="0"/>
              <a:t>Molino</a:t>
            </a:r>
            <a:r>
              <a:rPr lang="fr-FR" sz="2000" dirty="0" smtClean="0"/>
              <a:t>, choisir le terme le plus neutre — celui de "renvoi" proposé par Granger — qui se borne à suggérer le caractère relationnel du signe.</a:t>
            </a:r>
          </a:p>
          <a:p>
            <a:pPr algn="just">
              <a:buNone/>
            </a:pPr>
            <a:r>
              <a:rPr lang="fr-FR" sz="2000" dirty="0" smtClean="0"/>
              <a:t>.</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La sémiologie semble donc ne pas avoir de domaine bien délimité : le signe est partout. </a:t>
            </a:r>
          </a:p>
          <a:p>
            <a:pPr algn="just">
              <a:buNone/>
            </a:pPr>
            <a:r>
              <a:rPr lang="fr-FR" sz="2000" dirty="0" smtClean="0"/>
              <a:t>Elle ne semble pas avoir d'objet bien défini : le signe consiste en un renvoi, et le renvoi s'exerce à chaque instant où nous pensons, percevons, réagissons, etc.</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Autofit/>
          </a:bodyPr>
          <a:lstStyle/>
          <a:p>
            <a:pPr algn="just">
              <a:buNone/>
            </a:pPr>
            <a:r>
              <a:rPr lang="fr-FR" sz="2000" dirty="0" smtClean="0"/>
              <a:t>Le point de vue sémiologique: signe, ou </a:t>
            </a:r>
            <a:r>
              <a:rPr lang="fr-FR" sz="2000" dirty="0" err="1" smtClean="0"/>
              <a:t>representamen</a:t>
            </a:r>
            <a:r>
              <a:rPr lang="fr-FR" sz="2000" dirty="0" smtClean="0"/>
              <a:t>" est "une chose reliée sous un certain aspect à un second signe, son "objet", de telle manière qu'il mette en relation un troisième signe, son "interprétant", avec ce même objet, et ceci de façon à mettre en relation une quatrième chose avec cet objet et ainsi de suite, ad </a:t>
            </a:r>
            <a:r>
              <a:rPr lang="fr-FR" sz="2000" dirty="0" err="1" smtClean="0"/>
              <a:t>infinitum</a:t>
            </a:r>
            <a:r>
              <a:rPr lang="fr-FR" sz="2000" dirty="0" smtClean="0"/>
              <a:t>..." (1932, vol. II ; cité d'après la traduction de Granger, 1968, p. </a:t>
            </a:r>
            <a:r>
              <a:rPr lang="fr-FR" sz="2000" dirty="0" err="1" smtClean="0"/>
              <a:t>llU</a:t>
            </a:r>
            <a:r>
              <a:rPr lang="fr-FR" sz="2000" dirty="0" smtClean="0"/>
              <a:t>).</a:t>
            </a:r>
          </a:p>
          <a:p>
            <a:pPr algn="just">
              <a:buNone/>
            </a:pPr>
            <a:r>
              <a:rPr lang="fr-FR" sz="2000" dirty="0" smtClean="0"/>
              <a:t> D'où l'ensemble du signe est lui-même constitué d'éléments qui sont considérés comme des signes :</a:t>
            </a:r>
          </a:p>
          <a:p>
            <a:pPr algn="just">
              <a:buNone/>
            </a:pPr>
            <a:r>
              <a:rPr lang="fr-FR" sz="2000" dirty="0" smtClean="0"/>
              <a:t> "Que </a:t>
            </a:r>
            <a:r>
              <a:rPr lang="fr-FR" sz="2000" dirty="0" smtClean="0"/>
              <a:t>l’objet du </a:t>
            </a:r>
            <a:r>
              <a:rPr lang="fr-FR" sz="2000" dirty="0" smtClean="0"/>
              <a:t>signe soit déjà un signe, ou comme chez Peirce, une "idée", commente Granger, cela veut dire qu’il renvoie non pas à une chose isolée, mais à une structure symbolique dont il est, lui-même, un élément. »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400" dirty="0" smtClean="0"/>
              <a:t>Le signifiant renvoie toujours à un objet désigné par rapport à d'autres objets,</a:t>
            </a:r>
          </a:p>
          <a:p>
            <a:pPr algn="just">
              <a:buNone/>
            </a:pPr>
            <a:r>
              <a:rPr lang="fr-FR" sz="2400" dirty="0" smtClean="0"/>
              <a:t>Le </a:t>
            </a:r>
            <a:r>
              <a:rPr lang="fr-FR" sz="2400" dirty="0" err="1" smtClean="0"/>
              <a:t>representamen</a:t>
            </a:r>
            <a:r>
              <a:rPr lang="fr-FR" sz="2400" dirty="0" smtClean="0"/>
              <a:t> est une chose, une sorte de signifiant,</a:t>
            </a:r>
          </a:p>
          <a:p>
            <a:pPr algn="just">
              <a:buNone/>
            </a:pPr>
            <a:r>
              <a:rPr lang="fr-FR" sz="2400" dirty="0" smtClean="0"/>
              <a:t>L'objet est le réfèrent, ce à quoi renvoient le signifiant et le signifié dans le monde "réel", mais on admet que le réfèrent peut être une réalité conceptuelle. </a:t>
            </a:r>
          </a:p>
          <a:p>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du cours</a:t>
            </a:r>
            <a:br>
              <a:rPr lang="fr-FR" dirty="0" smtClean="0"/>
            </a:br>
            <a:endParaRPr lang="fr-FR" dirty="0"/>
          </a:p>
        </p:txBody>
      </p:sp>
      <p:sp>
        <p:nvSpPr>
          <p:cNvPr id="3" name="Espace réservé du contenu 2"/>
          <p:cNvSpPr>
            <a:spLocks noGrp="1"/>
          </p:cNvSpPr>
          <p:nvPr>
            <p:ph idx="1"/>
          </p:nvPr>
        </p:nvSpPr>
        <p:spPr/>
        <p:txBody>
          <a:bodyPr/>
          <a:lstStyle/>
          <a:p>
            <a:pPr lvl="0"/>
            <a:r>
              <a:rPr lang="fr-FR" dirty="0" smtClean="0"/>
              <a:t>Initier l’étudiant au domaine de la sémiologie/sémiotique; </a:t>
            </a:r>
          </a:p>
          <a:p>
            <a:pPr lvl="0"/>
            <a:r>
              <a:rPr lang="fr-FR" dirty="0" smtClean="0"/>
              <a:t>L’amener à bien maîtriser les concepts de la sémiotique;</a:t>
            </a:r>
          </a:p>
          <a:p>
            <a:pPr lvl="0"/>
            <a:r>
              <a:rPr lang="fr-FR" dirty="0" smtClean="0"/>
              <a:t>Procéder à l’analyse sémiotique du conte amazighe.</a:t>
            </a:r>
          </a:p>
          <a:p>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lgn="just">
              <a:buNone/>
            </a:pPr>
            <a:r>
              <a:rPr lang="fr-FR" dirty="0" smtClean="0"/>
              <a:t>- Le sémantique est la relation des signes à ce à quoi ils s'appliquent,</a:t>
            </a:r>
          </a:p>
          <a:p>
            <a:pPr algn="just">
              <a:buFontTx/>
              <a:buChar char="-"/>
            </a:pPr>
            <a:r>
              <a:rPr lang="fr-FR" dirty="0" smtClean="0"/>
              <a:t>Le syntactique est la relation des signes entre eux,</a:t>
            </a:r>
          </a:p>
          <a:p>
            <a:pPr algn="just">
              <a:buNone/>
            </a:pPr>
            <a:r>
              <a:rPr lang="fr-FR" dirty="0" smtClean="0"/>
              <a:t>-Le pragmatique est la relation des signes avec leurs interprètes.</a:t>
            </a: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457200" indent="-457200"/>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4000" dirty="0" smtClean="0"/>
              <a:t/>
            </a:r>
            <a:br>
              <a:rPr lang="fr-FR" sz="4000" dirty="0" smtClean="0"/>
            </a:br>
            <a:r>
              <a:rPr lang="fr-FR" sz="4000" dirty="0" smtClean="0"/>
              <a:t>2) </a:t>
            </a:r>
            <a:r>
              <a:rPr lang="fr-FR" sz="3100" dirty="0" err="1" smtClean="0"/>
              <a:t>Tamatart</a:t>
            </a:r>
            <a:r>
              <a:rPr lang="fr-FR" sz="3100" dirty="0" smtClean="0"/>
              <a:t> </a:t>
            </a:r>
            <a:r>
              <a:rPr lang="fr-FR" sz="3100" dirty="0" err="1" smtClean="0"/>
              <a:t>ɣer</a:t>
            </a:r>
            <a:r>
              <a:rPr lang="fr-FR" sz="3100" dirty="0" smtClean="0"/>
              <a:t> Saussure</a:t>
            </a:r>
            <a:br>
              <a:rPr lang="fr-FR" sz="3100" dirty="0" smtClean="0"/>
            </a:br>
            <a:r>
              <a:rPr lang="fr-FR" sz="3100" dirty="0" smtClean="0"/>
              <a:t> Le signe chez Saussure (</a:t>
            </a:r>
            <a:r>
              <a:rPr lang="fr-FR" sz="3100" dirty="0" err="1" smtClean="0"/>
              <a:t>dyadisme</a:t>
            </a:r>
            <a:r>
              <a:rPr lang="fr-FR" sz="3100" dirty="0" smtClean="0"/>
              <a:t>)</a:t>
            </a:r>
            <a:endParaRPr lang="fr-FR" sz="3100" dirty="0"/>
          </a:p>
        </p:txBody>
      </p:sp>
      <p:sp>
        <p:nvSpPr>
          <p:cNvPr id="3" name="Espace réservé du contenu 2"/>
          <p:cNvSpPr>
            <a:spLocks noGrp="1"/>
          </p:cNvSpPr>
          <p:nvPr>
            <p:ph idx="1"/>
          </p:nvPr>
        </p:nvSpPr>
        <p:spPr/>
        <p:txBody>
          <a:bodyPr>
            <a:noAutofit/>
          </a:bodyPr>
          <a:lstStyle/>
          <a:p>
            <a:pPr algn="just">
              <a:buNone/>
            </a:pPr>
            <a:r>
              <a:rPr lang="fr-FR" sz="2000" dirty="0" smtClean="0"/>
              <a:t>Le signe de Ferdinand de Saussure est composé d’un signifiant et d’un signifié ; les deux sont inséparables comme les deux faces d’une feuille ou de monnaie.</a:t>
            </a:r>
          </a:p>
          <a:p>
            <a:pPr algn="just">
              <a:buNone/>
            </a:pPr>
            <a:r>
              <a:rPr lang="fr-FR" sz="2000" dirty="0" smtClean="0"/>
              <a:t>Ferdinand de Saussure est un mentaliste. Selon lui, le signe est une entité psychique et non pas physique.</a:t>
            </a:r>
          </a:p>
          <a:p>
            <a:pPr algn="just">
              <a:buNone/>
            </a:pPr>
            <a:r>
              <a:rPr lang="fr-FR" sz="2000" dirty="0" smtClean="0"/>
              <a:t>Le signifiant donc représente l’image acoustique : une représentation mentale et non pas une suite de sons physiques.</a:t>
            </a:r>
          </a:p>
          <a:p>
            <a:pPr algn="just">
              <a:buNone/>
            </a:pPr>
            <a:r>
              <a:rPr lang="fr-FR" sz="2000" dirty="0" smtClean="0"/>
              <a:t>Le signifié constitue le concept ou ce que l’on appelle, généralement le sens.</a:t>
            </a:r>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800" dirty="0" smtClean="0"/>
              <a:t>Les sémioticiens aujourd’hui tendent à être plus matérialistes que mentalistes, le signifiant et le signifié renvoient, donc, aux objets physiques, contrairement à la définition saussurienne du signe.</a:t>
            </a:r>
          </a:p>
          <a:p>
            <a:pPr algn="just"/>
            <a:r>
              <a:rPr lang="fr-FR" sz="2800" dirty="0" smtClean="0"/>
              <a:t>- Signe = Signifiant + Signifié</a:t>
            </a:r>
          </a:p>
          <a:p>
            <a:pPr algn="just"/>
            <a:r>
              <a:rPr lang="fr-FR" sz="2800" dirty="0" smtClean="0"/>
              <a:t>- Signifiant = L’image acoustique</a:t>
            </a:r>
          </a:p>
          <a:p>
            <a:pPr algn="just"/>
            <a:r>
              <a:rPr lang="fr-FR" sz="2800" dirty="0" smtClean="0"/>
              <a:t>- Signifié ~ Le concept.</a:t>
            </a:r>
          </a:p>
          <a:p>
            <a:pPr algn="just">
              <a:buNone/>
            </a:pPr>
            <a:r>
              <a:rPr lang="fr-FR" sz="2800"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r>
              <a:rPr lang="fr-FR" sz="2000" dirty="0" smtClean="0"/>
              <a:t>L’arbitraire du signe</a:t>
            </a:r>
          </a:p>
          <a:p>
            <a:pPr>
              <a:buNone/>
            </a:pPr>
            <a:r>
              <a:rPr lang="fr-FR" sz="2000" dirty="0" smtClean="0"/>
              <a:t>- Arbitraire = absence de la règle,</a:t>
            </a:r>
          </a:p>
          <a:p>
            <a:pPr>
              <a:buNone/>
            </a:pPr>
            <a:r>
              <a:rPr lang="fr-FR" sz="2000" dirty="0" smtClean="0"/>
              <a:t>-Il n’y a pas une règle qui dit qu’un tel signifiant doit correspondre à un tel signifié.</a:t>
            </a:r>
          </a:p>
          <a:p>
            <a:pPr>
              <a:buNone/>
            </a:pPr>
            <a:r>
              <a:rPr lang="fr-FR" sz="2000" dirty="0" smtClean="0"/>
              <a:t>- On est , donc, obligé d’apprendre par cœur, ou grâce à la société, le vocabulaire de la langue.</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7239000" cy="1143000"/>
          </a:xfrm>
        </p:spPr>
        <p:txBody>
          <a:bodyPr>
            <a:normAutofit fontScale="90000"/>
          </a:bodyPr>
          <a:lstStyle/>
          <a:p>
            <a:pPr marL="457200" indent="-457200"/>
            <a:r>
              <a:rPr lang="fr-FR" sz="4000" dirty="0" smtClean="0"/>
              <a:t/>
            </a:r>
            <a:br>
              <a:rPr lang="fr-FR" sz="4000" dirty="0" smtClean="0"/>
            </a:br>
            <a:r>
              <a:rPr lang="fr-FR" sz="4000" dirty="0" smtClean="0"/>
              <a:t>3) </a:t>
            </a:r>
            <a:r>
              <a:rPr lang="fr-FR" sz="3100" dirty="0" err="1" smtClean="0"/>
              <a:t>Tamatart</a:t>
            </a:r>
            <a:r>
              <a:rPr lang="fr-FR" sz="3100" dirty="0" smtClean="0"/>
              <a:t> </a:t>
            </a:r>
            <a:r>
              <a:rPr lang="fr-FR" sz="3100" dirty="0" err="1" smtClean="0"/>
              <a:t>ɣer</a:t>
            </a:r>
            <a:r>
              <a:rPr lang="fr-FR" sz="3100" dirty="0" smtClean="0"/>
              <a:t> Peirce</a:t>
            </a:r>
            <a:br>
              <a:rPr lang="fr-FR" sz="3100" dirty="0" smtClean="0"/>
            </a:br>
            <a:r>
              <a:rPr lang="fr-FR" sz="3100" dirty="0" smtClean="0"/>
              <a:t>    Le signe chez Peirce (</a:t>
            </a:r>
            <a:r>
              <a:rPr lang="fr-FR" sz="3100" dirty="0" err="1" smtClean="0"/>
              <a:t>triadisme</a:t>
            </a:r>
            <a:r>
              <a:rPr lang="fr-FR" sz="3100" dirty="0" smtClean="0"/>
              <a:t>)</a:t>
            </a:r>
            <a:endParaRPr lang="fr-FR" sz="3100" dirty="0"/>
          </a:p>
        </p:txBody>
      </p:sp>
      <p:sp>
        <p:nvSpPr>
          <p:cNvPr id="3" name="Espace réservé du contenu 2"/>
          <p:cNvSpPr>
            <a:spLocks noGrp="1"/>
          </p:cNvSpPr>
          <p:nvPr>
            <p:ph idx="1"/>
          </p:nvPr>
        </p:nvSpPr>
        <p:spPr/>
        <p:txBody>
          <a:bodyPr>
            <a:normAutofit/>
          </a:bodyPr>
          <a:lstStyle/>
          <a:p>
            <a:pPr algn="just">
              <a:buNone/>
            </a:pPr>
            <a:r>
              <a:rPr lang="fr-FR" sz="2000" dirty="0" smtClean="0"/>
              <a:t>Selon Peirce, il y a trois catégories pour rendre compte de toute expérience humaine: </a:t>
            </a:r>
          </a:p>
          <a:p>
            <a:pPr algn="just">
              <a:buNone/>
            </a:pPr>
            <a:r>
              <a:rPr lang="fr-FR" sz="2000" dirty="0" smtClean="0"/>
              <a:t>« priméité », « secondéité » et « tiercéité ». </a:t>
            </a:r>
          </a:p>
          <a:p>
            <a:pPr algn="just">
              <a:buNone/>
            </a:pPr>
            <a:r>
              <a:rPr lang="fr-FR" sz="2000" dirty="0" smtClean="0"/>
              <a:t>La </a:t>
            </a:r>
            <a:r>
              <a:rPr lang="fr-FR" sz="2000" b="1" dirty="0" smtClean="0"/>
              <a:t>priméité est une conception de l'être indépendamment de toute autre chose:</a:t>
            </a:r>
          </a:p>
          <a:p>
            <a:pPr algn="just">
              <a:buNone/>
            </a:pPr>
            <a:r>
              <a:rPr lang="fr-FR" sz="2000" b="1" dirty="0" smtClean="0"/>
              <a:t>le mode d'être d’une « </a:t>
            </a:r>
            <a:r>
              <a:rPr lang="fr-FR" sz="2000" b="1" dirty="0" err="1" smtClean="0"/>
              <a:t>rougéité</a:t>
            </a:r>
            <a:r>
              <a:rPr lang="fr-FR" sz="2000" b="1" dirty="0" smtClean="0"/>
              <a:t> » avant que quelque chose dans l'univers fût rouge ; </a:t>
            </a:r>
          </a:p>
          <a:p>
            <a:pPr algn="just">
              <a:buNone/>
            </a:pPr>
            <a:r>
              <a:rPr lang="fr-FR" sz="2000" dirty="0" smtClean="0"/>
              <a:t>La </a:t>
            </a:r>
            <a:r>
              <a:rPr lang="fr-FR" sz="2000" b="1" dirty="0" smtClean="0"/>
              <a:t>secondéité est la conception de l'être relatif à quelque chose d'autre, elle correspond à la vie pratique. </a:t>
            </a:r>
          </a:p>
          <a:p>
            <a:pPr algn="just">
              <a:buNone/>
            </a:pPr>
            <a:r>
              <a:rPr lang="fr-FR" sz="2000" dirty="0" smtClean="0"/>
              <a:t>La </a:t>
            </a:r>
            <a:r>
              <a:rPr lang="fr-FR" sz="2000" b="1" dirty="0" err="1" smtClean="0"/>
              <a:t>tiercéité</a:t>
            </a:r>
            <a:r>
              <a:rPr lang="fr-FR" sz="2000" b="1" dirty="0" smtClean="0"/>
              <a:t> est la médiation par laquelle un premier et un second sont mis en relation. </a:t>
            </a:r>
          </a:p>
          <a:p>
            <a:pPr algn="just">
              <a:buNone/>
            </a:pPr>
            <a:endParaRPr lang="fr-FR" sz="2000" b="1" dirty="0" smtClean="0"/>
          </a:p>
          <a:p>
            <a:pPr algn="just">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44</a:t>
            </a:fld>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b="1" dirty="0" smtClean="0"/>
              <a:t>La tiercéité est le régime de la règle, de la loi ; mais une loi ne se manifeste qu'à travers des faits qui l'appliquent, donc dans la secondéité ; et ces faits eux-mêmes actualisent des qualités, donc de la priméité.</a:t>
            </a:r>
          </a:p>
          <a:p>
            <a:pPr algn="just">
              <a:buNone/>
            </a:pPr>
            <a:r>
              <a:rPr lang="fr-FR" sz="2000" b="1" dirty="0" smtClean="0"/>
              <a:t> Tandis que la secondéité est une catégorie de l'individuel, la tiercéité et la priméité sont des catégories du général ; mais la généralité de la priméité est de l'ordre du possible, et celle de la tiercéité est de l'ordre du nécessaire et, par conséquent, de la prédiction.</a:t>
            </a:r>
          </a:p>
          <a:p>
            <a:pPr algn="just">
              <a:buNone/>
            </a:pPr>
            <a:r>
              <a:rPr lang="fr-FR" sz="2000" b="1" dirty="0" smtClean="0"/>
              <a:t> La tiercéité est la catégorie de la pensée, du langage, de la représentation, du processus sémiotique ; elle permet la communication sociale ; elle correspond à la vie intellectuelle.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Autofit/>
          </a:bodyPr>
          <a:lstStyle/>
          <a:p>
            <a:pPr algn="just">
              <a:buNone/>
            </a:pPr>
            <a:r>
              <a:rPr lang="fr-FR" sz="2000" dirty="0" smtClean="0"/>
              <a:t>Un signe, selon Peirce, peut être simple ou complexe. Contrairement à Saussure, Peirce ne définit pas du tout le signe comme la plus petite unité significative. </a:t>
            </a:r>
          </a:p>
          <a:p>
            <a:pPr algn="just">
              <a:buNone/>
            </a:pPr>
            <a:r>
              <a:rPr lang="fr-FR" sz="2000" dirty="0" smtClean="0"/>
              <a:t>Toute chose, tout phénomène, aussi complexe soit-il, peut être considéré comme signe dès qu’il entre dans un processus sémiotique. </a:t>
            </a:r>
          </a:p>
          <a:p>
            <a:pPr algn="just"/>
            <a:r>
              <a:rPr lang="fr-FR" sz="2000" dirty="0" smtClean="0"/>
              <a:t>Le </a:t>
            </a:r>
            <a:r>
              <a:rPr lang="fr-FR" sz="2000" b="1" dirty="0" smtClean="0"/>
              <a:t>processus sémiotique est un rapport triadique entre un signe ou </a:t>
            </a:r>
            <a:r>
              <a:rPr lang="fr-FR" sz="2000" b="1" dirty="0" err="1" smtClean="0"/>
              <a:t>representamen</a:t>
            </a:r>
            <a:r>
              <a:rPr lang="fr-FR" sz="2000" b="1" dirty="0" smtClean="0"/>
              <a:t> (premier), un objet (second) et un interprétant (troisième). </a:t>
            </a:r>
          </a:p>
          <a:p>
            <a:pPr algn="just"/>
            <a:r>
              <a:rPr lang="fr-FR" sz="2000" dirty="0" smtClean="0"/>
              <a:t>Le </a:t>
            </a:r>
            <a:r>
              <a:rPr lang="fr-FR" sz="2000" b="1" dirty="0" err="1" smtClean="0"/>
              <a:t>representamen</a:t>
            </a:r>
            <a:r>
              <a:rPr lang="fr-FR" sz="2000" b="1" dirty="0" smtClean="0"/>
              <a:t> est une chose qui représente une autre chose : son objet. Avant d’être interprété, le </a:t>
            </a:r>
            <a:r>
              <a:rPr lang="fr-FR" sz="2000" b="1" dirty="0" err="1" smtClean="0"/>
              <a:t>representamen</a:t>
            </a:r>
            <a:r>
              <a:rPr lang="fr-FR" sz="2000" b="1" dirty="0" smtClean="0"/>
              <a:t> est une pure potentialité : un premier.</a:t>
            </a:r>
          </a:p>
          <a:p>
            <a:pPr algn="just"/>
            <a:r>
              <a:rPr lang="fr-FR" sz="2000" dirty="0" smtClean="0"/>
              <a:t>L'</a:t>
            </a:r>
            <a:r>
              <a:rPr lang="fr-FR" sz="2000" b="1" dirty="0" smtClean="0"/>
              <a:t>objet est ce que le signe représente. Le signe ne peut que représenter l'objet, il ne peut pas le faire connaître ; il peut exprimer quelque chose à propos de l'objet, à condition que cet objet soit déjà connu de l'interprète, par expérience.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46</a:t>
            </a:fld>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fontScale="92500" lnSpcReduction="20000"/>
          </a:bodyPr>
          <a:lstStyle/>
          <a:p>
            <a:pPr algn="just">
              <a:buNone/>
            </a:pPr>
            <a:r>
              <a:rPr lang="fr-FR" sz="2400" b="1" dirty="0" smtClean="0"/>
              <a:t>Par exemple, un morceau de papier rouge, considéré comme échantillon (= </a:t>
            </a:r>
            <a:r>
              <a:rPr lang="fr-FR" sz="2400" b="1" dirty="0" err="1" smtClean="0"/>
              <a:t>representamen</a:t>
            </a:r>
            <a:r>
              <a:rPr lang="fr-FR" sz="2400" b="1" dirty="0" smtClean="0"/>
              <a:t>) d'un pot de peinture (= objet), n'indique que la couleur rouge de cet objet, l'objet étant supposé connu sous tous ses autres aspects (conditionnement, matière, usage, etc.). </a:t>
            </a:r>
          </a:p>
          <a:p>
            <a:pPr algn="just">
              <a:buNone/>
            </a:pPr>
            <a:r>
              <a:rPr lang="fr-FR" sz="2400" b="1" dirty="0" smtClean="0"/>
              <a:t>Le morceau de papier exprime que le pot de peinture est de couleur rouge, mais il ne dit rien des autres aspects de l'objet.</a:t>
            </a:r>
          </a:p>
          <a:p>
            <a:pPr algn="just">
              <a:buNone/>
            </a:pPr>
            <a:r>
              <a:rPr lang="fr-FR" sz="2400" b="1" dirty="0" smtClean="0"/>
              <a:t> Si l'interprète sait, par ailleurs, qu'il s'agit d'un pot de peinture, alors - alors seulement - l'échantillon lui donne l'information que le pot de peinture en question doit être de couleur rouge.</a:t>
            </a:r>
          </a:p>
          <a:p>
            <a:pPr algn="just">
              <a:buNone/>
            </a:pPr>
            <a:r>
              <a:rPr lang="fr-FR" sz="2400" b="1" dirty="0" smtClean="0"/>
              <a:t> Plus précisément, Peirce distingue l'objet dynamique : l'objet tel qu'il est dans la réalité, et l'objet immédiat : l'objet tel que le signe le représente.</a:t>
            </a:r>
          </a:p>
          <a:p>
            <a:pPr algn="just">
              <a:buNone/>
            </a:pPr>
            <a:r>
              <a:rPr lang="fr-FR" sz="2400" b="1" dirty="0" smtClean="0"/>
              <a:t> Dans cet exemple-ci, le pot de peinture est l'objet dynamique, et la couleur rouge (du pot de peinture) est l'objet immédiat.  </a:t>
            </a:r>
            <a:endParaRPr lang="fr-FR" sz="24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000" dirty="0" smtClean="0"/>
              <a:t>Le </a:t>
            </a:r>
            <a:r>
              <a:rPr lang="fr-FR" sz="2000" dirty="0" err="1" smtClean="0"/>
              <a:t>representamen</a:t>
            </a:r>
            <a:r>
              <a:rPr lang="fr-FR" sz="2000" dirty="0" smtClean="0"/>
              <a:t> a le pouvoir de déclencher un </a:t>
            </a:r>
            <a:r>
              <a:rPr lang="fr-FR" sz="2000" b="1" dirty="0" smtClean="0"/>
              <a:t>interprétant, qui est un </a:t>
            </a:r>
            <a:r>
              <a:rPr lang="fr-FR" sz="2000" b="1" dirty="0" err="1" smtClean="0"/>
              <a:t>representamen</a:t>
            </a:r>
            <a:r>
              <a:rPr lang="fr-FR" sz="2000" b="1" dirty="0" smtClean="0"/>
              <a:t> à son tour et renvoie, par l'intermédiaire d'un autre interprétant, au même objet que le premier </a:t>
            </a:r>
            <a:r>
              <a:rPr lang="fr-FR" sz="2000" b="1" dirty="0" err="1" smtClean="0"/>
              <a:t>representamen</a:t>
            </a:r>
            <a:r>
              <a:rPr lang="fr-FR" sz="2000" b="1" dirty="0" smtClean="0"/>
              <a:t>, permettant ainsi à ce premier de renvoyer à </a:t>
            </a:r>
            <a:r>
              <a:rPr lang="fr-FR" sz="2000" b="1" dirty="0" smtClean="0"/>
              <a:t>l'objet, et </a:t>
            </a:r>
            <a:r>
              <a:rPr lang="fr-FR" sz="2000" b="1" dirty="0" smtClean="0"/>
              <a:t>ainsi de </a:t>
            </a:r>
            <a:r>
              <a:rPr lang="fr-FR" sz="2000" b="1" dirty="0" smtClean="0"/>
              <a:t>suite jusqu’à </a:t>
            </a:r>
            <a:r>
              <a:rPr lang="fr-FR" sz="2000" b="1" dirty="0" smtClean="0"/>
              <a:t>l'infini. </a:t>
            </a:r>
          </a:p>
          <a:p>
            <a:pPr algn="just">
              <a:buNone/>
            </a:pPr>
            <a:r>
              <a:rPr lang="fr-FR" sz="2000" b="1" dirty="0" smtClean="0"/>
              <a:t>Par exemple, la définition d'un mot dans le dictionnaire est un interprétant de ce mot, parce que la définition renvoie à l'objet et permet donc au </a:t>
            </a:r>
            <a:r>
              <a:rPr lang="fr-FR" sz="2000" b="1" dirty="0" err="1" smtClean="0"/>
              <a:t>representamen</a:t>
            </a:r>
            <a:r>
              <a:rPr lang="fr-FR" sz="2000" b="1" dirty="0" smtClean="0"/>
              <a:t> (= le mot) de renvoyer à cet objet. Mais la définition elle-même, pour être comprise, nécessite une série ou d'autres interprétants (d'autres définitions).</a:t>
            </a:r>
          </a:p>
          <a:p>
            <a:pPr algn="just">
              <a:buNone/>
            </a:pPr>
            <a:r>
              <a:rPr lang="fr-FR" sz="2000" b="1" dirty="0" smtClean="0"/>
              <a:t>Ainsi, le processus sémiotique est, théoriquement, illimité. Nous sommes engagés dans un processus de pensée, toujours inachevé, et toujours déjà commencé.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fontScale="92500" lnSpcReduction="20000"/>
          </a:bodyPr>
          <a:lstStyle/>
          <a:p>
            <a:pPr algn="just">
              <a:buNone/>
            </a:pPr>
            <a:r>
              <a:rPr lang="fr-FR" sz="2000" b="1" dirty="0" smtClean="0"/>
              <a:t>LA TRICHOTOMIE DU REPRESENTAMEN </a:t>
            </a:r>
          </a:p>
          <a:p>
            <a:pPr algn="just">
              <a:buNone/>
            </a:pPr>
            <a:r>
              <a:rPr lang="fr-FR" sz="2000" dirty="0" smtClean="0"/>
              <a:t>Le </a:t>
            </a:r>
            <a:r>
              <a:rPr lang="fr-FR" sz="2000" b="1" dirty="0" err="1" smtClean="0"/>
              <a:t>representamen</a:t>
            </a:r>
            <a:r>
              <a:rPr lang="fr-FR" sz="2000" b="1" dirty="0" smtClean="0"/>
              <a:t> peut être:</a:t>
            </a:r>
          </a:p>
          <a:p>
            <a:pPr marL="457200" indent="-457200" algn="just">
              <a:buAutoNum type="arabicParenBoth"/>
            </a:pPr>
            <a:r>
              <a:rPr lang="fr-FR" sz="2000" b="1" dirty="0" smtClean="0"/>
              <a:t>un </a:t>
            </a:r>
            <a:r>
              <a:rPr lang="fr-FR" sz="2000" b="1" dirty="0" err="1" smtClean="0"/>
              <a:t>qualisigne</a:t>
            </a:r>
            <a:r>
              <a:rPr lang="fr-FR" sz="2000" b="1" dirty="0" smtClean="0"/>
              <a:t> (priméité), c'est-à-dire une qualité qui fonctionne comme signe. </a:t>
            </a:r>
          </a:p>
          <a:p>
            <a:pPr marL="457200" indent="-457200" algn="just">
              <a:buAutoNum type="arabicParenBoth"/>
            </a:pPr>
            <a:r>
              <a:rPr lang="fr-FR" sz="2000" b="1" dirty="0" smtClean="0"/>
              <a:t>un </a:t>
            </a:r>
            <a:r>
              <a:rPr lang="fr-FR" sz="2000" b="1" dirty="0" err="1" smtClean="0"/>
              <a:t>sinsigne</a:t>
            </a:r>
            <a:r>
              <a:rPr lang="fr-FR" sz="2000" b="1" dirty="0" smtClean="0"/>
              <a:t> (secondéité), c'est-à-dire une chose ou un événement </a:t>
            </a:r>
            <a:r>
              <a:rPr lang="fr-FR" sz="2000" b="1" dirty="0" err="1" smtClean="0"/>
              <a:t>spatio</a:t>
            </a:r>
            <a:r>
              <a:rPr lang="fr-FR" sz="2000" b="1" dirty="0" smtClean="0"/>
              <a:t>-temporellement déterminé qui fonctionne comme signe. </a:t>
            </a:r>
          </a:p>
          <a:p>
            <a:pPr marL="457200" indent="-457200" algn="just">
              <a:buAutoNum type="arabicParenBoth"/>
            </a:pPr>
            <a:r>
              <a:rPr lang="fr-FR" sz="2000" b="1" dirty="0" smtClean="0"/>
              <a:t>un </a:t>
            </a:r>
            <a:r>
              <a:rPr lang="fr-FR" sz="2000" b="1" dirty="0" err="1" smtClean="0"/>
              <a:t>légisigne</a:t>
            </a:r>
            <a:r>
              <a:rPr lang="fr-FR" sz="2000" b="1" dirty="0" smtClean="0"/>
              <a:t> (tiercéité), c'est-à-dire un signe conventionnel. </a:t>
            </a:r>
          </a:p>
          <a:p>
            <a:pPr algn="just">
              <a:buNone/>
            </a:pPr>
            <a:r>
              <a:rPr lang="fr-FR" sz="2000" b="1" dirty="0" smtClean="0"/>
              <a:t>LA TRICHOTOMIE DE L'OBJET </a:t>
            </a:r>
          </a:p>
          <a:p>
            <a:pPr algn="just">
              <a:buNone/>
            </a:pPr>
            <a:r>
              <a:rPr lang="fr-FR" sz="2000" dirty="0" smtClean="0"/>
              <a:t>Un </a:t>
            </a:r>
            <a:r>
              <a:rPr lang="fr-FR" sz="2000" dirty="0" err="1" smtClean="0"/>
              <a:t>representamen</a:t>
            </a:r>
            <a:r>
              <a:rPr lang="fr-FR" sz="2000" dirty="0" smtClean="0"/>
              <a:t> peut renvoyer à son </a:t>
            </a:r>
            <a:r>
              <a:rPr lang="fr-FR" sz="2000" b="1" dirty="0" smtClean="0"/>
              <a:t>objet selon la priméité, la secondéité ou la tiercéité, c'est-à-dire par un rapport de similarité, de contiguïté contextuelle ou de loi. </a:t>
            </a:r>
          </a:p>
          <a:p>
            <a:pPr algn="just">
              <a:buNone/>
            </a:pPr>
            <a:r>
              <a:rPr lang="fr-FR" sz="2000" b="1" dirty="0" smtClean="0"/>
              <a:t>Suivant cette </a:t>
            </a:r>
            <a:r>
              <a:rPr lang="fr-FR" sz="2000" b="1" dirty="0" err="1" smtClean="0"/>
              <a:t>trichotomie</a:t>
            </a:r>
            <a:r>
              <a:rPr lang="fr-FR" sz="2000" b="1" dirty="0" smtClean="0"/>
              <a:t>, le signe est appelé respectivement (1) une icône, (2) un indice ou (3) un symbole. </a:t>
            </a:r>
          </a:p>
          <a:p>
            <a:pPr algn="just">
              <a:buNone/>
            </a:pPr>
            <a:r>
              <a:rPr lang="fr-FR" sz="2000" dirty="0" smtClean="0"/>
              <a:t>Un signe renvoie à son objet de façon </a:t>
            </a:r>
            <a:r>
              <a:rPr lang="fr-FR" sz="2000" b="1" dirty="0" smtClean="0"/>
              <a:t>iconique lorsqu'il ressemble à son objet. </a:t>
            </a:r>
          </a:p>
          <a:p>
            <a:pPr algn="just">
              <a:buNone/>
            </a:pPr>
            <a:r>
              <a:rPr lang="fr-FR" sz="2000" b="1" dirty="0" smtClean="0"/>
              <a:t>Le </a:t>
            </a:r>
            <a:r>
              <a:rPr lang="fr-FR" sz="2000" b="1" dirty="0" err="1" smtClean="0"/>
              <a:t>representamen</a:t>
            </a:r>
            <a:r>
              <a:rPr lang="fr-FR" sz="2000" b="1" dirty="0" smtClean="0"/>
              <a:t> d'une icône peut être un </a:t>
            </a:r>
            <a:r>
              <a:rPr lang="fr-FR" sz="2000" b="1" dirty="0" err="1" smtClean="0"/>
              <a:t>qualisigne</a:t>
            </a:r>
            <a:r>
              <a:rPr lang="fr-FR" sz="2000" b="1" dirty="0" smtClean="0"/>
              <a:t>, un </a:t>
            </a:r>
            <a:r>
              <a:rPr lang="fr-FR" sz="2000" b="1" dirty="0" err="1" smtClean="0"/>
              <a:t>sinsigne</a:t>
            </a:r>
            <a:r>
              <a:rPr lang="fr-FR" sz="2000" b="1" dirty="0" smtClean="0"/>
              <a:t> ou un </a:t>
            </a:r>
            <a:r>
              <a:rPr lang="fr-FR" sz="2000" b="1" dirty="0" err="1" smtClean="0"/>
              <a:t>légisigne</a:t>
            </a:r>
            <a:r>
              <a:rPr lang="fr-FR" sz="2000" b="1" dirty="0" smtClean="0"/>
              <a:t>. </a:t>
            </a:r>
          </a:p>
          <a:p>
            <a:pPr algn="just">
              <a:buNone/>
            </a:pPr>
            <a:r>
              <a:rPr lang="fr-FR" sz="2000" b="1" dirty="0" smtClean="0"/>
              <a:t>Par exemple, le sentiment (</a:t>
            </a:r>
            <a:r>
              <a:rPr lang="fr-FR" sz="2000" b="1" dirty="0" err="1" smtClean="0"/>
              <a:t>qualisigne</a:t>
            </a:r>
            <a:r>
              <a:rPr lang="fr-FR" sz="2000" b="1" dirty="0" smtClean="0"/>
              <a:t>) produit par l'exécution d'un morceau de musique est l'icône de ce morceau de musique.</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 du cours</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fontScale="92500"/>
          </a:bodyPr>
          <a:lstStyle/>
          <a:p>
            <a:pPr>
              <a:buNone/>
            </a:pPr>
            <a:r>
              <a:rPr lang="fr-FR" dirty="0" smtClean="0"/>
              <a:t>Volet théorique</a:t>
            </a:r>
          </a:p>
          <a:p>
            <a:pPr marL="457200" indent="-457200">
              <a:buNone/>
            </a:pPr>
            <a:r>
              <a:rPr lang="fr-FR" sz="2000" dirty="0" smtClean="0"/>
              <a:t>I) </a:t>
            </a:r>
            <a:r>
              <a:rPr lang="fr-FR" sz="2000" dirty="0" err="1" smtClean="0"/>
              <a:t>Tasnamka</a:t>
            </a:r>
            <a:r>
              <a:rPr lang="fr-FR" sz="2000" dirty="0" smtClean="0"/>
              <a:t> d </a:t>
            </a:r>
            <a:r>
              <a:rPr lang="fr-FR" sz="2000" dirty="0" err="1" smtClean="0"/>
              <a:t>tasimyulujit</a:t>
            </a:r>
            <a:r>
              <a:rPr lang="fr-FR" sz="2000" dirty="0" smtClean="0"/>
              <a:t>: </a:t>
            </a:r>
            <a:r>
              <a:rPr lang="fr-FR" sz="2000" dirty="0" err="1" smtClean="0"/>
              <a:t>talalit</a:t>
            </a:r>
            <a:r>
              <a:rPr lang="fr-FR" sz="2000" dirty="0" smtClean="0"/>
              <a:t> d </a:t>
            </a:r>
            <a:r>
              <a:rPr lang="fr-FR" sz="2000" dirty="0" err="1" smtClean="0"/>
              <a:t>usisn</a:t>
            </a:r>
            <a:r>
              <a:rPr lang="fr-FR" sz="2000" dirty="0" smtClean="0"/>
              <a:t> n </a:t>
            </a:r>
            <a:r>
              <a:rPr lang="fr-FR" sz="2000" dirty="0" err="1" smtClean="0"/>
              <a:t>irm</a:t>
            </a:r>
            <a:r>
              <a:rPr lang="fr-FR" sz="2000" dirty="0" smtClean="0"/>
              <a:t> </a:t>
            </a:r>
          </a:p>
          <a:p>
            <a:pPr marL="457200" indent="-457200">
              <a:buNone/>
            </a:pPr>
            <a:r>
              <a:rPr lang="fr-FR" sz="2000" dirty="0" smtClean="0"/>
              <a:t>    </a:t>
            </a:r>
            <a:r>
              <a:rPr lang="fr-FR" sz="2200" dirty="0" smtClean="0"/>
              <a:t>Sémiotique et sémiologie: genèse et définition du terme</a:t>
            </a:r>
          </a:p>
          <a:p>
            <a:pPr marL="457200" indent="-457200">
              <a:buNone/>
            </a:pPr>
            <a:r>
              <a:rPr lang="fr-FR" sz="2200" dirty="0" smtClean="0"/>
              <a:t>II) </a:t>
            </a:r>
            <a:r>
              <a:rPr lang="fr-FR" sz="2200" dirty="0" err="1" smtClean="0"/>
              <a:t>Tizirtin</a:t>
            </a:r>
            <a:r>
              <a:rPr lang="fr-FR" sz="2200" dirty="0" smtClean="0"/>
              <a:t> n </a:t>
            </a:r>
            <a:r>
              <a:rPr lang="fr-FR" sz="2200" dirty="0" err="1" smtClean="0"/>
              <a:t>tsnamka</a:t>
            </a:r>
            <a:endParaRPr lang="fr-FR" sz="2200" dirty="0" smtClean="0"/>
          </a:p>
          <a:p>
            <a:pPr marL="457200" indent="-457200">
              <a:buNone/>
            </a:pPr>
            <a:r>
              <a:rPr lang="fr-FR" sz="2200" dirty="0" smtClean="0"/>
              <a:t>     Théories de la sémiotique</a:t>
            </a:r>
          </a:p>
          <a:p>
            <a:pPr marL="457200" indent="-457200">
              <a:buNone/>
            </a:pPr>
            <a:r>
              <a:rPr lang="fr-FR" sz="2200" dirty="0" smtClean="0"/>
              <a:t>III) </a:t>
            </a:r>
            <a:r>
              <a:rPr lang="fr-FR" sz="2200" dirty="0" err="1" smtClean="0"/>
              <a:t>Irmmusn</a:t>
            </a:r>
            <a:r>
              <a:rPr lang="fr-FR" sz="2200" dirty="0" smtClean="0"/>
              <a:t> n </a:t>
            </a:r>
            <a:r>
              <a:rPr lang="fr-FR" sz="2200" dirty="0" err="1" smtClean="0"/>
              <a:t>tsnamka</a:t>
            </a:r>
            <a:endParaRPr lang="fr-FR" sz="2200" dirty="0" smtClean="0"/>
          </a:p>
          <a:p>
            <a:pPr marL="457200" indent="-457200">
              <a:buNone/>
            </a:pPr>
            <a:r>
              <a:rPr lang="fr-FR" sz="2200" dirty="0" smtClean="0"/>
              <a:t>      Concepts fondamentaux de la sémiotique  </a:t>
            </a:r>
          </a:p>
          <a:p>
            <a:pPr marL="457200" indent="-457200">
              <a:buNone/>
            </a:pPr>
            <a:r>
              <a:rPr lang="fr-FR" sz="2200" dirty="0" smtClean="0"/>
              <a:t>1)</a:t>
            </a:r>
            <a:r>
              <a:rPr lang="fr-FR" sz="2200" dirty="0" err="1" smtClean="0"/>
              <a:t>Tamatart</a:t>
            </a:r>
            <a:r>
              <a:rPr lang="fr-FR" sz="2200" dirty="0" smtClean="0"/>
              <a:t> </a:t>
            </a:r>
          </a:p>
          <a:p>
            <a:pPr marL="457200" indent="-457200">
              <a:buNone/>
            </a:pPr>
            <a:r>
              <a:rPr lang="fr-FR" sz="2200" dirty="0" smtClean="0"/>
              <a:t>   généralités sur le signe </a:t>
            </a:r>
          </a:p>
          <a:p>
            <a:pPr marL="457200" indent="-457200">
              <a:buNone/>
            </a:pPr>
            <a:r>
              <a:rPr lang="fr-FR" sz="2200" dirty="0" smtClean="0"/>
              <a:t>2) </a:t>
            </a:r>
            <a:r>
              <a:rPr lang="fr-FR" sz="2200" dirty="0" err="1" smtClean="0"/>
              <a:t>Tamatart</a:t>
            </a:r>
            <a:r>
              <a:rPr lang="fr-FR" sz="2200" dirty="0" smtClean="0"/>
              <a:t> </a:t>
            </a:r>
            <a:r>
              <a:rPr lang="fr-FR" sz="2200" dirty="0" err="1" smtClean="0"/>
              <a:t>ɣer</a:t>
            </a:r>
            <a:r>
              <a:rPr lang="fr-FR" sz="2200" dirty="0" smtClean="0"/>
              <a:t> Saussure</a:t>
            </a:r>
          </a:p>
          <a:p>
            <a:pPr marL="457200" indent="-457200">
              <a:buNone/>
            </a:pPr>
            <a:r>
              <a:rPr lang="fr-FR" sz="2200" dirty="0" smtClean="0"/>
              <a:t>    Le signe chez Saussure (</a:t>
            </a:r>
            <a:r>
              <a:rPr lang="fr-FR" sz="2200" dirty="0" err="1" smtClean="0"/>
              <a:t>dyadisme</a:t>
            </a:r>
            <a:r>
              <a:rPr lang="fr-FR" sz="2200" dirty="0" smtClean="0"/>
              <a:t>)</a:t>
            </a:r>
          </a:p>
          <a:p>
            <a:pPr marL="457200" indent="-457200">
              <a:buNone/>
            </a:pPr>
            <a:r>
              <a:rPr lang="fr-FR" sz="2200" dirty="0" smtClean="0"/>
              <a:t>3) </a:t>
            </a:r>
            <a:r>
              <a:rPr lang="fr-FR" sz="2200" dirty="0" err="1" smtClean="0"/>
              <a:t>Tamatart</a:t>
            </a:r>
            <a:r>
              <a:rPr lang="fr-FR" sz="2200" dirty="0" smtClean="0"/>
              <a:t> </a:t>
            </a:r>
            <a:r>
              <a:rPr lang="fr-FR" sz="2200" dirty="0" err="1" smtClean="0"/>
              <a:t>ɣer</a:t>
            </a:r>
            <a:r>
              <a:rPr lang="fr-FR" sz="2200" dirty="0" smtClean="0"/>
              <a:t> Peirce</a:t>
            </a:r>
          </a:p>
          <a:p>
            <a:pPr marL="457200" indent="-457200">
              <a:buNone/>
            </a:pPr>
            <a:r>
              <a:rPr lang="fr-FR" sz="2200" dirty="0" smtClean="0"/>
              <a:t>    Le signe chez Peirce (</a:t>
            </a:r>
            <a:r>
              <a:rPr lang="fr-FR" sz="2200" dirty="0" err="1" smtClean="0"/>
              <a:t>triadisme</a:t>
            </a:r>
            <a:r>
              <a:rPr lang="fr-FR" sz="2200" dirty="0" smtClean="0"/>
              <a:t>)</a:t>
            </a:r>
          </a:p>
          <a:p>
            <a:pPr marL="457200" indent="-457200">
              <a:buNone/>
            </a:pPr>
            <a:endParaRPr lang="fr-FR" sz="2000" dirty="0" smtClean="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000" dirty="0" smtClean="0"/>
              <a:t>Un signe renvoie à son objet de manière </a:t>
            </a:r>
            <a:r>
              <a:rPr lang="fr-FR" sz="2000" b="1" dirty="0" smtClean="0"/>
              <a:t>indicielle lorsqu'il est réellement affecté par cet objet. Ainsi, un coup frappé à la porte est l'indice d'une visite ; </a:t>
            </a:r>
          </a:p>
          <a:p>
            <a:pPr algn="just">
              <a:buNone/>
            </a:pPr>
            <a:r>
              <a:rPr lang="fr-FR" sz="2000" dirty="0" smtClean="0"/>
              <a:t>Un signe est un </a:t>
            </a:r>
            <a:r>
              <a:rPr lang="fr-FR" sz="2000" b="1" dirty="0" smtClean="0"/>
              <a:t>symbole lorsqu'il renvoie à son objet en vertu d'une loi. Un mot de passe, un ticket d'entrée à un spectacle, un billet de banque,</a:t>
            </a:r>
          </a:p>
          <a:p>
            <a:pPr algn="just">
              <a:buNone/>
            </a:pPr>
            <a:r>
              <a:rPr lang="fr-FR" sz="2000" b="1" dirty="0" smtClean="0"/>
              <a:t>Le </a:t>
            </a:r>
            <a:r>
              <a:rPr lang="fr-FR" sz="2000" b="1" dirty="0" err="1" smtClean="0"/>
              <a:t>representamen</a:t>
            </a:r>
            <a:r>
              <a:rPr lang="fr-FR" sz="2000" b="1" dirty="0" smtClean="0"/>
              <a:t> d'un symbole est nécessairement un </a:t>
            </a:r>
            <a:r>
              <a:rPr lang="fr-FR" sz="2000" b="1" dirty="0" err="1" smtClean="0"/>
              <a:t>légisigne</a:t>
            </a:r>
            <a:r>
              <a:rPr lang="fr-FR" sz="2000" b="1" dirty="0" smtClean="0"/>
              <a:t>, mais celui-ci ne peut réellement agir qu'en se matérialisant dans une réplique, et le symbole implique dès lors un indice.</a:t>
            </a:r>
          </a:p>
          <a:p>
            <a:pPr algn="just">
              <a:buNone/>
            </a:pPr>
            <a:r>
              <a:rPr lang="fr-FR" sz="2000" b="1" dirty="0" smtClean="0"/>
              <a:t> Ainsi, dans le code de la route, le feu rouge en général est un </a:t>
            </a:r>
            <a:r>
              <a:rPr lang="fr-FR" sz="2000" b="1" dirty="0" err="1" smtClean="0"/>
              <a:t>légisigne</a:t>
            </a:r>
            <a:r>
              <a:rPr lang="fr-FR" sz="2000" b="1" dirty="0" smtClean="0"/>
              <a:t> symbolique, mais chacune de ses répliques en contexte constitue un </a:t>
            </a:r>
            <a:r>
              <a:rPr lang="fr-FR" sz="2000" b="1" dirty="0" err="1" smtClean="0"/>
              <a:t>sinsigne</a:t>
            </a:r>
            <a:r>
              <a:rPr lang="fr-FR" sz="2000" b="1" dirty="0" smtClean="0"/>
              <a:t> indiciel.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70000" lnSpcReduction="20000"/>
          </a:bodyPr>
          <a:lstStyle/>
          <a:p>
            <a:pPr algn="just">
              <a:buNone/>
            </a:pPr>
            <a:r>
              <a:rPr lang="fr-FR" b="1" dirty="0" smtClean="0"/>
              <a:t>LA TRICHOTOMIE DE L'INTERPRÉTANT</a:t>
            </a:r>
          </a:p>
          <a:p>
            <a:pPr algn="just">
              <a:buNone/>
            </a:pPr>
            <a:r>
              <a:rPr lang="fr-FR" dirty="0" smtClean="0"/>
              <a:t>Le signe est appelé respectivement:</a:t>
            </a:r>
          </a:p>
          <a:p>
            <a:pPr algn="just">
              <a:buNone/>
            </a:pPr>
            <a:r>
              <a:rPr lang="fr-FR" dirty="0" smtClean="0"/>
              <a:t> (1) un </a:t>
            </a:r>
            <a:r>
              <a:rPr lang="fr-FR" b="1" dirty="0" smtClean="0"/>
              <a:t>rhème (priméité),</a:t>
            </a:r>
          </a:p>
          <a:p>
            <a:pPr algn="just">
              <a:buNone/>
            </a:pPr>
            <a:r>
              <a:rPr lang="fr-FR" b="1" dirty="0" smtClean="0"/>
              <a:t> (2) un </a:t>
            </a:r>
            <a:r>
              <a:rPr lang="fr-FR" b="1" dirty="0" err="1" smtClean="0"/>
              <a:t>dicisigne</a:t>
            </a:r>
            <a:r>
              <a:rPr lang="fr-FR" b="1" dirty="0" smtClean="0"/>
              <a:t> ou signe </a:t>
            </a:r>
            <a:r>
              <a:rPr lang="fr-FR" b="1" dirty="0" err="1" smtClean="0"/>
              <a:t>dicent</a:t>
            </a:r>
            <a:r>
              <a:rPr lang="fr-FR" b="1" dirty="0" smtClean="0"/>
              <a:t> (secondéité)</a:t>
            </a:r>
          </a:p>
          <a:p>
            <a:pPr algn="just">
              <a:buNone/>
            </a:pPr>
            <a:r>
              <a:rPr lang="fr-FR" b="1" dirty="0" smtClean="0"/>
              <a:t> (3) un argument ou raisonnement (tiercéité). </a:t>
            </a:r>
          </a:p>
          <a:p>
            <a:pPr algn="just">
              <a:buNone/>
            </a:pPr>
            <a:r>
              <a:rPr lang="fr-FR" dirty="0" smtClean="0"/>
              <a:t>L'interprétant </a:t>
            </a:r>
            <a:r>
              <a:rPr lang="fr-FR" b="1" dirty="0" err="1" smtClean="0"/>
              <a:t>rhématique</a:t>
            </a:r>
            <a:r>
              <a:rPr lang="fr-FR" b="1" dirty="0" smtClean="0"/>
              <a:t> a une structure de priméité : il ne fait donc appel à rien d'«autre», pour opérer la relation du </a:t>
            </a:r>
            <a:r>
              <a:rPr lang="fr-FR" b="1" dirty="0" err="1" smtClean="0"/>
              <a:t>representamen</a:t>
            </a:r>
            <a:r>
              <a:rPr lang="fr-FR" b="1" dirty="0" smtClean="0"/>
              <a:t> à l'objet, qu'aux qualités du </a:t>
            </a:r>
            <a:r>
              <a:rPr lang="fr-FR" b="1" dirty="0" err="1" smtClean="0"/>
              <a:t>representamen</a:t>
            </a:r>
            <a:r>
              <a:rPr lang="fr-FR" b="1" dirty="0" smtClean="0"/>
              <a:t>, qui sont aussi les qualités de toute une classe d'objets possibles.</a:t>
            </a:r>
          </a:p>
          <a:p>
            <a:pPr algn="just">
              <a:buNone/>
            </a:pPr>
            <a:r>
              <a:rPr lang="fr-FR" b="1" dirty="0" smtClean="0"/>
              <a:t> Le rhème n'est ni vrai ni faux, il équivaut à une variable dans une fonction propositionnelle ; il fonctionne comme un blanc dans une formule, un vide à remplir pour répondre à un questionnaire : «... est rouge». </a:t>
            </a:r>
          </a:p>
          <a:p>
            <a:pPr algn="just">
              <a:buNone/>
            </a:pPr>
            <a:r>
              <a:rPr lang="fr-FR" b="1" dirty="0" smtClean="0"/>
              <a:t>Par exemple, le portrait d'une personne, sans autre indication, représente toute une classe d'objets possibles : les personnes ressemblant à ce portrait ; il s'agit d'un </a:t>
            </a:r>
            <a:r>
              <a:rPr lang="fr-FR" b="1" dirty="0" err="1" smtClean="0"/>
              <a:t>sinsigne</a:t>
            </a:r>
            <a:r>
              <a:rPr lang="fr-FR" b="1" dirty="0" smtClean="0"/>
              <a:t> iconique </a:t>
            </a:r>
            <a:r>
              <a:rPr lang="fr-FR" b="1" dirty="0" err="1" smtClean="0"/>
              <a:t>rhématique</a:t>
            </a:r>
            <a:r>
              <a:rPr lang="fr-FR" b="1" dirty="0" smtClean="0"/>
              <a:t>. </a:t>
            </a:r>
          </a:p>
          <a:p>
            <a:pPr algn="just">
              <a:buNone/>
            </a:pPr>
            <a:r>
              <a:rPr lang="fr-FR" b="1" dirty="0" smtClean="0"/>
              <a:t>Mais si le portrait est considéré dans un contexte, accompagné de l'indication du nom de la personne, par exemple sur un passeport, le niveau d'interprétation change : nous passons à la secondéité (</a:t>
            </a:r>
            <a:r>
              <a:rPr lang="fr-FR" b="1" dirty="0" err="1" smtClean="0"/>
              <a:t>sinsigne</a:t>
            </a:r>
            <a:r>
              <a:rPr lang="fr-FR" b="1" dirty="0" smtClean="0"/>
              <a:t> indiciel </a:t>
            </a:r>
            <a:r>
              <a:rPr lang="fr-FR" b="1" dirty="0" err="1" smtClean="0"/>
              <a:t>dicent</a:t>
            </a:r>
            <a:r>
              <a:rPr lang="fr-FR" b="1" dirty="0" smtClean="0"/>
              <a:t>). </a:t>
            </a: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10000"/>
          </a:bodyPr>
          <a:lstStyle/>
          <a:p>
            <a:pPr algn="just">
              <a:buNone/>
            </a:pPr>
            <a:r>
              <a:rPr lang="fr-FR" sz="2000" dirty="0" smtClean="0"/>
              <a:t>Le </a:t>
            </a:r>
            <a:r>
              <a:rPr lang="fr-FR" sz="2000" b="1" dirty="0" err="1" smtClean="0"/>
              <a:t>dicisigne</a:t>
            </a:r>
            <a:r>
              <a:rPr lang="fr-FR" sz="2000" b="1" dirty="0" smtClean="0"/>
              <a:t> est un signe interprété au niveau de la secondéité ; il fonctionne comme une proposition logique, qui met en relation des constantes (un sujet, c’est-à-dire ce dont on parle, et un prédicat, c’est-à-dire ce qu’on en dit), et peut être vraie ou fausse. </a:t>
            </a:r>
          </a:p>
          <a:p>
            <a:pPr algn="just">
              <a:buNone/>
            </a:pPr>
            <a:r>
              <a:rPr lang="fr-FR" sz="2000" b="1" dirty="0" smtClean="0"/>
              <a:t>Par exemple, le portrait d'une personne avec l'indication du nom de cette personne est un </a:t>
            </a:r>
            <a:r>
              <a:rPr lang="fr-FR" sz="2000" b="1" dirty="0" err="1" smtClean="0"/>
              <a:t>sinsigne</a:t>
            </a:r>
            <a:r>
              <a:rPr lang="fr-FR" sz="2000" b="1" dirty="0" smtClean="0"/>
              <a:t> indiciel </a:t>
            </a:r>
            <a:r>
              <a:rPr lang="fr-FR" sz="2000" b="1" dirty="0" err="1" smtClean="0"/>
              <a:t>dicent</a:t>
            </a:r>
            <a:r>
              <a:rPr lang="fr-FR" sz="2000" b="1" dirty="0" smtClean="0"/>
              <a:t>. L'interprétant de ce signe correspond, en effet, à la proposition : «Cette personne représentée est Monsieur un Tel».</a:t>
            </a:r>
          </a:p>
          <a:p>
            <a:pPr algn="just">
              <a:buNone/>
            </a:pPr>
            <a:r>
              <a:rPr lang="fr-FR" sz="2000" b="1" dirty="0" smtClean="0"/>
              <a:t> </a:t>
            </a:r>
            <a:r>
              <a:rPr lang="fr-FR" sz="2000" dirty="0" smtClean="0"/>
              <a:t>L'</a:t>
            </a:r>
            <a:r>
              <a:rPr lang="fr-FR" sz="2000" b="1" dirty="0" smtClean="0"/>
              <a:t>argument interprète un signe au niveau de la tiercéité ; il formule la règle qui relie le </a:t>
            </a:r>
            <a:r>
              <a:rPr lang="fr-FR" sz="2000" b="1" dirty="0" err="1" smtClean="0"/>
              <a:t>representamen</a:t>
            </a:r>
            <a:r>
              <a:rPr lang="fr-FR" sz="2000" b="1" dirty="0" smtClean="0"/>
              <a:t> et son objet. Un signe </a:t>
            </a:r>
            <a:r>
              <a:rPr lang="fr-FR" sz="2000" b="1" dirty="0" err="1" smtClean="0"/>
              <a:t>argumental</a:t>
            </a:r>
            <a:r>
              <a:rPr lang="fr-FR" sz="2000" b="1" dirty="0" smtClean="0"/>
              <a:t> a toujours comme </a:t>
            </a:r>
            <a:r>
              <a:rPr lang="fr-FR" sz="2000" b="1" dirty="0" err="1" smtClean="0"/>
              <a:t>representamen</a:t>
            </a:r>
            <a:r>
              <a:rPr lang="fr-FR" sz="2000" b="1" dirty="0" smtClean="0"/>
              <a:t> un </a:t>
            </a:r>
            <a:r>
              <a:rPr lang="fr-FR" sz="2000" b="1" dirty="0" err="1" smtClean="0"/>
              <a:t>légisigne</a:t>
            </a:r>
            <a:r>
              <a:rPr lang="fr-FR" sz="2000" b="1" dirty="0" smtClean="0"/>
              <a:t> et comme objet un symbole.</a:t>
            </a:r>
          </a:p>
          <a:p>
            <a:pPr algn="just">
              <a:buNone/>
            </a:pPr>
            <a:r>
              <a:rPr lang="fr-FR" sz="2000" b="1" dirty="0" smtClean="0"/>
              <a:t> On distingue cependant trois types d'arguments selon la nature de la règle qui relie le </a:t>
            </a:r>
            <a:r>
              <a:rPr lang="fr-FR" sz="2000" b="1" dirty="0" err="1" smtClean="0"/>
              <a:t>representamen</a:t>
            </a:r>
            <a:r>
              <a:rPr lang="fr-FR" sz="2000" b="1" dirty="0" smtClean="0"/>
              <a:t> à son objet. La règle peut </a:t>
            </a:r>
          </a:p>
          <a:p>
            <a:pPr marL="457200" indent="-457200" algn="just">
              <a:buAutoNum type="arabicParenBoth"/>
            </a:pPr>
            <a:r>
              <a:rPr lang="fr-FR" sz="2000" b="1" dirty="0" smtClean="0"/>
              <a:t>être imposée aux faits (déduction : « Chaque fois qu'il y a un feu rouge, il y a un ordre de s'arrêter »), </a:t>
            </a:r>
          </a:p>
          <a:p>
            <a:pPr marL="457200" indent="-457200" algn="just">
              <a:buAutoNum type="arabicParenBoth"/>
            </a:pPr>
            <a:r>
              <a:rPr lang="fr-FR" sz="2000" b="1" dirty="0" smtClean="0"/>
              <a:t>ou (2) résulter des faits (induction : « Chaque fois qu'il y a de la fumée, il y a du feu ») ;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lnSpcReduction="10000"/>
          </a:bodyPr>
          <a:lstStyle/>
          <a:p>
            <a:pPr algn="just">
              <a:buNone/>
            </a:pPr>
            <a:r>
              <a:rPr lang="fr-FR" sz="2200" b="1" dirty="0" smtClean="0"/>
              <a:t>L'argument peut aussi consister à découvrir, sous la forme d'une hypothèse, une règle susceptible d'expliquer un fait (abduction). </a:t>
            </a:r>
          </a:p>
          <a:p>
            <a:pPr algn="just">
              <a:buNone/>
            </a:pPr>
            <a:r>
              <a:rPr lang="fr-FR" sz="2200" b="1" dirty="0" smtClean="0"/>
              <a:t>Peirce donne cet exemple d’abduction : imaginons qu’en entrant dans une pièce, j’aperçoive sur la table une poignée de haricots blancs et, à côté, un sac de haricots ; je constate que ce sac contient uniquement des haricots blancs ; je fais alors l’hypothèse que les haricots qui se trouvent sur la table proviennent de ce sac.</a:t>
            </a:r>
          </a:p>
          <a:p>
            <a:pPr algn="just">
              <a:buNone/>
            </a:pPr>
            <a:r>
              <a:rPr lang="fr-FR" sz="2200" b="1" dirty="0" smtClean="0"/>
              <a:t> L'abduction est un argument qui fait appel à la priméité pour formuler la règle (il s'agit d'une hypothèse, donc d'une règle possible), tandis que l'induction repose sur la secondéité (la règle découle de l'observation répétée de faits réels, contingents) et que la déduction appartient exclusivement à la tiercéité (la règle se justifie elle-même en tant que règle). </a:t>
            </a:r>
            <a:endParaRPr lang="fr-FR" sz="22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La priméité ne comprend qu'elle-même, tandis que la secondéité comprend la priméité, et que la tiercéité comprend à la fois la secondéité et la priméité.</a:t>
            </a:r>
          </a:p>
          <a:p>
            <a:pPr algn="just">
              <a:buNone/>
            </a:pPr>
            <a:r>
              <a:rPr lang="fr-FR" sz="2000" dirty="0" smtClean="0"/>
              <a:t> Il existe donc, dans le processus sémiotique, un principe de hiérarchie des catégories, selon lequel un </a:t>
            </a:r>
            <a:r>
              <a:rPr lang="fr-FR" sz="2000" dirty="0" err="1" smtClean="0"/>
              <a:t>representamen</a:t>
            </a:r>
            <a:r>
              <a:rPr lang="fr-FR" sz="2000" dirty="0" smtClean="0"/>
              <a:t> (premier) ne peut renvoyer à un objet (second) d'une catégorie supérieure, et l'interprétant (troisième terme) ne peut, à son tour, appartenir à une catégorie supérieure à celle de l'objet.</a:t>
            </a:r>
          </a:p>
          <a:p>
            <a:pPr algn="just">
              <a:buNone/>
            </a:pPr>
            <a:r>
              <a:rPr lang="fr-FR" sz="2000" dirty="0" smtClean="0"/>
              <a:t> Par exemple, un </a:t>
            </a:r>
            <a:r>
              <a:rPr lang="fr-FR" sz="2000" dirty="0" err="1" smtClean="0"/>
              <a:t>sinsigne</a:t>
            </a:r>
            <a:r>
              <a:rPr lang="fr-FR" sz="2000" dirty="0" smtClean="0"/>
              <a:t> (</a:t>
            </a:r>
            <a:r>
              <a:rPr lang="fr-FR" sz="2000" dirty="0" err="1" smtClean="0"/>
              <a:t>representamen</a:t>
            </a:r>
            <a:r>
              <a:rPr lang="fr-FR" sz="2000" dirty="0" smtClean="0"/>
              <a:t> de catégorie 2) ne peut pas être un symbole (objet de catégorie 3), mais il peut être considéré comme une icône (objet de catégorie 1) ou un indice (objet de catégorie 2).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54</a:t>
            </a:fld>
            <a:endParaRPr 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9B9AF29-404C-4882-A750-EA752D4B3FF6}" type="slidenum">
              <a:rPr lang="fr-FR" smtClean="0"/>
              <a:pPr/>
              <a:t>55</a:t>
            </a:fld>
            <a:endParaRPr lang="fr-FR"/>
          </a:p>
        </p:txBody>
      </p:sp>
      <p:sp>
        <p:nvSpPr>
          <p:cNvPr id="6" name="Espace réservé du contenu 5"/>
          <p:cNvSpPr>
            <a:spLocks noGrp="1"/>
          </p:cNvSpPr>
          <p:nvPr>
            <p:ph idx="1"/>
          </p:nvPr>
        </p:nvSpPr>
        <p:spPr>
          <a:xfrm>
            <a:off x="457200" y="428604"/>
            <a:ext cx="7239000" cy="6027132"/>
          </a:xfrm>
        </p:spPr>
        <p:txBody>
          <a:bodyPr>
            <a:normAutofit fontScale="77500" lnSpcReduction="20000"/>
          </a:bodyPr>
          <a:lstStyle/>
          <a:p>
            <a:pPr algn="ctr">
              <a:buNone/>
            </a:pPr>
            <a:r>
              <a:rPr lang="fr-FR" sz="2000" dirty="0" smtClean="0"/>
              <a:t>   OBJET</a:t>
            </a:r>
          </a:p>
          <a:p>
            <a:pPr algn="ctr">
              <a:buNone/>
            </a:pPr>
            <a:r>
              <a:rPr lang="fr-FR" sz="2000" dirty="0" smtClean="0"/>
              <a:t>"réel, imaginable ou inimaginable"</a:t>
            </a:r>
          </a:p>
          <a:p>
            <a:pPr algn="ctr">
              <a:buNone/>
            </a:pPr>
            <a:r>
              <a:rPr lang="fr-FR" sz="2000" dirty="0" smtClean="0"/>
              <a:t>(ex. la ville de Grenade)</a:t>
            </a:r>
          </a:p>
          <a:p>
            <a:pPr algn="ctr">
              <a:buNone/>
            </a:pPr>
            <a:endParaRPr lang="fr-FR" sz="2000" dirty="0" smtClean="0"/>
          </a:p>
          <a:p>
            <a:pPr algn="ctr">
              <a:buNone/>
            </a:pPr>
            <a:endParaRPr lang="fr-FR" sz="2000" dirty="0" smtClean="0"/>
          </a:p>
          <a:p>
            <a:pPr algn="ctr">
              <a:buNone/>
            </a:pPr>
            <a:endParaRPr lang="fr-FR" sz="2000" dirty="0" smtClean="0"/>
          </a:p>
          <a:p>
            <a:pPr algn="ctr">
              <a:buNone/>
            </a:pPr>
            <a:endParaRPr lang="fr-FR" sz="2000" dirty="0" smtClean="0"/>
          </a:p>
          <a:p>
            <a:pPr algn="ctr">
              <a:buNone/>
            </a:pPr>
            <a:endParaRPr lang="fr-FR" sz="2000" dirty="0" smtClean="0"/>
          </a:p>
          <a:p>
            <a:pPr algn="ctr">
              <a:buNone/>
            </a:pPr>
            <a:endParaRPr lang="fr-FR" sz="2000" dirty="0" smtClean="0"/>
          </a:p>
          <a:p>
            <a:pPr>
              <a:buNone/>
            </a:pPr>
            <a:r>
              <a:rPr lang="fr-FR" sz="2000" dirty="0" smtClean="0"/>
              <a:t>REPRESENTAMEN                                                                INTERPRETMIT</a:t>
            </a:r>
          </a:p>
          <a:p>
            <a:pPr>
              <a:buNone/>
            </a:pPr>
            <a:r>
              <a:rPr lang="fr-FR" sz="1600" dirty="0" smtClean="0"/>
              <a:t>Image sonore ou visuelle                                                                              Image "mentale" associée</a:t>
            </a:r>
          </a:p>
          <a:p>
            <a:pPr>
              <a:buNone/>
            </a:pPr>
            <a:r>
              <a:rPr lang="fr-FR" sz="1600" dirty="0" smtClean="0"/>
              <a:t>d'un mot ("Grenade")                                                                                     avec ou sans mot ("ville")</a:t>
            </a:r>
          </a:p>
          <a:p>
            <a:pPr>
              <a:buNone/>
            </a:pPr>
            <a:r>
              <a:rPr lang="fr-FR" sz="2000" dirty="0" smtClean="0"/>
              <a:t>                                                          </a:t>
            </a:r>
            <a:endParaRPr lang="fr-FR" sz="1600" dirty="0" smtClean="0"/>
          </a:p>
          <a:p>
            <a:pPr>
              <a:buNone/>
            </a:pPr>
            <a:r>
              <a:rPr lang="fr-FR" sz="1600" dirty="0" smtClean="0"/>
              <a:t>                                                          </a:t>
            </a:r>
          </a:p>
          <a:p>
            <a:pPr>
              <a:buNone/>
            </a:pPr>
            <a:r>
              <a:rPr lang="fr-FR" sz="1900" dirty="0" smtClean="0"/>
              <a:t>        Ayant                                                                                         </a:t>
            </a:r>
            <a:r>
              <a:rPr lang="fr-FR" sz="1900" dirty="0" err="1" smtClean="0"/>
              <a:t>Ayant</a:t>
            </a:r>
            <a:endParaRPr lang="fr-FR" sz="1900" dirty="0" smtClean="0"/>
          </a:p>
          <a:p>
            <a:pPr>
              <a:buNone/>
            </a:pPr>
            <a:r>
              <a:rPr lang="fr-FR" sz="1900" dirty="0" smtClean="0"/>
              <a:t> une signification                                                        une signification réelle qui  </a:t>
            </a:r>
          </a:p>
          <a:p>
            <a:pPr>
              <a:buNone/>
            </a:pPr>
            <a:r>
              <a:rPr lang="fr-FR" sz="1900" dirty="0" smtClean="0"/>
              <a:t> indéterminée  ou                                                         détermine ou complète</a:t>
            </a:r>
          </a:p>
          <a:p>
            <a:pPr>
              <a:buNone/>
            </a:pPr>
            <a:r>
              <a:rPr lang="fr-FR" sz="1900" dirty="0" smtClean="0"/>
              <a:t>  incomplète</a:t>
            </a:r>
          </a:p>
          <a:p>
            <a:pPr>
              <a:buNone/>
            </a:pPr>
            <a:r>
              <a:rPr lang="fr-FR" sz="1900" dirty="0" smtClean="0"/>
              <a:t>                                                            </a:t>
            </a:r>
          </a:p>
          <a:p>
            <a:pPr>
              <a:buNone/>
            </a:pPr>
            <a:r>
              <a:rPr lang="fr-FR" sz="1900" dirty="0" smtClean="0"/>
              <a:t>                                                                   </a:t>
            </a:r>
          </a:p>
          <a:p>
            <a:pPr>
              <a:buNone/>
            </a:pPr>
            <a:endParaRPr lang="fr-FR" sz="2000" dirty="0" smtClean="0"/>
          </a:p>
          <a:p>
            <a:pPr>
              <a:buNone/>
            </a:pPr>
            <a:r>
              <a:rPr lang="fr-FR" sz="2000" dirty="0" smtClean="0"/>
              <a:t>                                                                                            </a:t>
            </a:r>
          </a:p>
        </p:txBody>
      </p:sp>
      <p:cxnSp>
        <p:nvCxnSpPr>
          <p:cNvPr id="11" name="Connecteur droit avec flèche 10"/>
          <p:cNvCxnSpPr/>
          <p:nvPr/>
        </p:nvCxnSpPr>
        <p:spPr>
          <a:xfrm rot="10800000">
            <a:off x="1857356" y="4214818"/>
            <a:ext cx="43577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2285984" y="3000372"/>
            <a:ext cx="36433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1785918" y="928670"/>
            <a:ext cx="2214578" cy="1643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6200000" flipV="1">
            <a:off x="4179091" y="1035827"/>
            <a:ext cx="221457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sz="2000" b="1" dirty="0" smtClean="0">
                <a:latin typeface="Arial" pitchFamily="34" charset="0"/>
                <a:cs typeface="Arial" pitchFamily="34" charset="0"/>
              </a:rPr>
              <a:t>La Théorie du Signe de Peirce</a:t>
            </a:r>
          </a:p>
          <a:p>
            <a:pPr>
              <a:buNone/>
            </a:pPr>
            <a:endParaRPr lang="fr-FR" sz="2000" b="1" dirty="0" smtClean="0">
              <a:latin typeface="Arial" pitchFamily="34" charset="0"/>
              <a:cs typeface="Arial" pitchFamily="34" charset="0"/>
            </a:endParaRP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56</a:t>
            </a:fld>
            <a:endParaRPr lang="fr-FR"/>
          </a:p>
        </p:txBody>
      </p:sp>
      <p:graphicFrame>
        <p:nvGraphicFramePr>
          <p:cNvPr id="6" name="Tableau 5"/>
          <p:cNvGraphicFramePr>
            <a:graphicFrameLocks noGrp="1"/>
          </p:cNvGraphicFramePr>
          <p:nvPr/>
        </p:nvGraphicFramePr>
        <p:xfrm>
          <a:off x="642908" y="928671"/>
          <a:ext cx="6977092" cy="5392532"/>
        </p:xfrm>
        <a:graphic>
          <a:graphicData uri="http://schemas.openxmlformats.org/drawingml/2006/table">
            <a:tbl>
              <a:tblPr firstRow="1" bandRow="1">
                <a:tableStyleId>{5C22544A-7EE6-4342-B048-85BDC9FD1C3A}</a:tableStyleId>
              </a:tblPr>
              <a:tblGrid>
                <a:gridCol w="1643076"/>
                <a:gridCol w="2000264"/>
                <a:gridCol w="1571636"/>
                <a:gridCol w="1762116"/>
              </a:tblGrid>
              <a:tr h="1319080">
                <a:tc>
                  <a:txBody>
                    <a:bodyPr/>
                    <a:lstStyle/>
                    <a:p>
                      <a:r>
                        <a:rPr kumimoji="0" lang="fr-FR" sz="1600" b="1" kern="1200" baseline="0" dirty="0" smtClean="0">
                          <a:solidFill>
                            <a:schemeClr val="lt1"/>
                          </a:solidFill>
                          <a:latin typeface="+mn-lt"/>
                          <a:ea typeface="+mn-ea"/>
                          <a:cs typeface="+mn-cs"/>
                        </a:rPr>
                        <a:t>Catégories</a:t>
                      </a:r>
                      <a:endParaRPr lang="fr-FR" sz="1600" dirty="0"/>
                    </a:p>
                  </a:txBody>
                  <a:tcPr/>
                </a:tc>
                <a:tc>
                  <a:txBody>
                    <a:bodyPr/>
                    <a:lstStyle/>
                    <a:p>
                      <a:endParaRPr kumimoji="0" lang="fr-FR" sz="1600" b="1" kern="1200" baseline="0" dirty="0" smtClean="0">
                        <a:solidFill>
                          <a:schemeClr val="lt1"/>
                        </a:solidFill>
                        <a:latin typeface="+mn-lt"/>
                        <a:ea typeface="+mn-ea"/>
                        <a:cs typeface="+mn-cs"/>
                      </a:endParaRPr>
                    </a:p>
                    <a:p>
                      <a:r>
                        <a:rPr kumimoji="0" lang="fr-FR" sz="1600" b="1" kern="1200" baseline="0" dirty="0" err="1" smtClean="0">
                          <a:solidFill>
                            <a:schemeClr val="lt1"/>
                          </a:solidFill>
                          <a:latin typeface="+mn-lt"/>
                          <a:ea typeface="+mn-ea"/>
                          <a:cs typeface="+mn-cs"/>
                        </a:rPr>
                        <a:t>Représentament</a:t>
                      </a:r>
                      <a:endParaRPr lang="fr-FR" sz="1600" dirty="0"/>
                    </a:p>
                  </a:txBody>
                  <a:tcPr/>
                </a:tc>
                <a:tc>
                  <a:txBody>
                    <a:bodyPr/>
                    <a:lstStyle/>
                    <a:p>
                      <a:endParaRPr kumimoji="0" lang="fr-FR" sz="1600" b="1" kern="1200" baseline="0" dirty="0" smtClean="0">
                        <a:solidFill>
                          <a:schemeClr val="lt1"/>
                        </a:solidFill>
                        <a:latin typeface="+mn-lt"/>
                        <a:ea typeface="+mn-ea"/>
                        <a:cs typeface="+mn-cs"/>
                      </a:endParaRPr>
                    </a:p>
                    <a:p>
                      <a:r>
                        <a:rPr kumimoji="0" lang="fr-FR" sz="1600" b="1" kern="1200" baseline="0" dirty="0" smtClean="0">
                          <a:solidFill>
                            <a:schemeClr val="lt1"/>
                          </a:solidFill>
                          <a:latin typeface="+mn-lt"/>
                          <a:ea typeface="+mn-ea"/>
                          <a:cs typeface="+mn-cs"/>
                        </a:rPr>
                        <a:t>Relation à</a:t>
                      </a:r>
                    </a:p>
                    <a:p>
                      <a:r>
                        <a:rPr kumimoji="0" lang="fr-FR" sz="1600" b="1" kern="1200" baseline="0" dirty="0" smtClean="0">
                          <a:solidFill>
                            <a:schemeClr val="lt1"/>
                          </a:solidFill>
                          <a:latin typeface="+mn-lt"/>
                          <a:ea typeface="+mn-ea"/>
                          <a:cs typeface="+mn-cs"/>
                        </a:rPr>
                        <a:t>Objet</a:t>
                      </a:r>
                      <a:endParaRPr lang="fr-FR" sz="1600" dirty="0"/>
                    </a:p>
                  </a:txBody>
                  <a:tcPr/>
                </a:tc>
                <a:tc>
                  <a:txBody>
                    <a:bodyPr/>
                    <a:lstStyle/>
                    <a:p>
                      <a:r>
                        <a:rPr kumimoji="0" lang="fr-FR" sz="1600" b="1" kern="1200" baseline="0" dirty="0" smtClean="0">
                          <a:solidFill>
                            <a:schemeClr val="lt1"/>
                          </a:solidFill>
                          <a:latin typeface="+mn-lt"/>
                          <a:ea typeface="+mn-ea"/>
                          <a:cs typeface="+mn-cs"/>
                        </a:rPr>
                        <a:t> </a:t>
                      </a:r>
                    </a:p>
                    <a:p>
                      <a:r>
                        <a:rPr kumimoji="0" lang="fr-FR" sz="1600" b="1" kern="1200" baseline="0" dirty="0" smtClean="0">
                          <a:solidFill>
                            <a:schemeClr val="lt1"/>
                          </a:solidFill>
                          <a:latin typeface="+mn-lt"/>
                          <a:ea typeface="+mn-ea"/>
                          <a:cs typeface="+mn-cs"/>
                        </a:rPr>
                        <a:t>Relation à</a:t>
                      </a:r>
                    </a:p>
                    <a:p>
                      <a:r>
                        <a:rPr kumimoji="0" lang="fr-FR" sz="1600" b="1" kern="1200" baseline="0" dirty="0" smtClean="0">
                          <a:solidFill>
                            <a:schemeClr val="lt1"/>
                          </a:solidFill>
                          <a:latin typeface="+mn-lt"/>
                          <a:ea typeface="+mn-ea"/>
                          <a:cs typeface="+mn-cs"/>
                        </a:rPr>
                        <a:t>Interprétant</a:t>
                      </a:r>
                      <a:endParaRPr lang="fr-FR" sz="1600" dirty="0"/>
                    </a:p>
                  </a:txBody>
                  <a:tcPr/>
                </a:tc>
              </a:tr>
              <a:tr h="1319080">
                <a:tc>
                  <a:txBody>
                    <a:bodyPr/>
                    <a:lstStyle/>
                    <a:p>
                      <a:r>
                        <a:rPr kumimoji="0" lang="fr-FR" sz="1600" kern="1200" baseline="0" dirty="0" smtClean="0">
                          <a:solidFill>
                            <a:schemeClr val="dk1"/>
                          </a:solidFill>
                          <a:latin typeface="+mn-lt"/>
                          <a:ea typeface="+mn-ea"/>
                          <a:cs typeface="+mn-cs"/>
                        </a:rPr>
                        <a:t>Première</a:t>
                      </a:r>
                      <a:endParaRPr lang="fr-FR" sz="1600" dirty="0"/>
                    </a:p>
                  </a:txBody>
                  <a:tcPr/>
                </a:tc>
                <a:tc>
                  <a:txBody>
                    <a:bodyPr/>
                    <a:lstStyle/>
                    <a:p>
                      <a:r>
                        <a:rPr kumimoji="0" lang="fr-FR" sz="1600" kern="1200" baseline="0" dirty="0" err="1" smtClean="0">
                          <a:solidFill>
                            <a:schemeClr val="dk1"/>
                          </a:solidFill>
                          <a:latin typeface="+mn-lt"/>
                          <a:ea typeface="+mn-ea"/>
                          <a:cs typeface="+mn-cs"/>
                        </a:rPr>
                        <a:t>Qualisigne</a:t>
                      </a:r>
                      <a:endParaRPr kumimoji="0" lang="fr-FR" sz="1600" kern="1200" baseline="0" dirty="0" smtClean="0">
                        <a:solidFill>
                          <a:schemeClr val="dk1"/>
                        </a:solidFill>
                        <a:latin typeface="+mn-lt"/>
                        <a:ea typeface="+mn-ea"/>
                        <a:cs typeface="+mn-cs"/>
                      </a:endParaRPr>
                    </a:p>
                    <a:p>
                      <a:r>
                        <a:rPr kumimoji="0" lang="fr-FR" sz="1600" kern="1200" baseline="0" dirty="0" smtClean="0">
                          <a:solidFill>
                            <a:schemeClr val="dk1"/>
                          </a:solidFill>
                          <a:latin typeface="+mn-lt"/>
                          <a:ea typeface="+mn-ea"/>
                          <a:cs typeface="+mn-cs"/>
                        </a:rPr>
                        <a:t>(la pure possibilité du signe)</a:t>
                      </a:r>
                      <a:endParaRPr lang="fr-FR" sz="1600" dirty="0"/>
                    </a:p>
                  </a:txBody>
                  <a:tcPr/>
                </a:tc>
                <a:tc>
                  <a:txBody>
                    <a:bodyPr/>
                    <a:lstStyle/>
                    <a:p>
                      <a:r>
                        <a:rPr kumimoji="0" lang="fr-FR" sz="1600" kern="1200" baseline="0" dirty="0" smtClean="0">
                          <a:solidFill>
                            <a:schemeClr val="dk1"/>
                          </a:solidFill>
                          <a:latin typeface="+mn-lt"/>
                          <a:ea typeface="+mn-ea"/>
                          <a:cs typeface="+mn-cs"/>
                        </a:rPr>
                        <a:t>L’icône</a:t>
                      </a:r>
                    </a:p>
                    <a:p>
                      <a:r>
                        <a:rPr kumimoji="0" lang="fr-FR" sz="1600" kern="1200" baseline="0" dirty="0" smtClean="0">
                          <a:solidFill>
                            <a:schemeClr val="dk1"/>
                          </a:solidFill>
                          <a:latin typeface="+mn-lt"/>
                          <a:ea typeface="+mn-ea"/>
                          <a:cs typeface="+mn-cs"/>
                        </a:rPr>
                        <a:t>(un signe par ressemblance avec l’objet)</a:t>
                      </a:r>
                      <a:endParaRPr lang="fr-FR" sz="1600" dirty="0"/>
                    </a:p>
                  </a:txBody>
                  <a:tcPr/>
                </a:tc>
                <a:tc>
                  <a:txBody>
                    <a:bodyPr/>
                    <a:lstStyle/>
                    <a:p>
                      <a:r>
                        <a:rPr kumimoji="0" lang="fr-FR" sz="1600" kern="1200" baseline="0" dirty="0" smtClean="0">
                          <a:solidFill>
                            <a:schemeClr val="dk1"/>
                          </a:solidFill>
                          <a:latin typeface="+mn-lt"/>
                          <a:ea typeface="+mn-ea"/>
                          <a:cs typeface="+mn-cs"/>
                        </a:rPr>
                        <a:t>Le rhème</a:t>
                      </a:r>
                    </a:p>
                    <a:p>
                      <a:r>
                        <a:rPr kumimoji="0" lang="fr-FR" sz="1600" kern="1200" baseline="0" dirty="0" smtClean="0">
                          <a:solidFill>
                            <a:schemeClr val="dk1"/>
                          </a:solidFill>
                          <a:latin typeface="+mn-lt"/>
                          <a:ea typeface="+mn-ea"/>
                          <a:cs typeface="+mn-cs"/>
                        </a:rPr>
                        <a:t>(un nom, un verbe, un adjectif)</a:t>
                      </a:r>
                      <a:endParaRPr lang="fr-FR" sz="1600" dirty="0"/>
                    </a:p>
                  </a:txBody>
                  <a:tcPr/>
                </a:tc>
              </a:tr>
              <a:tr h="1435292">
                <a:tc>
                  <a:txBody>
                    <a:bodyPr/>
                    <a:lstStyle/>
                    <a:p>
                      <a:r>
                        <a:rPr kumimoji="0" lang="fr-FR" sz="1600" kern="1200" baseline="0" dirty="0" smtClean="0">
                          <a:solidFill>
                            <a:schemeClr val="dk1"/>
                          </a:solidFill>
                          <a:latin typeface="+mn-lt"/>
                          <a:ea typeface="+mn-ea"/>
                          <a:cs typeface="+mn-cs"/>
                        </a:rPr>
                        <a:t>Deuxième</a:t>
                      </a:r>
                      <a:endParaRPr lang="fr-FR" sz="1600" dirty="0"/>
                    </a:p>
                  </a:txBody>
                  <a:tcPr/>
                </a:tc>
                <a:tc>
                  <a:txBody>
                    <a:bodyPr/>
                    <a:lstStyle/>
                    <a:p>
                      <a:r>
                        <a:rPr kumimoji="0" lang="fr-FR" sz="1600" kern="1200" baseline="0" dirty="0" err="1" smtClean="0">
                          <a:solidFill>
                            <a:schemeClr val="dk1"/>
                          </a:solidFill>
                          <a:latin typeface="+mn-lt"/>
                          <a:ea typeface="+mn-ea"/>
                          <a:cs typeface="+mn-cs"/>
                        </a:rPr>
                        <a:t>Sinsigne</a:t>
                      </a:r>
                      <a:endParaRPr kumimoji="0" lang="fr-FR" sz="1600" kern="1200" baseline="0" dirty="0" smtClean="0">
                        <a:solidFill>
                          <a:schemeClr val="dk1"/>
                        </a:solidFill>
                        <a:latin typeface="+mn-lt"/>
                        <a:ea typeface="+mn-ea"/>
                        <a:cs typeface="+mn-cs"/>
                      </a:endParaRPr>
                    </a:p>
                    <a:p>
                      <a:r>
                        <a:rPr kumimoji="0" lang="fr-FR" sz="1600" kern="1200" baseline="0" dirty="0" smtClean="0">
                          <a:solidFill>
                            <a:schemeClr val="dk1"/>
                          </a:solidFill>
                          <a:latin typeface="+mn-lt"/>
                          <a:ea typeface="+mn-ea"/>
                          <a:cs typeface="+mn-cs"/>
                        </a:rPr>
                        <a:t>(ce signe-là)</a:t>
                      </a:r>
                      <a:endParaRPr lang="fr-FR" sz="1600" dirty="0"/>
                    </a:p>
                  </a:txBody>
                  <a:tcPr/>
                </a:tc>
                <a:tc>
                  <a:txBody>
                    <a:bodyPr/>
                    <a:lstStyle/>
                    <a:p>
                      <a:r>
                        <a:rPr lang="fr-FR" sz="1600" dirty="0" smtClean="0"/>
                        <a:t>L’indice</a:t>
                      </a:r>
                    </a:p>
                    <a:p>
                      <a:r>
                        <a:rPr kumimoji="0" lang="fr-FR" sz="1600" kern="1200" baseline="0" dirty="0" smtClean="0">
                          <a:solidFill>
                            <a:schemeClr val="dk1"/>
                          </a:solidFill>
                          <a:latin typeface="+mn-lt"/>
                          <a:ea typeface="+mn-ea"/>
                          <a:cs typeface="+mn-cs"/>
                        </a:rPr>
                        <a:t>(un signe relié comme un symptôme à son objet)</a:t>
                      </a:r>
                      <a:endParaRPr lang="fr-FR" sz="1600" dirty="0"/>
                    </a:p>
                  </a:txBody>
                  <a:tcPr/>
                </a:tc>
                <a:tc>
                  <a:txBody>
                    <a:bodyPr/>
                    <a:lstStyle/>
                    <a:p>
                      <a:r>
                        <a:rPr kumimoji="0" lang="fr-FR" sz="1600" kern="1200" baseline="0" dirty="0" smtClean="0">
                          <a:solidFill>
                            <a:schemeClr val="dk1"/>
                          </a:solidFill>
                          <a:latin typeface="+mn-lt"/>
                          <a:ea typeface="+mn-ea"/>
                          <a:cs typeface="+mn-cs"/>
                        </a:rPr>
                        <a:t>Le </a:t>
                      </a:r>
                      <a:r>
                        <a:rPr kumimoji="0" lang="fr-FR" sz="1600" kern="1200" baseline="0" dirty="0" err="1" smtClean="0">
                          <a:solidFill>
                            <a:schemeClr val="dk1"/>
                          </a:solidFill>
                          <a:latin typeface="+mn-lt"/>
                          <a:ea typeface="+mn-ea"/>
                          <a:cs typeface="+mn-cs"/>
                        </a:rPr>
                        <a:t>dicisigne</a:t>
                      </a:r>
                      <a:endParaRPr kumimoji="0" lang="fr-FR" sz="1600" kern="1200" baseline="0" dirty="0" smtClean="0">
                        <a:solidFill>
                          <a:schemeClr val="dk1"/>
                        </a:solidFill>
                        <a:latin typeface="+mn-lt"/>
                        <a:ea typeface="+mn-ea"/>
                        <a:cs typeface="+mn-cs"/>
                      </a:endParaRPr>
                    </a:p>
                    <a:p>
                      <a:r>
                        <a:rPr kumimoji="0" lang="fr-FR" sz="1600" kern="1200" baseline="0" dirty="0" smtClean="0">
                          <a:solidFill>
                            <a:schemeClr val="dk1"/>
                          </a:solidFill>
                          <a:latin typeface="+mn-lt"/>
                          <a:ea typeface="+mn-ea"/>
                          <a:cs typeface="+mn-cs"/>
                        </a:rPr>
                        <a:t>(une proposition</a:t>
                      </a:r>
                    </a:p>
                    <a:p>
                      <a:r>
                        <a:rPr kumimoji="0" lang="fr-FR" sz="1600" kern="1200" baseline="0" dirty="0" smtClean="0">
                          <a:solidFill>
                            <a:schemeClr val="dk1"/>
                          </a:solidFill>
                          <a:latin typeface="+mn-lt"/>
                          <a:ea typeface="+mn-ea"/>
                          <a:cs typeface="+mn-cs"/>
                        </a:rPr>
                        <a:t>verbale ou visuelle)</a:t>
                      </a:r>
                      <a:endParaRPr lang="fr-FR" sz="1600" dirty="0"/>
                    </a:p>
                  </a:txBody>
                  <a:tcPr/>
                </a:tc>
              </a:tr>
              <a:tr h="1319080">
                <a:tc>
                  <a:txBody>
                    <a:bodyPr/>
                    <a:lstStyle/>
                    <a:p>
                      <a:r>
                        <a:rPr kumimoji="0" lang="fr-FR" sz="1600" kern="1200" baseline="0" dirty="0" smtClean="0">
                          <a:solidFill>
                            <a:schemeClr val="dk1"/>
                          </a:solidFill>
                          <a:latin typeface="+mn-lt"/>
                          <a:ea typeface="+mn-ea"/>
                          <a:cs typeface="+mn-cs"/>
                        </a:rPr>
                        <a:t>Troisième</a:t>
                      </a:r>
                      <a:endParaRPr lang="fr-FR" sz="1600" dirty="0"/>
                    </a:p>
                  </a:txBody>
                  <a:tcPr/>
                </a:tc>
                <a:tc>
                  <a:txBody>
                    <a:bodyPr/>
                    <a:lstStyle/>
                    <a:p>
                      <a:r>
                        <a:rPr kumimoji="0" lang="fr-FR" sz="1600" kern="1200" baseline="0" dirty="0" err="1" smtClean="0">
                          <a:solidFill>
                            <a:schemeClr val="dk1"/>
                          </a:solidFill>
                          <a:latin typeface="+mn-lt"/>
                          <a:ea typeface="+mn-ea"/>
                          <a:cs typeface="+mn-cs"/>
                        </a:rPr>
                        <a:t>Légisigne</a:t>
                      </a:r>
                      <a:endParaRPr kumimoji="0" lang="fr-FR" sz="1600" kern="1200" baseline="0" dirty="0" smtClean="0">
                        <a:solidFill>
                          <a:schemeClr val="dk1"/>
                        </a:solidFill>
                        <a:latin typeface="+mn-lt"/>
                        <a:ea typeface="+mn-ea"/>
                        <a:cs typeface="+mn-cs"/>
                      </a:endParaRPr>
                    </a:p>
                    <a:p>
                      <a:r>
                        <a:rPr kumimoji="0" lang="fr-FR" sz="1600" kern="1200" baseline="0" dirty="0" smtClean="0">
                          <a:solidFill>
                            <a:schemeClr val="dk1"/>
                          </a:solidFill>
                          <a:latin typeface="+mn-lt"/>
                          <a:ea typeface="+mn-ea"/>
                          <a:cs typeface="+mn-cs"/>
                        </a:rPr>
                        <a:t>(la loi qui régit la grammaire du signe)</a:t>
                      </a:r>
                      <a:endParaRPr lang="fr-FR" sz="1600" dirty="0"/>
                    </a:p>
                  </a:txBody>
                  <a:tcPr/>
                </a:tc>
                <a:tc>
                  <a:txBody>
                    <a:bodyPr/>
                    <a:lstStyle/>
                    <a:p>
                      <a:r>
                        <a:rPr kumimoji="0" lang="fr-FR" sz="1600" kern="1200" baseline="0" dirty="0" smtClean="0">
                          <a:solidFill>
                            <a:schemeClr val="dk1"/>
                          </a:solidFill>
                          <a:latin typeface="+mn-lt"/>
                          <a:ea typeface="+mn-ea"/>
                          <a:cs typeface="+mn-cs"/>
                        </a:rPr>
                        <a:t>Le </a:t>
                      </a:r>
                      <a:r>
                        <a:rPr lang="fr-FR" sz="1600" dirty="0" smtClean="0"/>
                        <a:t>symbole</a:t>
                      </a:r>
                    </a:p>
                    <a:p>
                      <a:r>
                        <a:rPr lang="fr-FR" sz="1600" dirty="0" smtClean="0"/>
                        <a:t>(un signe doté d’une signification abstraite)</a:t>
                      </a:r>
                      <a:endParaRPr lang="fr-FR" sz="1600" dirty="0"/>
                    </a:p>
                  </a:txBody>
                  <a:tcPr/>
                </a:tc>
                <a:tc>
                  <a:txBody>
                    <a:bodyPr/>
                    <a:lstStyle/>
                    <a:p>
                      <a:r>
                        <a:rPr kumimoji="0" lang="fr-FR" sz="1600" kern="1200" baseline="0" dirty="0" smtClean="0">
                          <a:solidFill>
                            <a:schemeClr val="dk1"/>
                          </a:solidFill>
                          <a:latin typeface="+mn-lt"/>
                          <a:ea typeface="+mn-ea"/>
                          <a:cs typeface="+mn-cs"/>
                        </a:rPr>
                        <a:t>L’argument </a:t>
                      </a:r>
                    </a:p>
                    <a:p>
                      <a:r>
                        <a:rPr kumimoji="0" lang="fr-FR" sz="1600" kern="1200" baseline="0" dirty="0" smtClean="0">
                          <a:solidFill>
                            <a:schemeClr val="dk1"/>
                          </a:solidFill>
                          <a:latin typeface="+mn-lt"/>
                          <a:ea typeface="+mn-ea"/>
                          <a:cs typeface="+mn-cs"/>
                        </a:rPr>
                        <a:t>(une règle d’inférence)</a:t>
                      </a:r>
                      <a:endParaRPr lang="fr-FR" sz="1600" dirty="0"/>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77500" lnSpcReduction="20000"/>
          </a:bodyPr>
          <a:lstStyle/>
          <a:p>
            <a:r>
              <a:rPr lang="fr-FR" dirty="0" smtClean="0"/>
              <a:t>• signifié (Saussure) </a:t>
            </a:r>
          </a:p>
          <a:p>
            <a:r>
              <a:rPr lang="fr-FR" dirty="0" smtClean="0"/>
              <a:t>• états d'âme (Aristote) </a:t>
            </a:r>
          </a:p>
          <a:p>
            <a:r>
              <a:rPr lang="fr-FR" dirty="0" smtClean="0"/>
              <a:t>• </a:t>
            </a:r>
            <a:r>
              <a:rPr lang="fr-FR" dirty="0" err="1" smtClean="0"/>
              <a:t>intellectus</a:t>
            </a:r>
            <a:r>
              <a:rPr lang="fr-FR" dirty="0" smtClean="0"/>
              <a:t> (Boèce) </a:t>
            </a:r>
          </a:p>
          <a:p>
            <a:r>
              <a:rPr lang="fr-FR" dirty="0" smtClean="0"/>
              <a:t>• </a:t>
            </a:r>
            <a:r>
              <a:rPr lang="fr-FR" i="1" dirty="0" err="1" smtClean="0"/>
              <a:t>conceptus</a:t>
            </a:r>
            <a:r>
              <a:rPr lang="fr-FR" i="1" dirty="0" smtClean="0"/>
              <a:t> (Thomas d'Aquin) </a:t>
            </a:r>
          </a:p>
          <a:p>
            <a:r>
              <a:rPr lang="fr-FR" dirty="0" smtClean="0"/>
              <a:t>• idée (Arnauld et Nicole) </a:t>
            </a:r>
          </a:p>
          <a:p>
            <a:r>
              <a:rPr lang="fr-FR" dirty="0" smtClean="0"/>
              <a:t>• interprétant (Peirce) </a:t>
            </a:r>
          </a:p>
          <a:p>
            <a:r>
              <a:rPr lang="fr-FR" dirty="0" smtClean="0"/>
              <a:t>• référence (Ogden-Richards) </a:t>
            </a:r>
          </a:p>
          <a:p>
            <a:r>
              <a:rPr lang="fr-FR" dirty="0" smtClean="0"/>
              <a:t>• concept (Lyons) </a:t>
            </a:r>
          </a:p>
          <a:p>
            <a:r>
              <a:rPr lang="fr-FR" dirty="0" smtClean="0"/>
              <a:t>• </a:t>
            </a:r>
            <a:r>
              <a:rPr lang="fr-FR" i="1" dirty="0" err="1" smtClean="0"/>
              <a:t>sense</a:t>
            </a:r>
            <a:r>
              <a:rPr lang="fr-FR" i="1" dirty="0" smtClean="0"/>
              <a:t> (</a:t>
            </a:r>
            <a:r>
              <a:rPr lang="fr-FR" i="1" dirty="0" err="1" smtClean="0"/>
              <a:t>Ullman</a:t>
            </a:r>
            <a:r>
              <a:rPr lang="fr-FR" i="1" dirty="0" smtClean="0"/>
              <a:t>) </a:t>
            </a:r>
          </a:p>
          <a:p>
            <a:r>
              <a:rPr lang="fr-FR" dirty="0" smtClean="0"/>
              <a:t>• sens (Frege) </a:t>
            </a:r>
          </a:p>
          <a:p>
            <a:r>
              <a:rPr lang="fr-FR" dirty="0" smtClean="0"/>
              <a:t>• intension (Carnap) </a:t>
            </a:r>
          </a:p>
          <a:p>
            <a:r>
              <a:rPr lang="fr-FR" dirty="0" smtClean="0"/>
              <a:t>• </a:t>
            </a:r>
            <a:r>
              <a:rPr lang="fr-FR" i="1" dirty="0" err="1" smtClean="0"/>
              <a:t>designatum</a:t>
            </a:r>
            <a:r>
              <a:rPr lang="fr-FR" i="1" dirty="0" smtClean="0"/>
              <a:t> (Morris, 1938) </a:t>
            </a:r>
          </a:p>
          <a:p>
            <a:r>
              <a:rPr lang="fr-FR" dirty="0" smtClean="0"/>
              <a:t>• </a:t>
            </a:r>
            <a:r>
              <a:rPr lang="fr-FR" i="1" dirty="0" err="1" smtClean="0"/>
              <a:t>significatum</a:t>
            </a:r>
            <a:r>
              <a:rPr lang="fr-FR" i="1" dirty="0" smtClean="0"/>
              <a:t> (Morris, 1946) </a:t>
            </a:r>
          </a:p>
          <a:p>
            <a:r>
              <a:rPr lang="fr-FR" dirty="0" smtClean="0"/>
              <a:t>• concept (Saussure) </a:t>
            </a:r>
          </a:p>
          <a:p>
            <a:r>
              <a:rPr lang="fr-FR" dirty="0" smtClean="0"/>
              <a:t>• connotation (Stuart Mill) </a:t>
            </a:r>
          </a:p>
          <a:p>
            <a:r>
              <a:rPr lang="fr-FR" dirty="0" smtClean="0"/>
              <a:t>• image mentale (Saussure, Peirce) </a:t>
            </a:r>
          </a:p>
          <a:p>
            <a:r>
              <a:rPr lang="fr-FR" dirty="0" smtClean="0"/>
              <a:t>• contenu (Hjelmslev) </a:t>
            </a:r>
          </a:p>
          <a:p>
            <a:r>
              <a:rPr lang="fr-FR" dirty="0" smtClean="0"/>
              <a:t>• état de conscience (</a:t>
            </a:r>
            <a:r>
              <a:rPr lang="fr-FR" dirty="0" err="1" smtClean="0"/>
              <a:t>Buyssens</a:t>
            </a: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r>
              <a:rPr lang="fr-FR" dirty="0" smtClean="0"/>
              <a:t>signifiant (Saussure) </a:t>
            </a:r>
          </a:p>
          <a:p>
            <a:r>
              <a:rPr lang="fr-FR" dirty="0" smtClean="0"/>
              <a:t>• parole (Aristote) </a:t>
            </a:r>
          </a:p>
          <a:p>
            <a:r>
              <a:rPr lang="fr-FR" dirty="0" smtClean="0"/>
              <a:t>• </a:t>
            </a:r>
            <a:r>
              <a:rPr lang="fr-FR" i="1" dirty="0" smtClean="0"/>
              <a:t>vox (Boèce) </a:t>
            </a:r>
          </a:p>
          <a:p>
            <a:r>
              <a:rPr lang="fr-FR" dirty="0" smtClean="0"/>
              <a:t>• </a:t>
            </a:r>
            <a:r>
              <a:rPr lang="fr-FR" i="1" dirty="0" smtClean="0"/>
              <a:t>vox (Thomas d'Aquin) </a:t>
            </a:r>
          </a:p>
          <a:p>
            <a:r>
              <a:rPr lang="fr-FR" dirty="0" smtClean="0"/>
              <a:t>• mot (Arnauld et Nicole) </a:t>
            </a:r>
          </a:p>
          <a:p>
            <a:r>
              <a:rPr lang="fr-FR" dirty="0" smtClean="0"/>
              <a:t>• signe (Peirce) </a:t>
            </a:r>
          </a:p>
          <a:p>
            <a:r>
              <a:rPr lang="fr-FR" dirty="0" smtClean="0"/>
              <a:t>• </a:t>
            </a:r>
            <a:r>
              <a:rPr lang="fr-FR" dirty="0" err="1" smtClean="0"/>
              <a:t>representamen</a:t>
            </a:r>
            <a:r>
              <a:rPr lang="fr-FR" dirty="0" smtClean="0"/>
              <a:t> (Peirce) </a:t>
            </a:r>
          </a:p>
          <a:p>
            <a:r>
              <a:rPr lang="fr-FR" dirty="0" smtClean="0"/>
              <a:t>• symbole (Ogden- Richards) </a:t>
            </a:r>
          </a:p>
          <a:p>
            <a:r>
              <a:rPr lang="fr-FR" dirty="0" smtClean="0"/>
              <a:t>• signe (Lyons) </a:t>
            </a:r>
          </a:p>
          <a:p>
            <a:r>
              <a:rPr lang="fr-FR" dirty="0" smtClean="0"/>
              <a:t>• </a:t>
            </a:r>
            <a:r>
              <a:rPr lang="fr-FR" i="1" dirty="0" err="1" smtClean="0"/>
              <a:t>name</a:t>
            </a:r>
            <a:r>
              <a:rPr lang="fr-FR" i="1" dirty="0" smtClean="0"/>
              <a:t> (</a:t>
            </a:r>
            <a:r>
              <a:rPr lang="fr-FR" i="1" dirty="0" err="1" smtClean="0"/>
              <a:t>Ullman</a:t>
            </a:r>
            <a:r>
              <a:rPr lang="fr-FR" i="1" dirty="0" smtClean="0"/>
              <a:t>) </a:t>
            </a:r>
          </a:p>
          <a:p>
            <a:r>
              <a:rPr lang="fr-FR" dirty="0" smtClean="0"/>
              <a:t>• véhicule du signe, signe (Morris) </a:t>
            </a:r>
          </a:p>
          <a:p>
            <a:r>
              <a:rPr lang="fr-FR" dirty="0" smtClean="0"/>
              <a:t>• expression (Hjelmslev) </a:t>
            </a:r>
          </a:p>
          <a:p>
            <a:r>
              <a:rPr lang="fr-FR" dirty="0" smtClean="0"/>
              <a:t>• sème (</a:t>
            </a:r>
            <a:r>
              <a:rPr lang="fr-FR" dirty="0" err="1" smtClean="0"/>
              <a:t>Buyssens</a:t>
            </a: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r>
              <a:rPr lang="fr-FR" dirty="0" smtClean="0"/>
              <a:t>référent (Ogden-Richards) </a:t>
            </a:r>
          </a:p>
          <a:p>
            <a:r>
              <a:rPr lang="fr-FR" dirty="0" smtClean="0"/>
              <a:t>• chose (Aristote) </a:t>
            </a:r>
          </a:p>
          <a:p>
            <a:r>
              <a:rPr lang="fr-FR" dirty="0" smtClean="0"/>
              <a:t>• chose (Boèce) </a:t>
            </a:r>
          </a:p>
          <a:p>
            <a:r>
              <a:rPr lang="fr-FR" dirty="0" smtClean="0"/>
              <a:t>• </a:t>
            </a:r>
            <a:r>
              <a:rPr lang="fr-FR" i="1" dirty="0" err="1" smtClean="0"/>
              <a:t>res</a:t>
            </a:r>
            <a:r>
              <a:rPr lang="fr-FR" i="1" dirty="0" smtClean="0"/>
              <a:t> (Thomas d'Aquin) </a:t>
            </a:r>
          </a:p>
          <a:p>
            <a:r>
              <a:rPr lang="fr-FR" dirty="0" smtClean="0"/>
              <a:t>• chose (Arnauld et Nicole) </a:t>
            </a:r>
          </a:p>
          <a:p>
            <a:r>
              <a:rPr lang="fr-FR" dirty="0" smtClean="0"/>
              <a:t>• objet (Peirce) </a:t>
            </a:r>
          </a:p>
          <a:p>
            <a:r>
              <a:rPr lang="fr-FR" dirty="0" smtClean="0"/>
              <a:t>• </a:t>
            </a:r>
            <a:r>
              <a:rPr lang="fr-FR" i="1" dirty="0" err="1" smtClean="0"/>
              <a:t>denotatum</a:t>
            </a:r>
            <a:r>
              <a:rPr lang="fr-FR" i="1" dirty="0" smtClean="0"/>
              <a:t> (Morris) </a:t>
            </a:r>
          </a:p>
          <a:p>
            <a:r>
              <a:rPr lang="fr-FR" dirty="0" smtClean="0"/>
              <a:t>• </a:t>
            </a:r>
            <a:r>
              <a:rPr lang="fr-FR" dirty="0" err="1" smtClean="0"/>
              <a:t>significatum</a:t>
            </a:r>
            <a:r>
              <a:rPr lang="fr-FR" dirty="0" smtClean="0"/>
              <a:t> (Lyons) </a:t>
            </a:r>
          </a:p>
          <a:p>
            <a:r>
              <a:rPr lang="fr-FR" dirty="0" smtClean="0"/>
              <a:t>• </a:t>
            </a:r>
            <a:r>
              <a:rPr lang="fr-FR" i="1" dirty="0" err="1" smtClean="0"/>
              <a:t>thing</a:t>
            </a:r>
            <a:r>
              <a:rPr lang="fr-FR" i="1" dirty="0" smtClean="0"/>
              <a:t> (</a:t>
            </a:r>
            <a:r>
              <a:rPr lang="fr-FR" i="1" dirty="0" err="1" smtClean="0"/>
              <a:t>Ullman</a:t>
            </a:r>
            <a:r>
              <a:rPr lang="fr-FR" i="1" dirty="0" smtClean="0"/>
              <a:t>) </a:t>
            </a:r>
          </a:p>
          <a:p>
            <a:r>
              <a:rPr lang="fr-FR" dirty="0" smtClean="0"/>
              <a:t>• </a:t>
            </a:r>
            <a:r>
              <a:rPr lang="fr-FR" i="1" dirty="0" err="1" smtClean="0"/>
              <a:t>Bedeutung</a:t>
            </a:r>
            <a:r>
              <a:rPr lang="fr-FR" i="1" dirty="0" smtClean="0"/>
              <a:t> (Frege) </a:t>
            </a:r>
          </a:p>
          <a:p>
            <a:r>
              <a:rPr lang="fr-FR" dirty="0" smtClean="0"/>
              <a:t>• dénotation (Russell) </a:t>
            </a:r>
          </a:p>
          <a:p>
            <a:r>
              <a:rPr lang="fr-FR" dirty="0" smtClean="0"/>
              <a:t>• extension (Carnap)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endParaRPr lang="fr-FR" sz="2000" dirty="0" smtClean="0"/>
          </a:p>
          <a:p>
            <a:pPr>
              <a:buNone/>
            </a:pPr>
            <a:r>
              <a:rPr lang="fr-FR" sz="2000" dirty="0" smtClean="0"/>
              <a:t>4) </a:t>
            </a:r>
            <a:r>
              <a:rPr lang="fr-FR" sz="2000" dirty="0" err="1" smtClean="0"/>
              <a:t>Tasimyuz</a:t>
            </a:r>
            <a:endParaRPr lang="fr-FR" sz="2000" dirty="0" smtClean="0"/>
          </a:p>
          <a:p>
            <a:pPr>
              <a:buNone/>
            </a:pPr>
            <a:r>
              <a:rPr lang="fr-FR" sz="2000" dirty="0" smtClean="0"/>
              <a:t> La </a:t>
            </a:r>
            <a:r>
              <a:rPr lang="fr-FR" sz="2000" dirty="0" err="1" smtClean="0"/>
              <a:t>sémiose</a:t>
            </a:r>
            <a:endParaRPr lang="fr-FR" sz="2000" dirty="0" smtClean="0"/>
          </a:p>
          <a:p>
            <a:pPr>
              <a:buNone/>
            </a:pPr>
            <a:r>
              <a:rPr lang="fr-FR" sz="2000" dirty="0" smtClean="0"/>
              <a:t>IV) </a:t>
            </a:r>
            <a:r>
              <a:rPr lang="fr-FR" sz="2000" dirty="0" err="1" smtClean="0"/>
              <a:t>Asmnid</a:t>
            </a:r>
            <a:r>
              <a:rPr lang="fr-FR" sz="2000" dirty="0" smtClean="0"/>
              <a:t>, </a:t>
            </a:r>
            <a:r>
              <a:rPr lang="fr-FR" sz="2000" dirty="0" err="1" smtClean="0"/>
              <a:t>tinayt</a:t>
            </a:r>
            <a:r>
              <a:rPr lang="fr-FR" sz="2000" dirty="0" smtClean="0"/>
              <a:t> d </a:t>
            </a:r>
            <a:r>
              <a:rPr lang="fr-FR" sz="2000" dirty="0" err="1" smtClean="0"/>
              <a:t>usmdya</a:t>
            </a:r>
            <a:r>
              <a:rPr lang="fr-FR" sz="2000" dirty="0" smtClean="0"/>
              <a:t> </a:t>
            </a:r>
          </a:p>
          <a:p>
            <a:pPr>
              <a:buNone/>
            </a:pPr>
            <a:r>
              <a:rPr lang="fr-FR" sz="2000" dirty="0" smtClean="0"/>
              <a:t>   Enonciation, énoncé et interprétation: sujet ou instance </a:t>
            </a:r>
          </a:p>
          <a:p>
            <a:pPr>
              <a:buNone/>
            </a:pPr>
            <a:r>
              <a:rPr lang="fr-FR" sz="2000" dirty="0" smtClean="0"/>
              <a:t>V) </a:t>
            </a:r>
            <a:r>
              <a:rPr lang="fr-FR" sz="2000" dirty="0" err="1" smtClean="0"/>
              <a:t>Tasnamka</a:t>
            </a:r>
            <a:r>
              <a:rPr lang="fr-FR" sz="2000" dirty="0" smtClean="0"/>
              <a:t> </a:t>
            </a:r>
            <a:r>
              <a:rPr lang="fr-FR" sz="2000" dirty="0" err="1" smtClean="0"/>
              <a:t>tamallast</a:t>
            </a:r>
            <a:r>
              <a:rPr lang="fr-FR" sz="2000" dirty="0" smtClean="0"/>
              <a:t> n Greimas: </a:t>
            </a:r>
            <a:r>
              <a:rPr lang="fr-FR" sz="2000" dirty="0" err="1" smtClean="0"/>
              <a:t>zi</a:t>
            </a:r>
            <a:r>
              <a:rPr lang="fr-FR" sz="2000" dirty="0" smtClean="0"/>
              <a:t> </a:t>
            </a:r>
            <a:r>
              <a:rPr lang="fr-FR" sz="2000" dirty="0" err="1" smtClean="0"/>
              <a:t>tasnamakt</a:t>
            </a:r>
            <a:r>
              <a:rPr lang="fr-FR" sz="2000" dirty="0" smtClean="0"/>
              <a:t> </a:t>
            </a:r>
            <a:r>
              <a:rPr lang="fr-FR" sz="2000" dirty="0" err="1" smtClean="0"/>
              <a:t>ɣer</a:t>
            </a:r>
            <a:r>
              <a:rPr lang="fr-FR" sz="2000" dirty="0" smtClean="0"/>
              <a:t> </a:t>
            </a:r>
            <a:r>
              <a:rPr lang="fr-FR" sz="2000" dirty="0" err="1" smtClean="0"/>
              <a:t>tsnamka</a:t>
            </a:r>
            <a:r>
              <a:rPr lang="fr-FR" sz="2000" dirty="0" smtClean="0"/>
              <a:t> </a:t>
            </a:r>
          </a:p>
          <a:p>
            <a:pPr>
              <a:buNone/>
            </a:pPr>
            <a:r>
              <a:rPr lang="fr-FR" sz="2000" dirty="0" smtClean="0"/>
              <a:t>    La sémiotique narrative de Greimas: de la sémantique à la sémiotique</a:t>
            </a:r>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a:t>
            </a:fld>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4000" dirty="0" smtClean="0"/>
              <a:t>4) </a:t>
            </a:r>
            <a:r>
              <a:rPr lang="fr-FR" sz="4000" dirty="0" err="1" smtClean="0"/>
              <a:t>Tasimyuz</a:t>
            </a:r>
            <a:r>
              <a:rPr lang="fr-FR" sz="4000" dirty="0" smtClean="0"/>
              <a:t/>
            </a:r>
            <a:br>
              <a:rPr lang="fr-FR" sz="4000" dirty="0" smtClean="0"/>
            </a:br>
            <a:r>
              <a:rPr lang="fr-FR" sz="4000" dirty="0" smtClean="0"/>
              <a:t> La </a:t>
            </a:r>
            <a:r>
              <a:rPr lang="fr-FR" sz="4000" dirty="0" err="1" smtClean="0"/>
              <a:t>sémiose</a:t>
            </a:r>
            <a:endParaRPr lang="fr-FR" dirty="0"/>
          </a:p>
        </p:txBody>
      </p:sp>
      <p:sp>
        <p:nvSpPr>
          <p:cNvPr id="3" name="Espace réservé du contenu 2"/>
          <p:cNvSpPr>
            <a:spLocks noGrp="1"/>
          </p:cNvSpPr>
          <p:nvPr>
            <p:ph idx="1"/>
          </p:nvPr>
        </p:nvSpPr>
        <p:spPr/>
        <p:txBody>
          <a:bodyPr>
            <a:noAutofit/>
          </a:bodyPr>
          <a:lstStyle/>
          <a:p>
            <a:pPr algn="just">
              <a:buNone/>
            </a:pPr>
            <a:r>
              <a:rPr lang="fr-FR" sz="2000" dirty="0" smtClean="0"/>
              <a:t>La </a:t>
            </a:r>
            <a:r>
              <a:rPr lang="fr-FR" sz="2000" dirty="0" err="1" smtClean="0"/>
              <a:t>sémiose</a:t>
            </a:r>
            <a:r>
              <a:rPr lang="fr-FR" sz="2000" dirty="0" smtClean="0"/>
              <a:t>, interprétée, dans les systèmes saussuriens, comme une relation de présupposition réciproque entre le signifiant et le signifié et les opérations. </a:t>
            </a:r>
          </a:p>
          <a:p>
            <a:pPr>
              <a:buNone/>
            </a:pPr>
            <a:r>
              <a:rPr lang="fr-FR" sz="2000" dirty="0" smtClean="0"/>
              <a:t>La </a:t>
            </a:r>
            <a:r>
              <a:rPr lang="fr-FR" sz="2000" dirty="0" err="1" smtClean="0"/>
              <a:t>sémiosis</a:t>
            </a:r>
            <a:r>
              <a:rPr lang="fr-FR" sz="2000" dirty="0" smtClean="0"/>
              <a:t> est un processus de trois étapes, qui sont:</a:t>
            </a:r>
          </a:p>
          <a:p>
            <a:pPr>
              <a:buNone/>
            </a:pPr>
            <a:r>
              <a:rPr lang="fr-FR" sz="2000" dirty="0" smtClean="0"/>
              <a:t>Première étape</a:t>
            </a:r>
          </a:p>
          <a:p>
            <a:pPr>
              <a:buNone/>
            </a:pPr>
            <a:r>
              <a:rPr lang="fr-FR" sz="2000" dirty="0" smtClean="0"/>
              <a:t>Deuxième étape</a:t>
            </a:r>
          </a:p>
          <a:p>
            <a:pPr>
              <a:buNone/>
            </a:pPr>
            <a:r>
              <a:rPr lang="fr-FR" sz="2000" dirty="0" smtClean="0"/>
              <a:t>Troisième étape</a:t>
            </a:r>
          </a:p>
          <a:p>
            <a:pPr>
              <a:buNone/>
            </a:pPr>
            <a:r>
              <a:rPr lang="fr-FR" sz="2000" dirty="0" smtClean="0"/>
              <a:t>                                     Objet (O)</a:t>
            </a:r>
          </a:p>
          <a:p>
            <a:endParaRPr lang="fr-FR" sz="2000" dirty="0" smtClean="0"/>
          </a:p>
          <a:p>
            <a:endParaRPr lang="fr-FR" sz="2000" dirty="0" smtClean="0"/>
          </a:p>
          <a:p>
            <a:pPr>
              <a:buNone/>
            </a:pPr>
            <a:r>
              <a:rPr lang="fr-FR" sz="2000" dirty="0" err="1" smtClean="0"/>
              <a:t>Représentamen</a:t>
            </a:r>
            <a:r>
              <a:rPr lang="fr-FR" sz="2000" dirty="0" smtClean="0"/>
              <a:t>                                    </a:t>
            </a:r>
            <a:r>
              <a:rPr lang="fr-FR" sz="2000" i="1" dirty="0" smtClean="0"/>
              <a:t> (R) Interprétant (I)</a:t>
            </a:r>
          </a:p>
          <a:p>
            <a:pPr>
              <a:buNone/>
            </a:pPr>
            <a:r>
              <a:rPr lang="fr-FR" sz="2000" i="1" dirty="0" smtClean="0"/>
              <a:t>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60</a:t>
            </a:fld>
            <a:endParaRPr lang="fr-FR"/>
          </a:p>
        </p:txBody>
      </p:sp>
      <p:cxnSp>
        <p:nvCxnSpPr>
          <p:cNvPr id="6" name="Connecteur droit 5"/>
          <p:cNvCxnSpPr/>
          <p:nvPr/>
        </p:nvCxnSpPr>
        <p:spPr>
          <a:xfrm rot="10800000" flipV="1">
            <a:off x="2428860" y="4500570"/>
            <a:ext cx="1143008"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2428860" y="5429264"/>
            <a:ext cx="27146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3571868" y="4500570"/>
            <a:ext cx="1571636" cy="9286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r>
              <a:rPr lang="fr-FR" dirty="0" smtClean="0"/>
              <a:t>Le processus de la </a:t>
            </a:r>
            <a:r>
              <a:rPr lang="fr-FR" dirty="0" err="1" smtClean="0"/>
              <a:t>sémiosis</a:t>
            </a:r>
            <a:r>
              <a:rPr lang="fr-FR" dirty="0" smtClean="0"/>
              <a:t> est  illimité.</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2200" dirty="0" smtClean="0"/>
              <a:t>IV) </a:t>
            </a:r>
            <a:r>
              <a:rPr lang="fr-FR" sz="2200" dirty="0" err="1" smtClean="0"/>
              <a:t>Asmnid</a:t>
            </a:r>
            <a:r>
              <a:rPr lang="fr-FR" sz="2200" dirty="0" smtClean="0"/>
              <a:t>, </a:t>
            </a:r>
            <a:r>
              <a:rPr lang="fr-FR" sz="2200" dirty="0" err="1" smtClean="0"/>
              <a:t>tinayt</a:t>
            </a:r>
            <a:r>
              <a:rPr lang="fr-FR" sz="2200" dirty="0" smtClean="0"/>
              <a:t> d </a:t>
            </a:r>
            <a:r>
              <a:rPr lang="fr-FR" sz="2200" dirty="0" err="1" smtClean="0"/>
              <a:t>usmdya</a:t>
            </a:r>
            <a:r>
              <a:rPr lang="fr-FR" sz="2200" dirty="0" smtClean="0"/>
              <a:t> </a:t>
            </a:r>
            <a:br>
              <a:rPr lang="fr-FR" sz="2200" dirty="0" smtClean="0"/>
            </a:br>
            <a:r>
              <a:rPr lang="fr-FR" sz="2200" dirty="0" smtClean="0"/>
              <a:t>   Enonciation, énoncé et interprétation: sujet ou instance </a:t>
            </a:r>
            <a:endParaRPr lang="fr-FR" sz="2200" dirty="0"/>
          </a:p>
        </p:txBody>
      </p:sp>
      <p:sp>
        <p:nvSpPr>
          <p:cNvPr id="3" name="Espace réservé du contenu 2"/>
          <p:cNvSpPr>
            <a:spLocks noGrp="1"/>
          </p:cNvSpPr>
          <p:nvPr>
            <p:ph idx="1"/>
          </p:nvPr>
        </p:nvSpPr>
        <p:spPr/>
        <p:txBody>
          <a:bodyPr>
            <a:normAutofit/>
          </a:bodyPr>
          <a:lstStyle/>
          <a:p>
            <a:pPr algn="just"/>
            <a:r>
              <a:rPr lang="fr-FR" sz="2000" dirty="0" smtClean="0"/>
              <a:t>Enoncé » est un participe passé devenu substantif : ce qui est énoncé, passé avec valeur </a:t>
            </a:r>
            <a:r>
              <a:rPr lang="fr-FR" sz="2000" dirty="0" err="1" smtClean="0"/>
              <a:t>résultative</a:t>
            </a:r>
            <a:r>
              <a:rPr lang="fr-FR" sz="2000" dirty="0" smtClean="0"/>
              <a:t>. C’est le résultat de l’énonciation.</a:t>
            </a:r>
          </a:p>
          <a:p>
            <a:pPr algn="just"/>
            <a:r>
              <a:rPr lang="fr-FR" sz="2000" dirty="0" smtClean="0"/>
              <a:t>L’énonciation : le suffixe –</a:t>
            </a:r>
            <a:r>
              <a:rPr lang="fr-FR" sz="2000" dirty="0" err="1" smtClean="0"/>
              <a:t>ation</a:t>
            </a:r>
            <a:r>
              <a:rPr lang="fr-FR" sz="2000" dirty="0" smtClean="0"/>
              <a:t> marque l’action. C’est la prise en compte de l’acte et de la manière d’énoncer mais aussi la situation (temps, lieu..) et celui qui est à son origine : l’énonciateur.</a:t>
            </a:r>
          </a:p>
          <a:p>
            <a:pPr algn="just"/>
            <a:r>
              <a:rPr lang="fr-FR" sz="2000" dirty="0" smtClean="0"/>
              <a:t>L’énonciation : est l’une des linguistiques qui s’intéressent au sens contextuel des textes. Elle prend en considération celui qui parle et à qui il s’adresse, ainsi que le contexte qui les entoure y compris le temps et l’espace. On peut la résumer par la formule de Je/tu/ici/maintenant. Il y a alors énoncé à chaque fois que ces éléments sont disponibles.</a:t>
            </a:r>
          </a:p>
          <a:p>
            <a:pPr algn="just"/>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lstStyle/>
          <a:p>
            <a:pPr algn="just">
              <a:buNone/>
            </a:pPr>
            <a:r>
              <a:rPr lang="fr-FR" sz="2000" dirty="0" smtClean="0">
                <a:solidFill>
                  <a:srgbClr val="FF0000"/>
                </a:solidFill>
              </a:rPr>
              <a:t>Un petit rappel pour avancer:</a:t>
            </a:r>
          </a:p>
          <a:p>
            <a:pPr algn="just">
              <a:buNone/>
            </a:pPr>
            <a:endParaRPr lang="fr-FR" sz="2000" dirty="0" smtClean="0"/>
          </a:p>
          <a:p>
            <a:pPr algn="just">
              <a:buNone/>
            </a:pPr>
            <a:r>
              <a:rPr lang="fr-FR" sz="2000" dirty="0" smtClean="0"/>
              <a:t>Le langage est un </a:t>
            </a:r>
            <a:r>
              <a:rPr lang="fr-FR" sz="2000" dirty="0" smtClean="0">
                <a:solidFill>
                  <a:srgbClr val="FF0000"/>
                </a:solidFill>
              </a:rPr>
              <a:t>instrument</a:t>
            </a:r>
            <a:r>
              <a:rPr lang="fr-FR" sz="2000" dirty="0" smtClean="0"/>
              <a:t> ou un moyen de communication ou encore un prolongement du corps humain. D’après </a:t>
            </a:r>
            <a:r>
              <a:rPr lang="fr-FR" sz="2000" dirty="0" err="1" smtClean="0"/>
              <a:t>Merleau-ponty</a:t>
            </a:r>
            <a:r>
              <a:rPr lang="fr-FR" sz="2000" dirty="0" smtClean="0"/>
              <a:t>,  l’homme est dans le langage comme le poisson dans l’eau.</a:t>
            </a:r>
          </a:p>
          <a:p>
            <a:pPr algn="just">
              <a:buNone/>
            </a:pPr>
            <a:r>
              <a:rPr lang="fr-FR" sz="2000" dirty="0" smtClean="0"/>
              <a:t> Donc nous vivons parce que nous parlons. En fait, vivre c’est avoir un rapport avec le monde qui nous entoure. De ce fait, l’homme existe parce qu’il pense en monde.</a:t>
            </a:r>
          </a:p>
          <a:p>
            <a:pPr algn="just">
              <a:buNone/>
            </a:pPr>
            <a:r>
              <a:rPr lang="fr-FR" sz="2000" dirty="0" smtClean="0"/>
              <a:t> Pour Benveniste le langage est l’expression de notre rapport au monde. De ce fait, il y a toujours une affirmation et  un échange linguistique.</a:t>
            </a:r>
          </a:p>
          <a:p>
            <a:pPr>
              <a:buNone/>
            </a:pPr>
            <a:r>
              <a:rPr lang="fr-FR" sz="2000" dirty="0" smtClean="0"/>
              <a:t>Echange linguistique:</a:t>
            </a:r>
          </a:p>
          <a:p>
            <a:pPr>
              <a:buNone/>
            </a:pPr>
            <a:endParaRPr lang="fr-FR" sz="2000" dirty="0" smtClean="0"/>
          </a:p>
          <a:p>
            <a:pPr>
              <a:buNone/>
            </a:pPr>
            <a:r>
              <a:rPr lang="fr-FR" sz="2000" dirty="0" smtClean="0"/>
              <a:t>Sujet de l’énonciation  	 énoncé        sujet de l’interprétation</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63</a:t>
            </a:fld>
            <a:endParaRPr lang="fr-FR"/>
          </a:p>
        </p:txBody>
      </p:sp>
      <p:cxnSp>
        <p:nvCxnSpPr>
          <p:cNvPr id="6" name="Connecteur droit avec flèche 5"/>
          <p:cNvCxnSpPr/>
          <p:nvPr/>
        </p:nvCxnSpPr>
        <p:spPr>
          <a:xfrm>
            <a:off x="3143240" y="5286388"/>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286248" y="528638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Le sujet de l’énonciation a un vouloir dire quelque chose. Autrement dit, il a l’intentionnalité de dire quelque chose sur le monde au sujet de l’interprétation qui a le pouvoir de comprendre. Cet échange est conditionné par la connaissance de la même langue, et ce pour qu’il y ait une compréhension  entre les deux sujets. Dans ce sens, trois compétences interviennent  pour qu’un échange linguistique soit réussi, à savoir la compétence linguistique, la compétence sociologique  et la compétence culturelle.</a:t>
            </a:r>
          </a:p>
          <a:p>
            <a:pPr algn="just">
              <a:buNone/>
            </a:pPr>
            <a:r>
              <a:rPr lang="fr-FR" sz="2000" dirty="0" smtClean="0"/>
              <a:t>Le sujet de l’énonciation échange un énoncé avec le sujet de l’interprétation. Cet énoncé a deux formes ; sonore et visuelle. L’énoncé porte toujours sur le monde commun du sujet de l’énonciation et du sujet de l’interprétation, mais il y a toujours une schématisation de ce monde. En effet, le monde se trouve tout d’abord schématiser par le sujet de l’énonciation en entités pour être exprimé ensuite par le truchement de la langue. D’où le schéma qui suit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buNone/>
            </a:pPr>
            <a:r>
              <a:rPr lang="fr-FR" sz="2000" dirty="0" smtClean="0"/>
              <a:t>             Schématisé                      exprimé</a:t>
            </a:r>
          </a:p>
          <a:p>
            <a:pPr>
              <a:buNone/>
            </a:pPr>
            <a:r>
              <a:rPr lang="fr-FR" sz="2000" dirty="0" smtClean="0"/>
              <a:t> Monde                       entités                           langue</a:t>
            </a:r>
          </a:p>
          <a:p>
            <a:pPr algn="just">
              <a:buNone/>
            </a:pPr>
            <a:r>
              <a:rPr lang="fr-FR" sz="2000" dirty="0" smtClean="0"/>
              <a:t> La schématisation a un rapport au monde, elle peut être cognitive ou affective. Dans ce sens, on parle des schèmes sémantiques qui ont un trait universel. De même, ils sont indépendants par rapport aux langues naturelles. Ainsi, le schéma suivant élucide le processus de la schématisation : </a:t>
            </a:r>
          </a:p>
          <a:p>
            <a:pPr algn="just">
              <a:buNone/>
            </a:pPr>
            <a:endParaRPr lang="fr-FR" sz="2000" dirty="0" smtClean="0"/>
          </a:p>
          <a:p>
            <a:pPr algn="just">
              <a:buNone/>
            </a:pPr>
            <a:endParaRPr lang="fr-FR" sz="2000" dirty="0" smtClean="0"/>
          </a:p>
          <a:p>
            <a:pPr algn="just">
              <a:buNone/>
            </a:pPr>
            <a:r>
              <a:rPr lang="fr-FR" sz="2000" dirty="0" smtClean="0"/>
              <a:t>                                 Schèmes sémantiques</a:t>
            </a:r>
          </a:p>
          <a:p>
            <a:pPr algn="just">
              <a:buNone/>
            </a:pPr>
            <a:r>
              <a:rPr lang="fr-FR" sz="2000" dirty="0" smtClean="0"/>
              <a:t> </a:t>
            </a:r>
          </a:p>
          <a:p>
            <a:pPr algn="just">
              <a:buNone/>
            </a:pPr>
            <a:r>
              <a:rPr lang="fr-FR" sz="2000" dirty="0" smtClean="0"/>
              <a:t>Sujet de l’énonciation                       sujet de l’interprétation</a:t>
            </a:r>
          </a:p>
          <a:p>
            <a:pPr algn="just">
              <a:buNone/>
            </a:pPr>
            <a:r>
              <a:rPr lang="fr-FR" sz="1600" dirty="0" smtClean="0"/>
              <a:t>                            (traduire l’expérience et partager le vécu)</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65</a:t>
            </a:fld>
            <a:endParaRPr lang="fr-FR"/>
          </a:p>
        </p:txBody>
      </p:sp>
      <p:cxnSp>
        <p:nvCxnSpPr>
          <p:cNvPr id="6" name="Connecteur droit avec flèche 5"/>
          <p:cNvCxnSpPr/>
          <p:nvPr/>
        </p:nvCxnSpPr>
        <p:spPr>
          <a:xfrm>
            <a:off x="1714480" y="1142984"/>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214810" y="1142984"/>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2214546" y="4000504"/>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4286248" y="4071942"/>
            <a:ext cx="171451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sz="2000" dirty="0" smtClean="0"/>
              <a:t>L’énonciation : il y a le monde référentiel que je le perçois ou je l’imagine. Ce monde dans le procès de communication est traduit en schèmes sémantiques (sélection). Cette sélection n’est pas innocente, elle est dictée par les paramètres linguistiques, psychologiques et sociologiques.</a:t>
            </a:r>
          </a:p>
          <a:p>
            <a:pPr algn="just">
              <a:buNone/>
            </a:pPr>
            <a:r>
              <a:rPr lang="fr-FR" sz="2000" dirty="0" smtClean="0"/>
              <a:t>L’interprétation : il me faut trois compétences (linguistique, psychologique, sociologique), à partir de là je retrouve les schèmes sémantiques, je comprends et je rejoins le monde.</a:t>
            </a:r>
          </a:p>
          <a:p>
            <a:pPr algn="just">
              <a:buNone/>
            </a:pPr>
            <a:r>
              <a:rPr lang="fr-FR" sz="2000" dirty="0" smtClean="0"/>
              <a:t>Les deux processus se trouvent schématisés comme suit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sz="2000" dirty="0" smtClean="0"/>
              <a:t>L’énonciation :</a:t>
            </a:r>
          </a:p>
          <a:p>
            <a:pPr>
              <a:buNone/>
            </a:pPr>
            <a:endParaRPr lang="fr-FR" sz="2000" dirty="0" smtClean="0"/>
          </a:p>
          <a:p>
            <a:pPr>
              <a:buNone/>
            </a:pPr>
            <a:r>
              <a:rPr lang="fr-FR" sz="1600" dirty="0" smtClean="0"/>
              <a:t>    </a:t>
            </a:r>
            <a:r>
              <a:rPr lang="fr-FR" sz="2000" dirty="0" smtClean="0"/>
              <a:t>Monde  </a:t>
            </a:r>
            <a:r>
              <a:rPr lang="fr-FR" sz="1600" dirty="0" smtClean="0"/>
              <a:t>          </a:t>
            </a:r>
            <a:r>
              <a:rPr lang="fr-FR" sz="2000" dirty="0" smtClean="0"/>
              <a:t>schématisation  </a:t>
            </a:r>
            <a:r>
              <a:rPr lang="fr-FR" sz="1600" dirty="0" smtClean="0"/>
              <a:t>                </a:t>
            </a:r>
            <a:r>
              <a:rPr lang="fr-FR" sz="2000" dirty="0" smtClean="0"/>
              <a:t>codage</a:t>
            </a:r>
            <a:r>
              <a:rPr lang="fr-FR" sz="1600" dirty="0" smtClean="0"/>
              <a:t>             </a:t>
            </a:r>
            <a:r>
              <a:rPr lang="fr-FR" sz="2000" dirty="0" smtClean="0"/>
              <a:t>énoncé</a:t>
            </a:r>
          </a:p>
          <a:p>
            <a:pPr>
              <a:buNone/>
            </a:pPr>
            <a:r>
              <a:rPr lang="fr-FR" sz="1600" dirty="0" smtClean="0"/>
              <a:t>                                                </a:t>
            </a:r>
          </a:p>
          <a:p>
            <a:pPr>
              <a:buNone/>
            </a:pPr>
            <a:r>
              <a:rPr lang="fr-FR" sz="1600" dirty="0" smtClean="0"/>
              <a:t> perçu imaginé   affectivité  culture  langue  (matériaux sémantiques) </a:t>
            </a:r>
          </a:p>
          <a:p>
            <a:pPr>
              <a:buNone/>
            </a:pPr>
            <a:r>
              <a:rPr lang="fr-FR" sz="1600" dirty="0" smtClean="0"/>
              <a:t>                                        </a:t>
            </a:r>
          </a:p>
          <a:p>
            <a:pPr>
              <a:buNone/>
            </a:pPr>
            <a:r>
              <a:rPr lang="fr-FR" sz="1600" dirty="0" smtClean="0"/>
              <a:t>                                                   </a:t>
            </a:r>
            <a:endParaRPr lang="fr-FR" sz="2000" dirty="0" smtClean="0"/>
          </a:p>
          <a:p>
            <a:pPr>
              <a:buNone/>
            </a:pPr>
            <a:r>
              <a:rPr lang="fr-FR" sz="2000" dirty="0" smtClean="0"/>
              <a:t>L’interprétation :</a:t>
            </a:r>
          </a:p>
          <a:p>
            <a:pPr>
              <a:buNone/>
            </a:pPr>
            <a:endParaRPr lang="fr-FR" sz="2000" dirty="0" smtClean="0"/>
          </a:p>
          <a:p>
            <a:pPr>
              <a:buNone/>
            </a:pPr>
            <a:r>
              <a:rPr lang="fr-FR" sz="2000" dirty="0" smtClean="0"/>
              <a:t>Énoncé  	  schématisation               monde référentiel</a:t>
            </a:r>
          </a:p>
          <a:p>
            <a:pPr>
              <a:buNone/>
            </a:pPr>
            <a:endParaRPr lang="fr-FR" sz="2000" dirty="0" smtClean="0"/>
          </a:p>
          <a:p>
            <a:pPr>
              <a:buNone/>
            </a:pPr>
            <a:r>
              <a:rPr lang="fr-FR" sz="2000" dirty="0" smtClean="0"/>
              <a:t>                       </a:t>
            </a:r>
            <a:r>
              <a:rPr lang="fr-FR" sz="1600" dirty="0" smtClean="0"/>
              <a:t>langue culture  affectivité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67</a:t>
            </a:fld>
            <a:endParaRPr lang="fr-FR"/>
          </a:p>
        </p:txBody>
      </p:sp>
      <p:cxnSp>
        <p:nvCxnSpPr>
          <p:cNvPr id="6" name="Connecteur droit avec flèche 5"/>
          <p:cNvCxnSpPr/>
          <p:nvPr/>
        </p:nvCxnSpPr>
        <p:spPr>
          <a:xfrm>
            <a:off x="1643042" y="142873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143372" y="1428736"/>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6072198" y="142873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a:off x="785786" y="1571612"/>
            <a:ext cx="35719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16200000" flipH="1">
            <a:off x="1142976" y="1571612"/>
            <a:ext cx="35719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flipV="1">
            <a:off x="2643174" y="1571612"/>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16200000" flipH="1">
            <a:off x="3000364" y="1643050"/>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3071802" y="1571612"/>
            <a:ext cx="92869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1571604" y="385762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4429124" y="385762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10800000" flipV="1">
            <a:off x="2714612" y="3929066"/>
            <a:ext cx="57150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rot="5400000">
            <a:off x="3036083" y="4179099"/>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3286116" y="3929066"/>
            <a:ext cx="642942"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20000"/>
          </a:bodyPr>
          <a:lstStyle/>
          <a:p>
            <a:pPr algn="just">
              <a:buNone/>
            </a:pPr>
            <a:r>
              <a:rPr lang="fr-FR" sz="2000" dirty="0" smtClean="0"/>
              <a:t> Dans ce sens, l’émetteur est définit par l’intentionnalité (donner du sens au monde schématisé). Il peut agir sur </a:t>
            </a:r>
            <a:r>
              <a:rPr lang="fr-FR" sz="2200" dirty="0" smtClean="0"/>
              <a:t>l’autrui et/ou faire l’état d’un certain plaisir. C’est pourquoi, le discours peut être considéré comme le lieu où se manifeste un ego qui formule un propos intelligible sur le monde perçu ou imaginé et sur lui-même aussi comme être du monde. Quelque soit le rapport, il s’agit toujours d’un choix fait du monde, et ce pour construire le sens.</a:t>
            </a:r>
          </a:p>
          <a:p>
            <a:pPr algn="just">
              <a:buNone/>
            </a:pPr>
            <a:r>
              <a:rPr lang="fr-FR" sz="2200" dirty="0" smtClean="0"/>
              <a:t>En fait, toute énonciation mais aussi toute  interprétation  est l’expression d’un rapport au monde que nous percevons et/ou nous imaginons.</a:t>
            </a:r>
          </a:p>
          <a:p>
            <a:pPr algn="just">
              <a:buNone/>
            </a:pPr>
            <a:r>
              <a:rPr lang="fr-FR" sz="2200" dirty="0" smtClean="0"/>
              <a:t>Par ailleurs, Karl Buller parle des trois fonctions du discours : le /Je /, le /Tu/ et le /monde/.</a:t>
            </a:r>
          </a:p>
          <a:p>
            <a:pPr algn="just">
              <a:buNone/>
            </a:pPr>
            <a:r>
              <a:rPr lang="fr-FR" sz="2200" dirty="0" smtClean="0"/>
              <a:t>-/Je/ : c’est l’expression du sujet de l’énonciation qui a l’intentionnalité de signification (il veut signifier quelque chose oralement ou par écrit).</a:t>
            </a:r>
          </a:p>
          <a:p>
            <a:pPr algn="just">
              <a:buNone/>
            </a:pPr>
            <a:r>
              <a:rPr lang="fr-FR" sz="2200" dirty="0" smtClean="0"/>
              <a:t>-/Tu/ : le sujet de l’interprétation a une fonction d’appel, est caractérisé par le pouvoir de comprendre.</a:t>
            </a:r>
          </a:p>
          <a:p>
            <a:pPr algn="just">
              <a:buNone/>
            </a:pPr>
            <a:r>
              <a:rPr lang="fr-FR" sz="2200" dirty="0" smtClean="0"/>
              <a:t>-/le monde/ : il est le sujet de l’énoncé, c’est ce dont on parle (quelque chose de quelque chose), c’est aussi le rapport du prédicat.</a:t>
            </a:r>
          </a:p>
          <a:p>
            <a:pPr>
              <a:buNone/>
            </a:pPr>
            <a:r>
              <a:rPr lang="fr-FR" sz="2000" dirty="0" smtClean="0"/>
              <a:t>      </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a:bodyPr>
          <a:lstStyle/>
          <a:p>
            <a:pPr algn="just">
              <a:buNone/>
            </a:pPr>
            <a:r>
              <a:rPr lang="fr-FR" sz="2200" dirty="0" smtClean="0"/>
              <a:t>Cependant, à la place du sujet de l’énonciation on peut mettre, d’après J.C Coquet, l’instance énoçante qui est considérée comme un centre à qui on rapporte ce qui est énoncé. Dans ce cadre, on peut parler de deux types de l’énonciation, à savoir :</a:t>
            </a:r>
          </a:p>
          <a:p>
            <a:pPr algn="just">
              <a:buNone/>
            </a:pPr>
            <a:r>
              <a:rPr lang="fr-FR" sz="2200" dirty="0" smtClean="0"/>
              <a:t>-le sujet de l’énonciation,  il se présente comme identique au sujet de l’énoncé. Là, il s’agit d’une énonciation </a:t>
            </a:r>
            <a:r>
              <a:rPr lang="fr-FR" sz="2200" dirty="0" err="1" smtClean="0"/>
              <a:t>subjectivante</a:t>
            </a:r>
            <a:r>
              <a:rPr lang="fr-FR" sz="2200" dirty="0" smtClean="0"/>
              <a:t>, car elle met l’accent sur l’instance productrice du discours. L’instance énoçante s’énonce, elle se désigne comme /Je/ producteur du discours.</a:t>
            </a:r>
          </a:p>
          <a:p>
            <a:pPr algn="just">
              <a:buNone/>
            </a:pPr>
            <a:r>
              <a:rPr lang="fr-FR" sz="2200" dirty="0" smtClean="0"/>
              <a:t>- le sujet de l’énonciation se présente  comme différent du sujet de l’énoncé. Là, nous avons une énonciation </a:t>
            </a:r>
            <a:r>
              <a:rPr lang="fr-FR" sz="2200" dirty="0" err="1" smtClean="0"/>
              <a:t>objectivante</a:t>
            </a:r>
            <a:r>
              <a:rPr lang="fr-FR" sz="2200" dirty="0" smtClean="0"/>
              <a:t> (une tension vers l’objectivation). L’accent est mis, ici, sur l’objet du discours (ce dont on parle), ce n’est plus s’énoncer mais énoncer. Or,  ces deux  types de l’énonciation peuvent être mixés.</a:t>
            </a:r>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69</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sz="2000" dirty="0" smtClean="0"/>
              <a:t>VI) </a:t>
            </a:r>
            <a:r>
              <a:rPr lang="fr-FR" sz="2000" dirty="0" err="1" smtClean="0"/>
              <a:t>Tawnaɣt</a:t>
            </a:r>
            <a:r>
              <a:rPr lang="fr-FR" sz="2000" dirty="0" smtClean="0"/>
              <a:t> n </a:t>
            </a:r>
            <a:r>
              <a:rPr lang="fr-FR" sz="2000" dirty="0" err="1" smtClean="0"/>
              <a:t>umeskar</a:t>
            </a:r>
            <a:r>
              <a:rPr lang="fr-FR" sz="2000" dirty="0" smtClean="0"/>
              <a:t>(actantiel)   </a:t>
            </a:r>
          </a:p>
          <a:p>
            <a:pPr>
              <a:buNone/>
            </a:pPr>
            <a:r>
              <a:rPr lang="fr-FR" sz="2000" dirty="0" smtClean="0"/>
              <a:t>       Le schéma actantiel</a:t>
            </a:r>
          </a:p>
          <a:p>
            <a:pPr>
              <a:buNone/>
            </a:pPr>
            <a:r>
              <a:rPr lang="fr-FR" sz="2000" dirty="0" smtClean="0"/>
              <a:t>VII) </a:t>
            </a:r>
            <a:r>
              <a:rPr lang="fr-FR" sz="2000" dirty="0" err="1" smtClean="0"/>
              <a:t>Tawnaɣt</a:t>
            </a:r>
            <a:r>
              <a:rPr lang="fr-FR" sz="2000" dirty="0" smtClean="0"/>
              <a:t> (véridictoire)</a:t>
            </a:r>
          </a:p>
          <a:p>
            <a:pPr>
              <a:buNone/>
            </a:pPr>
            <a:r>
              <a:rPr lang="fr-FR" sz="2000" dirty="0" smtClean="0"/>
              <a:t>        Le schéma véridictoire</a:t>
            </a:r>
          </a:p>
          <a:p>
            <a:pPr>
              <a:buNone/>
            </a:pPr>
            <a:r>
              <a:rPr lang="fr-FR" sz="2000" dirty="0" smtClean="0"/>
              <a:t>VIII) </a:t>
            </a:r>
            <a:r>
              <a:rPr lang="fr-FR" sz="2000" dirty="0" err="1" smtClean="0"/>
              <a:t>Ahil</a:t>
            </a:r>
            <a:r>
              <a:rPr lang="fr-FR" sz="2000" dirty="0" smtClean="0"/>
              <a:t> </a:t>
            </a:r>
            <a:r>
              <a:rPr lang="fr-FR" sz="2000" dirty="0" err="1" smtClean="0"/>
              <a:t>amallas</a:t>
            </a:r>
            <a:r>
              <a:rPr lang="fr-FR" sz="2000" dirty="0" smtClean="0"/>
              <a:t>  </a:t>
            </a:r>
          </a:p>
          <a:p>
            <a:pPr>
              <a:buNone/>
            </a:pPr>
            <a:r>
              <a:rPr lang="fr-FR" sz="2000" dirty="0" smtClean="0"/>
              <a:t>     Le programme narratif</a:t>
            </a:r>
          </a:p>
          <a:p>
            <a:pPr>
              <a:buNone/>
            </a:pPr>
            <a:r>
              <a:rPr lang="fr-FR" sz="2000" dirty="0" smtClean="0"/>
              <a:t>     1)  </a:t>
            </a:r>
            <a:r>
              <a:rPr lang="fr-FR" sz="2000" dirty="0" err="1" smtClean="0"/>
              <a:t>Anamk</a:t>
            </a:r>
            <a:r>
              <a:rPr lang="fr-FR" sz="2000" dirty="0" smtClean="0"/>
              <a:t> n </a:t>
            </a:r>
            <a:r>
              <a:rPr lang="fr-FR" sz="2000" dirty="0" err="1" smtClean="0"/>
              <a:t>tmallast</a:t>
            </a:r>
            <a:r>
              <a:rPr lang="fr-FR" sz="2000" dirty="0" smtClean="0"/>
              <a:t> ??,(narrativité!!!) (allas: narration)</a:t>
            </a:r>
          </a:p>
          <a:p>
            <a:pPr>
              <a:buNone/>
            </a:pPr>
            <a:r>
              <a:rPr lang="fr-FR" sz="2000" dirty="0" smtClean="0"/>
              <a:t>          concept de narrativité</a:t>
            </a:r>
          </a:p>
          <a:p>
            <a:pPr>
              <a:buNone/>
            </a:pPr>
            <a:r>
              <a:rPr lang="fr-FR" sz="2000" dirty="0" smtClean="0"/>
              <a:t>      2) </a:t>
            </a:r>
            <a:r>
              <a:rPr lang="fr-FR" sz="2000" dirty="0" err="1" smtClean="0"/>
              <a:t>Tiwilawin</a:t>
            </a:r>
            <a:r>
              <a:rPr lang="fr-FR" sz="2000" dirty="0" smtClean="0"/>
              <a:t> n </a:t>
            </a:r>
            <a:r>
              <a:rPr lang="fr-FR" sz="2000" dirty="0" err="1" smtClean="0"/>
              <a:t>uhil</a:t>
            </a:r>
            <a:r>
              <a:rPr lang="fr-FR" sz="2000" dirty="0" smtClean="0"/>
              <a:t> </a:t>
            </a:r>
            <a:r>
              <a:rPr lang="fr-FR" sz="2000" dirty="0" err="1" smtClean="0"/>
              <a:t>amallas</a:t>
            </a:r>
            <a:endParaRPr lang="fr-FR" sz="2000" dirty="0" smtClean="0"/>
          </a:p>
          <a:p>
            <a:pPr>
              <a:buNone/>
            </a:pPr>
            <a:r>
              <a:rPr lang="fr-FR" sz="2000" dirty="0" smtClean="0"/>
              <a:t>           Formules du programme narratif</a:t>
            </a:r>
          </a:p>
          <a:p>
            <a:pPr>
              <a:buNone/>
            </a:pPr>
            <a:r>
              <a:rPr lang="fr-FR" sz="2000" dirty="0" smtClean="0"/>
              <a:t>IX) </a:t>
            </a:r>
            <a:r>
              <a:rPr lang="fr-FR" sz="2000" dirty="0" err="1" smtClean="0"/>
              <a:t>Tawnaɣt</a:t>
            </a:r>
            <a:r>
              <a:rPr lang="fr-FR" sz="2000" dirty="0" smtClean="0"/>
              <a:t> </a:t>
            </a:r>
            <a:r>
              <a:rPr lang="fr-FR" sz="2000" dirty="0" err="1" smtClean="0"/>
              <a:t>tamallast</a:t>
            </a:r>
            <a:r>
              <a:rPr lang="fr-FR" sz="2000" dirty="0" smtClean="0"/>
              <a:t>: </a:t>
            </a:r>
          </a:p>
          <a:p>
            <a:pPr>
              <a:buNone/>
            </a:pPr>
            <a:r>
              <a:rPr lang="fr-FR" sz="2000" dirty="0" smtClean="0"/>
              <a:t>     Le schéma narratif: manipulation, compétence, performance, sanction </a:t>
            </a:r>
          </a:p>
          <a:p>
            <a:pPr>
              <a:buNone/>
            </a:pPr>
            <a:r>
              <a:rPr lang="fr-FR" sz="2000" dirty="0" smtClean="0"/>
              <a:t>X) </a:t>
            </a:r>
            <a:r>
              <a:rPr lang="fr-FR" sz="2000" dirty="0" err="1" smtClean="0"/>
              <a:t>Amkkuẓ</a:t>
            </a:r>
            <a:r>
              <a:rPr lang="fr-FR" sz="2000" dirty="0" smtClean="0"/>
              <a:t> n </a:t>
            </a:r>
            <a:r>
              <a:rPr lang="fr-FR" sz="2000" dirty="0" err="1" smtClean="0"/>
              <a:t>tasnamka</a:t>
            </a:r>
            <a:endParaRPr lang="fr-FR" sz="2000" dirty="0" smtClean="0"/>
          </a:p>
          <a:p>
            <a:pPr>
              <a:buNone/>
            </a:pPr>
            <a:r>
              <a:rPr lang="fr-FR" sz="2000" dirty="0" smtClean="0"/>
              <a:t>     Le carré sémiotique</a:t>
            </a:r>
          </a:p>
          <a:p>
            <a:pPr>
              <a:buNone/>
            </a:pPr>
            <a:r>
              <a:rPr lang="fr-FR" sz="2000" dirty="0" smtClean="0"/>
              <a:t>  </a:t>
            </a:r>
          </a:p>
          <a:p>
            <a:pPr>
              <a:buNone/>
            </a:pP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a:t>
            </a:fld>
            <a:endParaRPr lang="fr-F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 Toutefois, le /Je/, en effet,  peut avoir un double statut ou une double identité ; une personne qui transmet un savoir sur le monde, et un corps  plein de perceptions et d’action. Dans ce sens, la perception ou l’action du monde est le premier point, selon B. Pottier.  Certes, la perception qu’elle soit imaginée ou réelle  et l’action   constituent  l’expérience. Celle-ci peut être collective ou individuelle. Par subséquent, l’expérience est nécessaire dans tout procès de communication. </a:t>
            </a:r>
          </a:p>
          <a:p>
            <a:pPr algn="just">
              <a:buNone/>
            </a:pPr>
            <a:r>
              <a:rPr lang="fr-FR" sz="2000" dirty="0" smtClean="0"/>
              <a:t> D’autre part, il est à signaler que  plus que l’intersection est vaste entre l’instance énoçante (origine du discours) qui a l’intenté selon Benveniste (vouloir dire) et l’instance de réception qui a le pouvoir comprendre, la communication sera parfaite.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70</a:t>
            </a:fld>
            <a:endParaRPr lang="fr-F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lnSpcReduction="10000"/>
          </a:bodyPr>
          <a:lstStyle/>
          <a:p>
            <a:pPr algn="just">
              <a:buNone/>
            </a:pPr>
            <a:r>
              <a:rPr lang="fr-FR" sz="2000" dirty="0" smtClean="0"/>
              <a:t> Il est à signaler toutefois que le pouvoir comprendre est lié étroitement au degré de saisie des composantes de l’instance d’origine. Ces composantes peuvent être articulées sur deux axes :</a:t>
            </a:r>
          </a:p>
          <a:p>
            <a:pPr algn="just">
              <a:buNone/>
            </a:pPr>
            <a:endParaRPr lang="fr-FR" sz="2000" dirty="0" smtClean="0"/>
          </a:p>
          <a:p>
            <a:pPr algn="just">
              <a:buNone/>
            </a:pPr>
            <a:endParaRPr lang="fr-FR" sz="2000" dirty="0" smtClean="0"/>
          </a:p>
          <a:p>
            <a:pPr algn="just">
              <a:buNone/>
            </a:pPr>
            <a:endParaRPr lang="fr-FR" sz="2000" dirty="0" smtClean="0"/>
          </a:p>
          <a:p>
            <a:pPr algn="just">
              <a:buNone/>
            </a:pPr>
            <a:endParaRPr lang="fr-FR" sz="2000" dirty="0" smtClean="0"/>
          </a:p>
          <a:p>
            <a:pPr algn="just">
              <a:buNone/>
            </a:pPr>
            <a:endParaRPr lang="fr-FR" sz="2000" dirty="0" smtClean="0"/>
          </a:p>
          <a:p>
            <a:pPr algn="just">
              <a:buNone/>
            </a:pPr>
            <a:endParaRPr lang="fr-FR" sz="2000" dirty="0" smtClean="0"/>
          </a:p>
          <a:p>
            <a:pPr algn="just">
              <a:buNone/>
            </a:pPr>
            <a:endParaRPr lang="fr-FR" sz="2000" dirty="0" smtClean="0"/>
          </a:p>
          <a:p>
            <a:pPr algn="just">
              <a:buNone/>
            </a:pPr>
            <a:endParaRPr lang="fr-FR" sz="2000" dirty="0" smtClean="0"/>
          </a:p>
          <a:p>
            <a:pPr algn="just">
              <a:buNone/>
            </a:pPr>
            <a:endParaRPr lang="fr-FR" sz="2000" dirty="0" smtClean="0"/>
          </a:p>
          <a:p>
            <a:pPr algn="just">
              <a:buNone/>
            </a:pPr>
            <a:r>
              <a:rPr lang="fr-FR" sz="2000" dirty="0" smtClean="0"/>
              <a:t> En fait, le sujet parlant est un être humain et un être social. Il est un être humain non sujet quand il est privé de la capacité d’assumer, c’est à dire il n’assume pas ce qu’il dit et/ou il fait. En revanche, il est un être social sujet lorsqu’il assume une fonction.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71</a:t>
            </a:fld>
            <a:endParaRPr lang="fr-FR"/>
          </a:p>
        </p:txBody>
      </p:sp>
      <p:graphicFrame>
        <p:nvGraphicFramePr>
          <p:cNvPr id="5" name="Tableau 4"/>
          <p:cNvGraphicFramePr>
            <a:graphicFrameLocks noGrp="1"/>
          </p:cNvGraphicFramePr>
          <p:nvPr/>
        </p:nvGraphicFramePr>
        <p:xfrm>
          <a:off x="642909" y="1928801"/>
          <a:ext cx="6977092" cy="2571768"/>
        </p:xfrm>
        <a:graphic>
          <a:graphicData uri="http://schemas.openxmlformats.org/drawingml/2006/table">
            <a:tbl>
              <a:tblPr firstRow="1" bandRow="1">
                <a:tableStyleId>{5C22544A-7EE6-4342-B048-85BDC9FD1C3A}</a:tableStyleId>
              </a:tblPr>
              <a:tblGrid>
                <a:gridCol w="1393042"/>
                <a:gridCol w="1393042"/>
                <a:gridCol w="2071702"/>
                <a:gridCol w="2119306"/>
              </a:tblGrid>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rgbClr val="FFFF00"/>
                          </a:solidFill>
                          <a:latin typeface="+mn-lt"/>
                          <a:ea typeface="+mn-ea"/>
                          <a:cs typeface="+mn-cs"/>
                        </a:rPr>
                        <a:t>                   </a:t>
                      </a:r>
                    </a:p>
                    <a:p>
                      <a:r>
                        <a:rPr kumimoji="0" lang="fr-FR" sz="1800" b="1" kern="1200" dirty="0" smtClean="0">
                          <a:solidFill>
                            <a:srgbClr val="FFFF00"/>
                          </a:solidFill>
                          <a:latin typeface="+mn-lt"/>
                          <a:ea typeface="+mn-ea"/>
                          <a:cs typeface="+mn-cs"/>
                        </a:rPr>
                        <a:t>isotopies</a:t>
                      </a:r>
                      <a:endParaRPr lang="fr-FR" dirty="0">
                        <a:solidFill>
                          <a:srgbClr val="FFFF00"/>
                        </a:solidFill>
                      </a:endParaRPr>
                    </a:p>
                  </a:txBody>
                  <a:tcPr/>
                </a:tc>
                <a:tc>
                  <a:txBody>
                    <a:bodyPr/>
                    <a:lstStyle/>
                    <a:p>
                      <a:r>
                        <a:rPr kumimoji="0" lang="fr-FR" sz="1800" b="1" kern="1200" dirty="0" smtClean="0">
                          <a:solidFill>
                            <a:srgbClr val="FF0000"/>
                          </a:solidFill>
                          <a:latin typeface="+mn-lt"/>
                          <a:ea typeface="+mn-ea"/>
                          <a:cs typeface="+mn-cs"/>
                        </a:rPr>
                        <a:t>dimensions</a:t>
                      </a:r>
                      <a:endParaRPr lang="fr-FR" dirty="0">
                        <a:solidFill>
                          <a:srgbClr val="FF0000"/>
                        </a:solidFill>
                      </a:endParaRPr>
                    </a:p>
                  </a:txBody>
                  <a:tcPr/>
                </a:tc>
                <a:tc>
                  <a:txBody>
                    <a:bodyPr/>
                    <a:lstStyle/>
                    <a:p>
                      <a:r>
                        <a:rPr kumimoji="0" lang="fr-FR" sz="1800" b="1" kern="1200" dirty="0" smtClean="0">
                          <a:solidFill>
                            <a:srgbClr val="FF0000"/>
                          </a:solidFill>
                          <a:latin typeface="+mn-lt"/>
                          <a:ea typeface="+mn-ea"/>
                          <a:cs typeface="+mn-cs"/>
                        </a:rPr>
                        <a:t>autonomie</a:t>
                      </a:r>
                      <a:endParaRPr lang="fr-FR" dirty="0">
                        <a:solidFill>
                          <a:srgbClr val="FF0000"/>
                        </a:solidFill>
                      </a:endParaRPr>
                    </a:p>
                  </a:txBody>
                  <a:tcPr/>
                </a:tc>
                <a:tc>
                  <a:txBody>
                    <a:bodyPr/>
                    <a:lstStyle/>
                    <a:p>
                      <a:r>
                        <a:rPr kumimoji="0" lang="fr-FR" sz="1800" b="1" kern="1200" dirty="0" smtClean="0">
                          <a:solidFill>
                            <a:srgbClr val="FF0000"/>
                          </a:solidFill>
                          <a:latin typeface="+mn-lt"/>
                          <a:ea typeface="+mn-ea"/>
                          <a:cs typeface="+mn-cs"/>
                        </a:rPr>
                        <a:t> hétéronomie</a:t>
                      </a:r>
                      <a:endParaRPr lang="fr-FR" dirty="0">
                        <a:solidFill>
                          <a:srgbClr val="FF0000"/>
                        </a:solidFill>
                      </a:endParaRPr>
                    </a:p>
                  </a:txBody>
                  <a:tcPr/>
                </a:tc>
              </a:tr>
              <a:tr h="857256">
                <a:tc gridSpan="2">
                  <a:txBody>
                    <a:bodyPr/>
                    <a:lstStyle/>
                    <a:p>
                      <a:r>
                        <a:rPr kumimoji="0" lang="fr-FR" sz="1600" kern="1200" dirty="0" smtClean="0">
                          <a:solidFill>
                            <a:srgbClr val="FFFF00"/>
                          </a:solidFill>
                          <a:latin typeface="+mn-lt"/>
                          <a:ea typeface="+mn-ea"/>
                          <a:cs typeface="+mn-cs"/>
                        </a:rPr>
                        <a:t>Etre {humain</a:t>
                      </a:r>
                    </a:p>
                    <a:p>
                      <a:r>
                        <a:rPr kumimoji="0" lang="fr-FR" sz="1600" kern="1200" dirty="0" smtClean="0">
                          <a:solidFill>
                            <a:srgbClr val="FFFF00"/>
                          </a:solidFill>
                          <a:latin typeface="+mn-lt"/>
                          <a:ea typeface="+mn-ea"/>
                          <a:cs typeface="+mn-cs"/>
                        </a:rPr>
                        <a:t>         {naturel </a:t>
                      </a:r>
                      <a:endParaRPr lang="fr-FR" sz="1600" dirty="0">
                        <a:solidFill>
                          <a:srgbClr val="FFFF00"/>
                        </a:solidFill>
                      </a:endParaRPr>
                    </a:p>
                  </a:txBody>
                  <a:tcPr/>
                </a:tc>
                <a:tc hMerge="1">
                  <a:txBody>
                    <a:bodyPr/>
                    <a:lstStyle/>
                    <a:p>
                      <a:endParaRPr lang="fr-FR"/>
                    </a:p>
                  </a:txBody>
                  <a:tcPr/>
                </a:tc>
                <a:tc>
                  <a:txBody>
                    <a:bodyPr/>
                    <a:lstStyle/>
                    <a:p>
                      <a:r>
                        <a:rPr kumimoji="0" lang="fr-FR" sz="1600" kern="1200" dirty="0" smtClean="0">
                          <a:solidFill>
                            <a:schemeClr val="dk1"/>
                          </a:solidFill>
                          <a:latin typeface="+mn-lt"/>
                          <a:ea typeface="+mn-ea"/>
                          <a:cs typeface="+mn-cs"/>
                        </a:rPr>
                        <a:t>Non sujet corporel </a:t>
                      </a:r>
                    </a:p>
                    <a:p>
                      <a:r>
                        <a:rPr kumimoji="0" lang="fr-FR" sz="1600" kern="1200" dirty="0" smtClean="0">
                          <a:solidFill>
                            <a:schemeClr val="dk1"/>
                          </a:solidFill>
                          <a:latin typeface="+mn-lt"/>
                          <a:ea typeface="+mn-ea"/>
                          <a:cs typeface="+mn-cs"/>
                        </a:rPr>
                        <a:t>pulsionnel</a:t>
                      </a:r>
                      <a:endParaRPr lang="fr-FR" sz="1600" dirty="0"/>
                    </a:p>
                  </a:txBody>
                  <a:tcPr/>
                </a:tc>
                <a:tc>
                  <a:txBody>
                    <a:bodyPr/>
                    <a:lstStyle/>
                    <a:p>
                      <a:r>
                        <a:rPr kumimoji="0" lang="fr-FR" sz="1600" kern="1200" dirty="0" smtClean="0">
                          <a:solidFill>
                            <a:schemeClr val="dk1"/>
                          </a:solidFill>
                          <a:latin typeface="+mn-lt"/>
                          <a:ea typeface="+mn-ea"/>
                          <a:cs typeface="+mn-cs"/>
                        </a:rPr>
                        <a:t> Tiers immanent</a:t>
                      </a:r>
                    </a:p>
                    <a:p>
                      <a:r>
                        <a:rPr kumimoji="0" lang="fr-FR" sz="1600" kern="1200" dirty="0" smtClean="0">
                          <a:solidFill>
                            <a:schemeClr val="dk1"/>
                          </a:solidFill>
                          <a:latin typeface="+mn-lt"/>
                          <a:ea typeface="+mn-ea"/>
                          <a:cs typeface="+mn-cs"/>
                        </a:rPr>
                        <a:t>(force de vie, force de la nature)</a:t>
                      </a:r>
                      <a:endParaRPr lang="fr-FR" sz="1600" dirty="0"/>
                    </a:p>
                  </a:txBody>
                  <a:tcPr/>
                </a:tc>
              </a:tr>
              <a:tr h="857256">
                <a:tc gridSpan="2">
                  <a:txBody>
                    <a:bodyPr/>
                    <a:lstStyle/>
                    <a:p>
                      <a:r>
                        <a:rPr kumimoji="0" lang="fr-FR" sz="1600" kern="1200" dirty="0" smtClean="0">
                          <a:solidFill>
                            <a:srgbClr val="FFFF00"/>
                          </a:solidFill>
                          <a:latin typeface="+mn-lt"/>
                          <a:ea typeface="+mn-ea"/>
                          <a:cs typeface="+mn-cs"/>
                        </a:rPr>
                        <a:t>Etre social</a:t>
                      </a:r>
                      <a:endParaRPr lang="fr-FR" sz="1600" dirty="0">
                        <a:solidFill>
                          <a:srgbClr val="FFFF00"/>
                        </a:solidFill>
                      </a:endParaRPr>
                    </a:p>
                  </a:txBody>
                  <a:tcPr/>
                </a:tc>
                <a:tc hMerge="1">
                  <a:txBody>
                    <a:bodyPr/>
                    <a:lstStyle/>
                    <a:p>
                      <a:endParaRPr lang="fr-FR"/>
                    </a:p>
                  </a:txBody>
                  <a:tcPr/>
                </a:tc>
                <a:tc>
                  <a:txBody>
                    <a:bodyPr/>
                    <a:lstStyle/>
                    <a:p>
                      <a:r>
                        <a:rPr kumimoji="0" lang="fr-FR" sz="1600" kern="1200" dirty="0" smtClean="0">
                          <a:solidFill>
                            <a:schemeClr val="dk1"/>
                          </a:solidFill>
                          <a:latin typeface="+mn-lt"/>
                          <a:ea typeface="+mn-ea"/>
                          <a:cs typeface="+mn-cs"/>
                        </a:rPr>
                        <a:t>Sujet </a:t>
                      </a:r>
                    </a:p>
                    <a:p>
                      <a:r>
                        <a:rPr kumimoji="0" lang="fr-FR" sz="1600" kern="1200" dirty="0" smtClean="0">
                          <a:solidFill>
                            <a:schemeClr val="dk1"/>
                          </a:solidFill>
                          <a:latin typeface="+mn-lt"/>
                          <a:ea typeface="+mn-ea"/>
                          <a:cs typeface="+mn-cs"/>
                        </a:rPr>
                        <a:t>(non sujet fonctionnel)</a:t>
                      </a:r>
                      <a:endParaRPr lang="fr-FR" sz="1600" dirty="0"/>
                    </a:p>
                  </a:txBody>
                  <a:tcPr/>
                </a:tc>
                <a:tc>
                  <a:txBody>
                    <a:bodyPr/>
                    <a:lstStyle/>
                    <a:p>
                      <a:r>
                        <a:rPr kumimoji="0" lang="fr-FR" sz="1600" kern="1200" dirty="0" smtClean="0">
                          <a:solidFill>
                            <a:schemeClr val="dk1"/>
                          </a:solidFill>
                          <a:latin typeface="+mn-lt"/>
                          <a:ea typeface="+mn-ea"/>
                          <a:cs typeface="+mn-cs"/>
                        </a:rPr>
                        <a:t>Tiers transcendant</a:t>
                      </a:r>
                    </a:p>
                    <a:p>
                      <a:r>
                        <a:rPr kumimoji="0" lang="fr-FR" sz="1600" kern="1200" dirty="0" smtClean="0">
                          <a:solidFill>
                            <a:schemeClr val="dk1"/>
                          </a:solidFill>
                          <a:latin typeface="+mn-lt"/>
                          <a:ea typeface="+mn-ea"/>
                          <a:cs typeface="+mn-cs"/>
                        </a:rPr>
                        <a:t>(forces culturelles) </a:t>
                      </a:r>
                      <a:endParaRPr lang="fr-FR" sz="1600" dirty="0"/>
                    </a:p>
                  </a:txBody>
                  <a:tcPr/>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2200" dirty="0" smtClean="0"/>
              <a:t>V) </a:t>
            </a:r>
            <a:r>
              <a:rPr lang="fr-FR" sz="2200" dirty="0" err="1" smtClean="0"/>
              <a:t>Tasnamka</a:t>
            </a:r>
            <a:r>
              <a:rPr lang="fr-FR" sz="2200" dirty="0" smtClean="0"/>
              <a:t> </a:t>
            </a:r>
            <a:r>
              <a:rPr lang="fr-FR" sz="2200" dirty="0" err="1" smtClean="0"/>
              <a:t>tamallast</a:t>
            </a:r>
            <a:r>
              <a:rPr lang="fr-FR" sz="2200" dirty="0" smtClean="0"/>
              <a:t> n Greimas: </a:t>
            </a:r>
            <a:r>
              <a:rPr lang="fr-FR" sz="2200" dirty="0" err="1" smtClean="0"/>
              <a:t>zi</a:t>
            </a:r>
            <a:r>
              <a:rPr lang="fr-FR" sz="2200" dirty="0" smtClean="0"/>
              <a:t> </a:t>
            </a:r>
            <a:r>
              <a:rPr lang="fr-FR" sz="2200" dirty="0" err="1" smtClean="0"/>
              <a:t>tasnamakt</a:t>
            </a:r>
            <a:r>
              <a:rPr lang="fr-FR" sz="2200" dirty="0" smtClean="0"/>
              <a:t> </a:t>
            </a:r>
            <a:r>
              <a:rPr lang="fr-FR" sz="2200" dirty="0" err="1" smtClean="0"/>
              <a:t>ɣer</a:t>
            </a:r>
            <a:r>
              <a:rPr lang="fr-FR" sz="2200" dirty="0" smtClean="0"/>
              <a:t> </a:t>
            </a:r>
            <a:r>
              <a:rPr lang="fr-FR" sz="2200" dirty="0" err="1" smtClean="0"/>
              <a:t>tasnamka</a:t>
            </a:r>
            <a:r>
              <a:rPr lang="fr-FR" sz="2200" dirty="0" smtClean="0"/>
              <a:t> </a:t>
            </a:r>
            <a:br>
              <a:rPr lang="fr-FR" sz="2200" dirty="0" smtClean="0"/>
            </a:br>
            <a:r>
              <a:rPr lang="fr-FR" sz="2200" dirty="0" smtClean="0"/>
              <a:t> La sémiotique narrative de Greimas: de la sémantique à la sémiotique</a:t>
            </a:r>
            <a:endParaRPr lang="fr-FR" sz="2200" dirty="0"/>
          </a:p>
        </p:txBody>
      </p:sp>
      <p:sp>
        <p:nvSpPr>
          <p:cNvPr id="3" name="Espace réservé du contenu 2"/>
          <p:cNvSpPr>
            <a:spLocks noGrp="1"/>
          </p:cNvSpPr>
          <p:nvPr>
            <p:ph idx="1"/>
          </p:nvPr>
        </p:nvSpPr>
        <p:spPr/>
        <p:txBody>
          <a:bodyPr>
            <a:normAutofit/>
          </a:bodyPr>
          <a:lstStyle/>
          <a:p>
            <a:pPr algn="just"/>
            <a:r>
              <a:rPr lang="fr-FR" sz="2000" dirty="0" smtClean="0"/>
              <a:t>Greimas : Le signe ne mène nulle part, ce n’est qu’un point de départ, car le vrai travail commence sous les signes : Pour moi, la science des signes, c’est une fausse définition. Parce que derrière les signes se cache le jeu des significations, et une analyse plus profonde amène à détruire, à déstructurer le signe, pour mettre à jour les univers de signification. Autrement dit, le travail de la sémiologie c’est de parvenir aux structures </a:t>
            </a:r>
            <a:r>
              <a:rPr lang="fr-FR" sz="2000" dirty="0" err="1" smtClean="0"/>
              <a:t>logicoabstraites</a:t>
            </a:r>
            <a:r>
              <a:rPr lang="fr-FR" sz="2000" dirty="0" smtClean="0"/>
              <a:t> sous-jacentes à l’effervescence des normes figuratives qui nous entourent, explique Greimas dans un entretien accordé au journal Le Monde (1974)</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72</a:t>
            </a:fld>
            <a:endParaRPr lang="fr-F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7239000" cy="5812818"/>
          </a:xfrm>
        </p:spPr>
        <p:txBody>
          <a:bodyPr>
            <a:normAutofit/>
          </a:bodyPr>
          <a:lstStyle/>
          <a:p>
            <a:pPr algn="just">
              <a:buNone/>
            </a:pPr>
            <a:r>
              <a:rPr lang="fr-FR" sz="2000" dirty="0" smtClean="0"/>
              <a:t>Greimas, lui, voulait construire, à travers le principe de la narrativité, une sémiotique qui ne tient pas compte du genre des textes : c’est-à-dire que rien ne devait échapper aux modèles construits par la sémiotique. Des notions comme « schéma actantiel », « schéma narratif », ou le fameux « carré sémiotique ».</a:t>
            </a:r>
          </a:p>
          <a:p>
            <a:pPr algn="just">
              <a:buNone/>
            </a:pPr>
            <a:r>
              <a:rPr lang="fr-FR" sz="2000" dirty="0" smtClean="0"/>
              <a:t> L’heuristique de la sémiotique du discontinu se voulait </a:t>
            </a:r>
            <a:r>
              <a:rPr lang="fr-FR" sz="2000" dirty="0" smtClean="0"/>
              <a:t>universelle, car </a:t>
            </a:r>
            <a:r>
              <a:rPr lang="fr-FR" sz="2000" dirty="0" smtClean="0"/>
              <a:t>le sens réside partout où il y a activité humaine, il est structuré d’une façon narrativement </a:t>
            </a:r>
            <a:r>
              <a:rPr lang="fr-FR" sz="2000" dirty="0" smtClean="0"/>
              <a:t>indépendante. Ainsi, </a:t>
            </a:r>
            <a:r>
              <a:rPr lang="fr-FR" sz="2000" dirty="0" smtClean="0"/>
              <a:t>la sémiotique retrouve les mêmes structures profondes, stables et universelles, sans tenir compte de la spécificité des discours.</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73</a:t>
            </a:fld>
            <a:endParaRPr lang="fr-F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En 1956, dans un article, L’actualité du </a:t>
            </a:r>
            <a:r>
              <a:rPr lang="fr-FR" sz="2000" dirty="0" err="1" smtClean="0"/>
              <a:t>saussurisme</a:t>
            </a:r>
            <a:r>
              <a:rPr lang="fr-FR" sz="2000" dirty="0" smtClean="0"/>
              <a:t>, Greimas souligne la nécessité d’un projet scientifique d’envergure pour la linguistique. </a:t>
            </a:r>
          </a:p>
          <a:p>
            <a:pPr algn="just">
              <a:buNone/>
            </a:pPr>
            <a:r>
              <a:rPr lang="fr-FR" sz="2000" dirty="0" smtClean="0"/>
              <a:t>Greimas se situe dans le courant saussurien illustré par Hjelmslev mais aussi bien d’autres auteurs, comme Jakobson, Benveniste, </a:t>
            </a:r>
            <a:r>
              <a:rPr lang="fr-FR" sz="2000" dirty="0" err="1" smtClean="0"/>
              <a:t>Coseriu</a:t>
            </a:r>
            <a:r>
              <a:rPr lang="fr-FR" sz="2000" dirty="0" smtClean="0"/>
              <a:t> ou Martinet.</a:t>
            </a:r>
          </a:p>
          <a:p>
            <a:pPr algn="just">
              <a:buNone/>
            </a:pPr>
            <a:r>
              <a:rPr lang="fr-FR" sz="2000" dirty="0" smtClean="0"/>
              <a:t> Cependant, quand il élabore sa propre théorie sémiotique et formule son projet, il le fonde d’abord sur une sémantique autonomisée par rapport à l’expression.</a:t>
            </a:r>
          </a:p>
          <a:p>
            <a:pPr algn="just">
              <a:buNone/>
            </a:pPr>
            <a:r>
              <a:rPr lang="fr-FR" sz="2000" dirty="0" smtClean="0"/>
              <a:t> Par la suite, dans Du Sens, le projet d’une sémiotique universelle et générative conduit Greimas à considérer l’expression comme une variable de surface, ce qui assure le caractère </a:t>
            </a:r>
            <a:r>
              <a:rPr lang="fr-FR" sz="2000" dirty="0" err="1" smtClean="0"/>
              <a:t>transsémiotique</a:t>
            </a:r>
            <a:r>
              <a:rPr lang="fr-FR" sz="2000" dirty="0" smtClean="0"/>
              <a:t> de ses modèles, jugés valides pour tous les systèmes de signes : le carré sémiotique, la structure narrative…</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74</a:t>
            </a:fld>
            <a:endParaRPr lang="fr-F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3100" dirty="0" smtClean="0"/>
              <a:t>VI) </a:t>
            </a:r>
            <a:r>
              <a:rPr lang="fr-FR" sz="3100" dirty="0" err="1" smtClean="0"/>
              <a:t>Tawnaɣt</a:t>
            </a:r>
            <a:r>
              <a:rPr lang="fr-FR" sz="3100" dirty="0" smtClean="0"/>
              <a:t> n </a:t>
            </a:r>
            <a:r>
              <a:rPr lang="fr-FR" sz="3100" dirty="0" err="1" smtClean="0"/>
              <a:t>umeskar</a:t>
            </a:r>
            <a:r>
              <a:rPr lang="fr-FR" sz="3100" dirty="0" smtClean="0"/>
              <a:t>(</a:t>
            </a:r>
            <a:r>
              <a:rPr lang="fr-FR" sz="3100" dirty="0" err="1" smtClean="0"/>
              <a:t>umsagan</a:t>
            </a:r>
            <a:r>
              <a:rPr lang="fr-FR" sz="3100" dirty="0" smtClean="0"/>
              <a:t>)   </a:t>
            </a:r>
            <a:br>
              <a:rPr lang="fr-FR" sz="3100" dirty="0" smtClean="0"/>
            </a:br>
            <a:r>
              <a:rPr lang="fr-FR" sz="3100" dirty="0" smtClean="0"/>
              <a:t>       Le schéma actantiel  de </a:t>
            </a:r>
            <a:r>
              <a:rPr lang="fr-FR" sz="3100" dirty="0" err="1" smtClean="0"/>
              <a:t>greimas</a:t>
            </a:r>
            <a:endParaRPr lang="fr-FR" sz="3100" dirty="0"/>
          </a:p>
        </p:txBody>
      </p:sp>
      <p:sp>
        <p:nvSpPr>
          <p:cNvPr id="3" name="Espace réservé du contenu 2"/>
          <p:cNvSpPr>
            <a:spLocks noGrp="1"/>
          </p:cNvSpPr>
          <p:nvPr>
            <p:ph idx="1"/>
          </p:nvPr>
        </p:nvSpPr>
        <p:spPr/>
        <p:txBody>
          <a:bodyPr>
            <a:normAutofit/>
          </a:bodyPr>
          <a:lstStyle/>
          <a:p>
            <a:pPr algn="just">
              <a:buNone/>
            </a:pPr>
            <a:r>
              <a:rPr lang="fr-FR" sz="2000" dirty="0" smtClean="0"/>
              <a:t>Le schéma actantiel de Greimas ne suit pas l'histoire dans l'ordre chronologique. Il s'intéresse aux forces en présence dans l'histoire, c'est à dire principalement à ce qui pousse, aide ou contrarie les personnages principaux dans leurs actions. </a:t>
            </a:r>
          </a:p>
          <a:p>
            <a:pPr algn="just">
              <a:buNone/>
            </a:pPr>
            <a:r>
              <a:rPr lang="fr-FR" sz="2000" dirty="0" smtClean="0"/>
              <a:t>Le schéma actantiel comporte un destinateur (émetteur), un objet (objectif), un destinataire (récepteur) ainsi qu'un adjuvant (aidant) et un opposant (adversaire). Ce schéma inclut parfois aussi la quête, selon qu'on la considère ou non comme un actant. Greimas (1966:263 )</a:t>
            </a:r>
          </a:p>
          <a:p>
            <a:pPr algn="just">
              <a:buNone/>
            </a:pPr>
            <a:r>
              <a:rPr lang="fr-FR" sz="2000" dirty="0" smtClean="0"/>
              <a:t> L’intérêt du schéma actantiel est de montrer que le héros ou l’héroïne a une mission.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75</a:t>
            </a:fld>
            <a:endParaRPr lang="fr-F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L’histoire commence par un méfait initial selon Propp, une situation initiale selon </a:t>
            </a:r>
            <a:r>
              <a:rPr lang="fr-FR" sz="2000" dirty="0" err="1" smtClean="0"/>
              <a:t>Larivaille</a:t>
            </a:r>
            <a:r>
              <a:rPr lang="fr-FR" sz="2000" dirty="0" smtClean="0"/>
              <a:t> et un destinateur selon Greimas. Elle se termine par une situation final selon </a:t>
            </a:r>
            <a:r>
              <a:rPr lang="fr-FR" sz="2000" dirty="0" err="1" smtClean="0"/>
              <a:t>Larivaille</a:t>
            </a:r>
            <a:r>
              <a:rPr lang="fr-FR" sz="2000" dirty="0" smtClean="0"/>
              <a:t>, atteindre aux objets </a:t>
            </a:r>
            <a:r>
              <a:rPr lang="fr-FR" sz="2000" dirty="0" smtClean="0"/>
              <a:t>désirés </a:t>
            </a:r>
            <a:r>
              <a:rPr lang="fr-FR" sz="2000" dirty="0" smtClean="0"/>
              <a:t>selon Greimas et obtenir de </a:t>
            </a:r>
            <a:r>
              <a:rPr lang="fr-FR" sz="2000" dirty="0" smtClean="0"/>
              <a:t>nouvelle richesse </a:t>
            </a:r>
            <a:r>
              <a:rPr lang="fr-FR" sz="2000" dirty="0" smtClean="0"/>
              <a:t>selon la morphologie de Propp. On peut résumer tout ces trois phases à un seul terme : réaliser la mission.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76</a:t>
            </a:fld>
            <a:endParaRPr lang="fr-F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3600" dirty="0" smtClean="0"/>
              <a:t>VII) </a:t>
            </a:r>
            <a:r>
              <a:rPr lang="fr-FR" sz="3600" dirty="0" err="1" smtClean="0"/>
              <a:t>Tawnaɣt</a:t>
            </a:r>
            <a:r>
              <a:rPr lang="fr-FR" sz="3600" dirty="0" smtClean="0"/>
              <a:t> (véridictoire)</a:t>
            </a:r>
            <a:br>
              <a:rPr lang="fr-FR" sz="3600" dirty="0" smtClean="0"/>
            </a:br>
            <a:r>
              <a:rPr lang="fr-FR" sz="3600" dirty="0" smtClean="0"/>
              <a:t>        Le schéma véridictoire</a:t>
            </a:r>
            <a:endParaRPr lang="fr-FR" dirty="0"/>
          </a:p>
        </p:txBody>
      </p:sp>
      <p:sp>
        <p:nvSpPr>
          <p:cNvPr id="3" name="Espace réservé du contenu 2"/>
          <p:cNvSpPr>
            <a:spLocks noGrp="1"/>
          </p:cNvSpPr>
          <p:nvPr>
            <p:ph idx="1"/>
          </p:nvPr>
        </p:nvSpPr>
        <p:spPr/>
        <p:txBody>
          <a:bodyPr>
            <a:normAutofit fontScale="92500"/>
          </a:bodyPr>
          <a:lstStyle/>
          <a:p>
            <a:pPr algn="just">
              <a:buNone/>
            </a:pPr>
            <a:r>
              <a:rPr lang="fr-FR" sz="2000" b="1" dirty="0" smtClean="0"/>
              <a:t>CARRÉ VÉRIDICTOIRE : Le véridique (la vérité) concerne le statut vrai / faux d’une proposition logique (par exemple, « La terre est ronde »), pensée ou exprimée en mots ou autrement, relativement au monde réel (</a:t>
            </a:r>
            <a:r>
              <a:rPr lang="fr-FR" sz="2000" b="1" dirty="0" err="1" smtClean="0"/>
              <a:t>ç’a</a:t>
            </a:r>
            <a:r>
              <a:rPr lang="fr-FR" sz="2000" b="1" dirty="0" smtClean="0"/>
              <a:t> été, c’est, ce sera ainsi). </a:t>
            </a:r>
          </a:p>
          <a:p>
            <a:pPr algn="just">
              <a:buNone/>
            </a:pPr>
            <a:r>
              <a:rPr lang="fr-FR" sz="2000" dirty="0" smtClean="0"/>
              <a:t>Le véridictoire (la véridicité, la véridiction) concerne le statut vrai / faux d’une proposition logique relativement au monde, réaliste ou non, </a:t>
            </a:r>
            <a:r>
              <a:rPr lang="fr-FR" sz="2000" dirty="0" smtClean="0"/>
              <a:t>représentée </a:t>
            </a:r>
            <a:r>
              <a:rPr lang="fr-FR" sz="2000" dirty="0" smtClean="0"/>
              <a:t>dans un produit sémiotique. </a:t>
            </a:r>
          </a:p>
          <a:p>
            <a:pPr algn="just">
              <a:buNone/>
            </a:pPr>
            <a:r>
              <a:rPr lang="fr-FR" sz="2000" dirty="0" smtClean="0"/>
              <a:t>Développé par Greimas et Courtés, le </a:t>
            </a:r>
            <a:r>
              <a:rPr lang="fr-FR" sz="2000" b="1" dirty="0" smtClean="0"/>
              <a:t>carré de la véridiction, ou le carré véridictoire, permet d’étudier la dynamique du vrai/faux dans un produit sémiotique quelconque, en particulier un texte. D’autres dispositifs étudient ces mêmes modalités, par exemple la dialogique. En simplifiant, le carré véridictoire sera considéré comme le carré sémiotique articulant l’« opposition » être/paraître.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77</a:t>
            </a:fld>
            <a:endParaRPr lang="fr-F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000" dirty="0" smtClean="0"/>
              <a:t>Les éléments constitutifs du carré véridictoire sont:</a:t>
            </a:r>
          </a:p>
          <a:p>
            <a:pPr marL="457200" indent="-457200" algn="just">
              <a:buAutoNum type="arabicPeriod"/>
            </a:pPr>
            <a:r>
              <a:rPr lang="fr-FR" sz="2000" dirty="0" smtClean="0"/>
              <a:t>Le sujet observateur (S1, S2, etc.) (auteur empirique (réel), auteur construit (l’image que le texte donne de son auteur), narrateur, personnage, lecteur construit, lecteur empirique, etc.). </a:t>
            </a:r>
          </a:p>
          <a:p>
            <a:pPr marL="457200" indent="-457200" algn="just">
              <a:buAutoNum type="arabicPeriod"/>
            </a:pPr>
            <a:r>
              <a:rPr lang="fr-FR" sz="2000" dirty="0" smtClean="0"/>
              <a:t> L'objet observé (O1, O2, etc.). </a:t>
            </a:r>
          </a:p>
          <a:p>
            <a:pPr marL="457200" indent="-457200" algn="just">
              <a:buAutoNum type="arabicPeriod"/>
            </a:pPr>
            <a:r>
              <a:rPr lang="fr-FR" sz="2000" dirty="0" smtClean="0"/>
              <a:t>La ou les </a:t>
            </a:r>
            <a:r>
              <a:rPr lang="fr-FR" sz="2000" b="1" dirty="0" smtClean="0"/>
              <a:t>marques du paraître et de l’être (M1, M2), c’est-à-dire les éléments, abstraits ou concrets, explicites ou implicites, qui permettent de les stipuler. Dans l’analyse, on peut omettre de préciser les marques. </a:t>
            </a:r>
          </a:p>
          <a:p>
            <a:pPr marL="457200" indent="-457200" algn="just">
              <a:buAutoNum type="arabicPeriod"/>
            </a:pPr>
            <a:r>
              <a:rPr lang="fr-FR" sz="2000" dirty="0" smtClean="0"/>
              <a:t>Les quatre termes : l'</a:t>
            </a:r>
            <a:r>
              <a:rPr lang="fr-FR" sz="2000" b="1" dirty="0" smtClean="0"/>
              <a:t>être et le paraître et leurs privatifs, le non-être et le non-paraître:</a:t>
            </a:r>
          </a:p>
          <a:p>
            <a:pPr algn="just">
              <a:buNone/>
            </a:pPr>
            <a:r>
              <a:rPr lang="fr-FR" sz="2000" b="1" dirty="0" smtClean="0"/>
              <a:t> </a:t>
            </a:r>
            <a:r>
              <a:rPr lang="fr-FR" sz="2000" dirty="0" smtClean="0"/>
              <a:t>- Le </a:t>
            </a:r>
            <a:r>
              <a:rPr lang="fr-FR" sz="2000" b="1" dirty="0" smtClean="0"/>
              <a:t>vrai ou la vérité (être + paraître) ; </a:t>
            </a:r>
          </a:p>
          <a:p>
            <a:pPr algn="just">
              <a:buNone/>
            </a:pPr>
            <a:r>
              <a:rPr lang="fr-FR" sz="2000" dirty="0" smtClean="0"/>
              <a:t>- L'</a:t>
            </a:r>
            <a:r>
              <a:rPr lang="fr-FR" sz="2000" b="1" dirty="0" smtClean="0"/>
              <a:t>illusoire ou le mensonge (non-être + paraître) ; </a:t>
            </a:r>
          </a:p>
          <a:p>
            <a:pPr algn="just">
              <a:buNone/>
            </a:pPr>
            <a:r>
              <a:rPr lang="fr-FR" sz="2000" dirty="0" smtClean="0"/>
              <a:t>- Le </a:t>
            </a:r>
            <a:r>
              <a:rPr lang="fr-FR" sz="2000" b="1" dirty="0" smtClean="0"/>
              <a:t>faux ou la fausseté (non-être + non-paraître) ; </a:t>
            </a:r>
          </a:p>
          <a:p>
            <a:pPr algn="just">
              <a:buNone/>
            </a:pPr>
            <a:r>
              <a:rPr lang="fr-FR" sz="2000" dirty="0" smtClean="0"/>
              <a:t>- Le </a:t>
            </a:r>
            <a:r>
              <a:rPr lang="fr-FR" sz="2000" b="1" dirty="0" smtClean="0"/>
              <a:t>secret ou la dissimulation (être + non-paraître).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78</a:t>
            </a:fld>
            <a:endParaRPr lang="fr-F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buNone/>
            </a:pPr>
            <a:r>
              <a:rPr lang="fr-FR" sz="2000" dirty="0" smtClean="0"/>
              <a:t>Le carré véridictoire </a:t>
            </a:r>
          </a:p>
          <a:p>
            <a:pPr>
              <a:buNone/>
            </a:pPr>
            <a:r>
              <a:rPr lang="fr-FR" sz="1400" i="1" dirty="0" smtClean="0"/>
              <a:t>	</a:t>
            </a:r>
          </a:p>
          <a:p>
            <a:pPr>
              <a:buNone/>
            </a:pPr>
            <a:r>
              <a:rPr lang="fr-FR" sz="1400" dirty="0" smtClean="0"/>
              <a:t>Selon sujet S </a:t>
            </a:r>
          </a:p>
          <a:p>
            <a:pPr>
              <a:buNone/>
            </a:pPr>
            <a:r>
              <a:rPr lang="fr-FR" sz="1400" dirty="0" smtClean="0"/>
              <a:t>au temps T 	             VRAI (Position 1) </a:t>
            </a:r>
          </a:p>
          <a:p>
            <a:pPr>
              <a:buNone/>
            </a:pPr>
            <a:r>
              <a:rPr lang="fr-FR" sz="1400" dirty="0" smtClean="0"/>
              <a:t>	</a:t>
            </a:r>
          </a:p>
          <a:p>
            <a:pPr>
              <a:buNone/>
            </a:pPr>
            <a:r>
              <a:rPr lang="fr-FR" sz="1400" dirty="0" smtClean="0"/>
              <a:t>                                O ÊTRE C 	                        O PARAÎTRE C </a:t>
            </a:r>
          </a:p>
          <a:p>
            <a:pPr>
              <a:buNone/>
            </a:pPr>
            <a:endParaRPr lang="fr-FR" sz="1400" dirty="0" smtClean="0"/>
          </a:p>
          <a:p>
            <a:pPr>
              <a:buNone/>
            </a:pPr>
            <a:r>
              <a:rPr lang="fr-FR" sz="1400" dirty="0" smtClean="0"/>
              <a:t>	</a:t>
            </a:r>
          </a:p>
          <a:p>
            <a:pPr>
              <a:buNone/>
            </a:pPr>
            <a:endParaRPr lang="fr-FR" sz="1400" dirty="0" smtClean="0"/>
          </a:p>
          <a:p>
            <a:pPr>
              <a:buNone/>
            </a:pPr>
            <a:r>
              <a:rPr lang="fr-FR" sz="1400" dirty="0" smtClean="0"/>
              <a:t>SECRET (Position 2)                                                                            ILLUSOIRE </a:t>
            </a:r>
          </a:p>
          <a:p>
            <a:pPr>
              <a:buNone/>
            </a:pPr>
            <a:r>
              <a:rPr lang="fr-FR" sz="1400" dirty="0" smtClean="0"/>
              <a:t>                                                                                                        (Position 4 )</a:t>
            </a:r>
          </a:p>
          <a:p>
            <a:pPr>
              <a:buNone/>
            </a:pPr>
            <a:endParaRPr lang="fr-FR" sz="1400" dirty="0" smtClean="0"/>
          </a:p>
          <a:p>
            <a:pPr>
              <a:buNone/>
            </a:pPr>
            <a:r>
              <a:rPr lang="fr-FR" sz="1400" dirty="0" smtClean="0"/>
              <a:t>                                                                                                             </a:t>
            </a:r>
          </a:p>
          <a:p>
            <a:endParaRPr lang="fr-FR" sz="1400" dirty="0" smtClean="0"/>
          </a:p>
          <a:p>
            <a:endParaRPr lang="fr-FR" sz="1400" dirty="0" smtClean="0"/>
          </a:p>
          <a:p>
            <a:pPr>
              <a:buNone/>
            </a:pPr>
            <a:r>
              <a:rPr lang="fr-FR" sz="1400" dirty="0" smtClean="0"/>
              <a:t>	</a:t>
            </a:r>
          </a:p>
          <a:p>
            <a:pPr>
              <a:buNone/>
            </a:pPr>
            <a:r>
              <a:rPr lang="it-IT" sz="1400" dirty="0" smtClean="0"/>
              <a:t>                               O NON PARAÎTRE C 	          O NON ÊTRE C </a:t>
            </a:r>
          </a:p>
          <a:p>
            <a:pPr>
              <a:buNone/>
            </a:pPr>
            <a:r>
              <a:rPr lang="it-IT" sz="1400" dirty="0" smtClean="0"/>
              <a:t>	</a:t>
            </a:r>
          </a:p>
          <a:p>
            <a:pPr>
              <a:buNone/>
            </a:pPr>
            <a:r>
              <a:rPr lang="fr-FR" sz="1400" dirty="0" smtClean="0"/>
              <a:t>                                                         FAUX (Position 3)  </a:t>
            </a:r>
          </a:p>
          <a:p>
            <a:pPr>
              <a:buNone/>
            </a:pPr>
            <a:r>
              <a:rPr lang="fr-FR" dirty="0" smtClean="0"/>
              <a:t>	</a:t>
            </a:r>
          </a:p>
          <a:p>
            <a:pPr>
              <a:buNone/>
            </a:pPr>
            <a:r>
              <a:rPr lang="fr-FR" sz="1400" dirty="0" smtClean="0"/>
              <a:t>                                                               </a:t>
            </a:r>
            <a:endParaRPr lang="fr-FR" sz="14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79</a:t>
            </a:fld>
            <a:endParaRPr lang="fr-FR"/>
          </a:p>
        </p:txBody>
      </p:sp>
      <p:cxnSp>
        <p:nvCxnSpPr>
          <p:cNvPr id="6" name="Connecteur droit 5"/>
          <p:cNvCxnSpPr/>
          <p:nvPr/>
        </p:nvCxnSpPr>
        <p:spPr>
          <a:xfrm rot="5400000">
            <a:off x="500034" y="3571876"/>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2143108" y="1928802"/>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143108" y="5214950"/>
            <a:ext cx="37862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16200000" flipV="1">
            <a:off x="4250529" y="3536157"/>
            <a:ext cx="3286148"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Volet pratique</a:t>
            </a:r>
          </a:p>
          <a:p>
            <a:pPr marL="514350" indent="-514350">
              <a:buNone/>
            </a:pPr>
            <a:r>
              <a:rPr lang="fr-FR" dirty="0" smtClean="0"/>
              <a:t>1) Le dispositif sémiotique: cas des contes amazighes</a:t>
            </a:r>
          </a:p>
          <a:p>
            <a:pPr marL="514350" indent="-514350">
              <a:buNone/>
            </a:pPr>
            <a:r>
              <a:rPr lang="fr-FR" dirty="0" smtClean="0"/>
              <a:t>2) Définition du conte   </a:t>
            </a:r>
          </a:p>
          <a:p>
            <a:pPr marL="514350" indent="-514350">
              <a:buNone/>
            </a:pPr>
            <a:r>
              <a:rPr lang="fr-FR" dirty="0" smtClean="0"/>
              <a:t>      </a:t>
            </a:r>
            <a:r>
              <a:rPr lang="fr-FR" dirty="0" err="1" smtClean="0"/>
              <a:t>Asisn</a:t>
            </a:r>
            <a:r>
              <a:rPr lang="fr-FR" dirty="0" smtClean="0"/>
              <a:t> n </a:t>
            </a:r>
            <a:r>
              <a:rPr lang="fr-FR" dirty="0" err="1" smtClean="0"/>
              <a:t>tllast</a:t>
            </a:r>
            <a:r>
              <a:rPr lang="fr-FR" dirty="0" smtClean="0"/>
              <a:t> (</a:t>
            </a:r>
            <a:r>
              <a:rPr lang="fr-FR" dirty="0" err="1" smtClean="0"/>
              <a:t>tanfust</a:t>
            </a:r>
            <a:r>
              <a:rPr lang="fr-FR" dirty="0" smtClean="0"/>
              <a:t>)</a:t>
            </a:r>
          </a:p>
          <a:p>
            <a:pPr marL="514350" indent="-514350">
              <a:buNone/>
            </a:pPr>
            <a:r>
              <a:rPr lang="fr-FR" dirty="0" smtClean="0"/>
              <a:t>3) Analyse sémiotique du conte amazighe     </a:t>
            </a:r>
          </a:p>
          <a:p>
            <a:pPr marL="514350" indent="-514350">
              <a:buNone/>
            </a:pPr>
            <a:r>
              <a:rPr lang="fr-FR" dirty="0" smtClean="0"/>
              <a:t>    </a:t>
            </a:r>
            <a:r>
              <a:rPr lang="fr-FR" dirty="0" err="1" smtClean="0"/>
              <a:t>asfsi</a:t>
            </a:r>
            <a:r>
              <a:rPr lang="fr-FR" dirty="0" smtClean="0"/>
              <a:t> n </a:t>
            </a:r>
            <a:r>
              <a:rPr lang="fr-FR" dirty="0" err="1" smtClean="0"/>
              <a:t>tnfust:</a:t>
            </a:r>
            <a:r>
              <a:rPr lang="fr-FR" b="1" dirty="0" err="1" smtClean="0"/>
              <a:t>Ḥammu</a:t>
            </a:r>
            <a:r>
              <a:rPr lang="fr-FR" b="1" dirty="0" smtClean="0"/>
              <a:t> </a:t>
            </a:r>
            <a:r>
              <a:rPr lang="fr-FR" b="1" dirty="0" err="1" smtClean="0"/>
              <a:t>Aḥraymi</a:t>
            </a:r>
            <a:endParaRPr lang="fr-FR" dirty="0" smtClean="0"/>
          </a:p>
          <a:p>
            <a:pPr marL="514350" indent="-514350">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a:t>
            </a:fld>
            <a:endParaRPr lang="fr-F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fontScale="92500" lnSpcReduction="10000"/>
          </a:bodyPr>
          <a:lstStyle/>
          <a:p>
            <a:pPr>
              <a:buNone/>
            </a:pPr>
            <a:r>
              <a:rPr lang="fr-FR" sz="2000" dirty="0" smtClean="0"/>
              <a:t>Le  modèle actantiel</a:t>
            </a:r>
          </a:p>
          <a:p>
            <a:pPr>
              <a:buNone/>
            </a:pPr>
            <a:r>
              <a:rPr lang="fr-FR" sz="2000" b="1" dirty="0" smtClean="0"/>
              <a:t>Actants personnage / non personnage </a:t>
            </a:r>
          </a:p>
          <a:p>
            <a:pPr algn="just">
              <a:buNone/>
            </a:pPr>
            <a:r>
              <a:rPr lang="fr-FR" sz="2000" dirty="0" smtClean="0"/>
              <a:t>Un actant ne correspond pas toujours à un personnage, au sens classique du terme. La notion d’actant </a:t>
            </a:r>
            <a:r>
              <a:rPr lang="fr-FR" sz="2000" dirty="0" smtClean="0"/>
              <a:t>est obtenue </a:t>
            </a:r>
            <a:r>
              <a:rPr lang="fr-FR" sz="2000" dirty="0" smtClean="0"/>
              <a:t>par un élargissement, une généralisation de celle de personnage. En effet, au point de vue de l'ontologie naïve (qui définit les sortes d'êtres, au sens large, qui forment le réel), un actant peut correspondre à : (1) un être anthropomorphe (par exemple, un humain, un animal ou une épée qui parle, etc.) ; (2) un élément inanimé concret, incluant les choses (par exemple, une épée), mais ne s’y limitant pas (par exemple, le vent, la distance à parcourir) ; (3) un concept (le courage, l’espoir, la liberté, etc.). Par ailleurs, il peut être individuel ou collectif (par exemple, la société). </a:t>
            </a:r>
          </a:p>
          <a:p>
            <a:pPr>
              <a:buNone/>
            </a:pPr>
            <a:endParaRPr lang="fr-FR" sz="2000" dirty="0" smtClean="0"/>
          </a:p>
          <a:p>
            <a:pPr>
              <a:buNone/>
            </a:pPr>
            <a:r>
              <a:rPr lang="fr-FR" sz="2000" dirty="0" smtClean="0"/>
              <a:t> Destinateur 	              Objet 	                       	Destinataire 	</a:t>
            </a:r>
          </a:p>
          <a:p>
            <a:pPr>
              <a:buNone/>
            </a:pPr>
            <a:r>
              <a:rPr lang="fr-FR" sz="2000" dirty="0" smtClean="0"/>
              <a:t>	</a:t>
            </a:r>
          </a:p>
          <a:p>
            <a:pPr>
              <a:buNone/>
            </a:pPr>
            <a:r>
              <a:rPr lang="fr-FR" sz="2000" dirty="0" smtClean="0"/>
              <a:t>Adjuvant 		  Sujet 	                         Opposant </a:t>
            </a: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80</a:t>
            </a:fld>
            <a:endParaRPr lang="fr-FR"/>
          </a:p>
        </p:txBody>
      </p:sp>
      <p:cxnSp>
        <p:nvCxnSpPr>
          <p:cNvPr id="6" name="Connecteur droit avec flèche 5"/>
          <p:cNvCxnSpPr/>
          <p:nvPr/>
        </p:nvCxnSpPr>
        <p:spPr>
          <a:xfrm>
            <a:off x="2000232" y="5000636"/>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214810" y="5000636"/>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1643042" y="5929330"/>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10800000">
            <a:off x="4143372" y="592933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flipH="1" flipV="1">
            <a:off x="3394067" y="5392751"/>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4000" dirty="0" smtClean="0"/>
              <a:t>VIII) </a:t>
            </a:r>
            <a:r>
              <a:rPr lang="fr-FR" sz="4000" dirty="0" err="1" smtClean="0"/>
              <a:t>Ahil</a:t>
            </a:r>
            <a:r>
              <a:rPr lang="fr-FR" sz="4000" dirty="0" smtClean="0"/>
              <a:t> </a:t>
            </a:r>
            <a:r>
              <a:rPr lang="fr-FR" sz="4000" dirty="0" err="1" smtClean="0"/>
              <a:t>amallas</a:t>
            </a:r>
            <a:r>
              <a:rPr lang="fr-FR" sz="4000" dirty="0" smtClean="0"/>
              <a:t>  </a:t>
            </a:r>
            <a:br>
              <a:rPr lang="fr-FR" sz="4000" dirty="0" smtClean="0"/>
            </a:br>
            <a:r>
              <a:rPr lang="fr-FR" sz="4000" dirty="0" smtClean="0"/>
              <a:t>     Le programme narratif</a:t>
            </a:r>
            <a:endParaRPr lang="fr-FR" dirty="0"/>
          </a:p>
        </p:txBody>
      </p:sp>
      <p:sp>
        <p:nvSpPr>
          <p:cNvPr id="3" name="Espace réservé du contenu 2"/>
          <p:cNvSpPr>
            <a:spLocks noGrp="1"/>
          </p:cNvSpPr>
          <p:nvPr>
            <p:ph idx="1"/>
          </p:nvPr>
        </p:nvSpPr>
        <p:spPr/>
        <p:txBody>
          <a:bodyPr>
            <a:normAutofit fontScale="25000" lnSpcReduction="20000"/>
          </a:bodyPr>
          <a:lstStyle/>
          <a:p>
            <a:pPr algn="just">
              <a:buNone/>
            </a:pPr>
            <a:r>
              <a:rPr lang="fr-FR" sz="8000" dirty="0" smtClean="0"/>
              <a:t>1)  </a:t>
            </a:r>
            <a:r>
              <a:rPr lang="fr-FR" sz="8000" dirty="0" err="1" smtClean="0"/>
              <a:t>Anamk</a:t>
            </a:r>
            <a:r>
              <a:rPr lang="fr-FR" sz="8000" dirty="0" smtClean="0"/>
              <a:t> n </a:t>
            </a:r>
            <a:r>
              <a:rPr lang="fr-FR" sz="8000" dirty="0" err="1" smtClean="0"/>
              <a:t>tmallast</a:t>
            </a:r>
            <a:r>
              <a:rPr lang="fr-FR" sz="8000" dirty="0" smtClean="0"/>
              <a:t> ??,(narrativité!!!) (allas: narration)</a:t>
            </a:r>
          </a:p>
          <a:p>
            <a:pPr algn="just">
              <a:buNone/>
            </a:pPr>
            <a:r>
              <a:rPr lang="fr-FR" sz="8000" dirty="0" smtClean="0"/>
              <a:t>  Le concept de </a:t>
            </a:r>
            <a:r>
              <a:rPr lang="fr-FR" sz="8000" dirty="0" smtClean="0"/>
              <a:t>narrativité</a:t>
            </a:r>
            <a:r>
              <a:rPr lang="fr-FR" sz="8000" dirty="0" smtClean="0"/>
              <a:t>: </a:t>
            </a:r>
            <a:r>
              <a:rPr lang="fr-FR" sz="8000" dirty="0" smtClean="0"/>
              <a:t>« </a:t>
            </a:r>
            <a:r>
              <a:rPr lang="fr-FR" sz="8000" dirty="0" smtClean="0"/>
              <a:t>On appelle narrativité le phénomène de succession d’états et de transformations, inscrit dans le discours, et responsable de la production du sens. »  J,C Giroud et  L, Panier (1987: 14</a:t>
            </a:r>
            <a:r>
              <a:rPr lang="fr-FR" sz="8000" dirty="0" smtClean="0"/>
              <a:t>)</a:t>
            </a:r>
            <a:endParaRPr lang="fr-FR" sz="8000" dirty="0" smtClean="0"/>
          </a:p>
          <a:p>
            <a:pPr algn="just">
              <a:buNone/>
            </a:pPr>
            <a:r>
              <a:rPr lang="fr-FR" sz="8000" b="1" dirty="0" smtClean="0"/>
              <a:t>2) Le programme narratif est une formule abstraite </a:t>
            </a:r>
            <a:r>
              <a:rPr lang="fr-FR" sz="8000" b="1" dirty="0" smtClean="0"/>
              <a:t>qui sert</a:t>
            </a:r>
            <a:r>
              <a:rPr lang="fr-FR" sz="8000" b="1" dirty="0" smtClean="0"/>
              <a:t> </a:t>
            </a:r>
            <a:r>
              <a:rPr lang="fr-FR" sz="8000" b="1" dirty="0" smtClean="0"/>
              <a:t>à représenter une </a:t>
            </a:r>
            <a:r>
              <a:rPr lang="fr-FR" sz="8000" b="1" dirty="0" smtClean="0"/>
              <a:t>action, un faire dans </a:t>
            </a:r>
            <a:r>
              <a:rPr lang="fr-FR" sz="8000" b="1" dirty="0" smtClean="0"/>
              <a:t>la succession temporelle de deux états </a:t>
            </a:r>
            <a:r>
              <a:rPr lang="fr-FR" sz="8000" b="1" dirty="0" smtClean="0"/>
              <a:t>opposés, </a:t>
            </a:r>
            <a:r>
              <a:rPr lang="fr-FR" sz="8000" b="1" dirty="0" smtClean="0"/>
              <a:t>produite </a:t>
            </a:r>
            <a:r>
              <a:rPr lang="fr-FR" sz="8000" b="1" dirty="0" smtClean="0"/>
              <a:t>par sujet </a:t>
            </a:r>
            <a:r>
              <a:rPr lang="fr-FR" sz="8000" b="1" dirty="0" smtClean="0"/>
              <a:t>de </a:t>
            </a:r>
            <a:r>
              <a:rPr lang="fr-FR" sz="8000" b="1" dirty="0" smtClean="0"/>
              <a:t>faire et </a:t>
            </a:r>
            <a:r>
              <a:rPr lang="fr-FR" sz="8000" b="1" dirty="0" smtClean="0"/>
              <a:t>vécue par </a:t>
            </a:r>
            <a:r>
              <a:rPr lang="fr-FR" sz="8000" b="1" dirty="0" smtClean="0"/>
              <a:t>un sujet d’état. </a:t>
            </a:r>
          </a:p>
          <a:p>
            <a:pPr algn="just">
              <a:buNone/>
            </a:pPr>
            <a:r>
              <a:rPr lang="fr-FR" sz="8000" b="1" dirty="0" smtClean="0"/>
              <a:t>Un </a:t>
            </a:r>
            <a:r>
              <a:rPr lang="fr-FR" sz="8000" b="1" dirty="0" smtClean="0"/>
              <a:t>état se décompose en un sujet d’état et un objet d’état, </a:t>
            </a:r>
            <a:r>
              <a:rPr lang="fr-FR" sz="8000" b="1" dirty="0" smtClean="0"/>
              <a:t>et entre les deux s’établit </a:t>
            </a:r>
            <a:r>
              <a:rPr lang="fr-FR" sz="8000" b="1" dirty="0" smtClean="0"/>
              <a:t>une </a:t>
            </a:r>
            <a:r>
              <a:rPr lang="fr-FR" sz="8000" b="1" dirty="0" smtClean="0"/>
              <a:t>jonction:</a:t>
            </a:r>
          </a:p>
          <a:p>
            <a:pPr algn="just">
              <a:buNone/>
            </a:pPr>
            <a:r>
              <a:rPr lang="fr-FR" sz="8000" b="1" dirty="0" smtClean="0"/>
              <a:t>- conjonction: le </a:t>
            </a:r>
            <a:r>
              <a:rPr lang="fr-FR" sz="8000" b="1" dirty="0" smtClean="0"/>
              <a:t>sujet est avec </a:t>
            </a:r>
            <a:r>
              <a:rPr lang="fr-FR" sz="8000" b="1" dirty="0" smtClean="0"/>
              <a:t>l’objet,</a:t>
            </a:r>
          </a:p>
          <a:p>
            <a:pPr algn="just">
              <a:buNone/>
            </a:pPr>
            <a:r>
              <a:rPr lang="fr-FR" sz="8000" b="1" dirty="0" smtClean="0"/>
              <a:t>-d</a:t>
            </a:r>
            <a:r>
              <a:rPr lang="fr-FR" sz="8000" b="1" dirty="0" smtClean="0"/>
              <a:t>isjonction: le </a:t>
            </a:r>
            <a:r>
              <a:rPr lang="fr-FR" sz="8000" b="1" dirty="0" smtClean="0"/>
              <a:t>sujet est sans </a:t>
            </a:r>
            <a:r>
              <a:rPr lang="fr-FR" sz="8000" b="1" dirty="0" smtClean="0"/>
              <a:t>l’objet. </a:t>
            </a:r>
          </a:p>
          <a:p>
            <a:pPr algn="just">
              <a:buNone/>
            </a:pPr>
            <a:r>
              <a:rPr lang="fr-FR" sz="8000" b="1" dirty="0" smtClean="0"/>
              <a:t>Les </a:t>
            </a:r>
            <a:r>
              <a:rPr lang="fr-FR" sz="8000" b="1" dirty="0" smtClean="0"/>
              <a:t>deux états opposés d’une même action comportent le même sujet et le même </a:t>
            </a:r>
            <a:r>
              <a:rPr lang="fr-FR" sz="8000" b="1" dirty="0" smtClean="0"/>
              <a:t>objet: la </a:t>
            </a:r>
            <a:r>
              <a:rPr lang="fr-FR" sz="8000" b="1" dirty="0" smtClean="0"/>
              <a:t>conjonction deviendra disjonction ou </a:t>
            </a:r>
            <a:r>
              <a:rPr lang="fr-FR" sz="8000" b="1" dirty="0" smtClean="0"/>
              <a:t>l’inverse. </a:t>
            </a:r>
            <a:endParaRPr lang="fr-FR" sz="8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81</a:t>
            </a:fld>
            <a:endParaRPr lang="fr-F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000" dirty="0" smtClean="0"/>
              <a:t>Le programme narratif </a:t>
            </a:r>
            <a:r>
              <a:rPr lang="fr-FR" sz="2000" dirty="0" smtClean="0"/>
              <a:t>repose sur des </a:t>
            </a:r>
            <a:r>
              <a:rPr lang="fr-FR" sz="2000" dirty="0" smtClean="0"/>
              <a:t>oppositions sujet/objet, </a:t>
            </a:r>
            <a:r>
              <a:rPr lang="fr-FR" sz="2000" dirty="0" smtClean="0"/>
              <a:t>état/faire, </a:t>
            </a:r>
            <a:r>
              <a:rPr lang="fr-FR" sz="2000" dirty="0" smtClean="0"/>
              <a:t>conjonction/disjonction : </a:t>
            </a:r>
          </a:p>
          <a:p>
            <a:pPr algn="just"/>
            <a:r>
              <a:rPr lang="pt-BR" sz="2000" dirty="0" smtClean="0"/>
              <a:t>L’état: É1 (initial): S2 u O, É2 (final): S2 n O </a:t>
            </a:r>
          </a:p>
          <a:p>
            <a:pPr algn="just"/>
            <a:r>
              <a:rPr lang="fr-FR" sz="2000" dirty="0" smtClean="0"/>
              <a:t>Le sujet d’état : S2 </a:t>
            </a:r>
          </a:p>
          <a:p>
            <a:pPr algn="just"/>
            <a:r>
              <a:rPr lang="fr-FR" sz="2000" dirty="0" smtClean="0"/>
              <a:t>L’objet d’état : O </a:t>
            </a:r>
          </a:p>
          <a:p>
            <a:pPr algn="just"/>
            <a:r>
              <a:rPr lang="fr-FR" sz="2000" dirty="0" smtClean="0"/>
              <a:t>La jonction : </a:t>
            </a:r>
            <a:r>
              <a:rPr lang="fr-FR" sz="2000" dirty="0" smtClean="0"/>
              <a:t>(disjonction </a:t>
            </a:r>
            <a:r>
              <a:rPr lang="fr-FR" sz="2000" dirty="0" smtClean="0"/>
              <a:t>: </a:t>
            </a:r>
            <a:r>
              <a:rPr lang="fr-FR" sz="2000" dirty="0" smtClean="0"/>
              <a:t>u), (conjonction </a:t>
            </a:r>
            <a:r>
              <a:rPr lang="fr-FR" sz="2000" dirty="0" smtClean="0"/>
              <a:t>: n </a:t>
            </a:r>
            <a:r>
              <a:rPr lang="fr-FR" sz="2000" dirty="0" smtClean="0"/>
              <a:t>)</a:t>
            </a:r>
            <a:endParaRPr lang="fr-FR" sz="2000" dirty="0" smtClean="0"/>
          </a:p>
          <a:p>
            <a:pPr algn="just"/>
            <a:r>
              <a:rPr lang="fr-FR" sz="2000" dirty="0" smtClean="0"/>
              <a:t>Le faire : l’ensemble du programme </a:t>
            </a:r>
            <a:r>
              <a:rPr lang="fr-FR" sz="2000" dirty="0" smtClean="0"/>
              <a:t>narratif, le </a:t>
            </a:r>
            <a:r>
              <a:rPr lang="fr-FR" sz="2000" dirty="0" smtClean="0"/>
              <a:t>passage de l’état initial à l’état </a:t>
            </a:r>
            <a:r>
              <a:rPr lang="fr-FR" sz="2000" dirty="0" smtClean="0"/>
              <a:t>final</a:t>
            </a:r>
            <a:r>
              <a:rPr lang="fr-FR" sz="2000" dirty="0" smtClean="0"/>
              <a:t>.</a:t>
            </a:r>
            <a:endParaRPr lang="fr-FR" sz="2000" dirty="0" smtClean="0"/>
          </a:p>
          <a:p>
            <a:pPr algn="just"/>
            <a:r>
              <a:rPr lang="fr-FR" sz="2000" dirty="0" smtClean="0"/>
              <a:t>Le sujet de faire : S1 </a:t>
            </a:r>
          </a:p>
          <a:p>
            <a:pPr algn="just"/>
            <a:r>
              <a:rPr lang="fr-FR" sz="2000" dirty="0" smtClean="0"/>
              <a:t>L’</a:t>
            </a:r>
            <a:r>
              <a:rPr lang="fr-FR" sz="2000" b="1" dirty="0" smtClean="0"/>
              <a:t>objet de faire : le passage de l’état initial à l’état </a:t>
            </a:r>
            <a:r>
              <a:rPr lang="fr-FR" sz="2000" b="1" dirty="0" smtClean="0"/>
              <a:t>final.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82</a:t>
            </a:fld>
            <a:endParaRPr lang="fr-F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sz="2000" dirty="0" smtClean="0"/>
              <a:t>3) </a:t>
            </a:r>
            <a:r>
              <a:rPr lang="fr-FR" sz="2000" dirty="0" err="1" smtClean="0"/>
              <a:t>Tiwilawin</a:t>
            </a:r>
            <a:r>
              <a:rPr lang="fr-FR" sz="2000" dirty="0" smtClean="0"/>
              <a:t> n </a:t>
            </a:r>
            <a:r>
              <a:rPr lang="fr-FR" sz="2000" dirty="0" err="1" smtClean="0"/>
              <a:t>uhil</a:t>
            </a:r>
            <a:r>
              <a:rPr lang="fr-FR" sz="2000" dirty="0" smtClean="0"/>
              <a:t> </a:t>
            </a:r>
            <a:r>
              <a:rPr lang="fr-FR" sz="2000" dirty="0" err="1" smtClean="0"/>
              <a:t>amallas</a:t>
            </a:r>
            <a:endParaRPr lang="fr-FR" sz="2000" dirty="0" smtClean="0"/>
          </a:p>
          <a:p>
            <a:pPr>
              <a:buNone/>
            </a:pPr>
            <a:r>
              <a:rPr lang="fr-FR" sz="2000" dirty="0" smtClean="0"/>
              <a:t>    Formules du programme narratif</a:t>
            </a:r>
          </a:p>
          <a:p>
            <a:pPr algn="just">
              <a:buNone/>
            </a:pPr>
            <a:r>
              <a:rPr lang="fr-FR" sz="2000" dirty="0" smtClean="0"/>
              <a:t>Le programme narratif se présente dans une </a:t>
            </a:r>
            <a:r>
              <a:rPr lang="fr-FR" sz="2000" dirty="0" smtClean="0"/>
              <a:t>formule: longue </a:t>
            </a:r>
            <a:r>
              <a:rPr lang="fr-FR" sz="2000" dirty="0" smtClean="0"/>
              <a:t>ou </a:t>
            </a:r>
            <a:r>
              <a:rPr lang="fr-FR" sz="2000" dirty="0" smtClean="0"/>
              <a:t>courte, qui </a:t>
            </a:r>
            <a:r>
              <a:rPr lang="fr-FR" sz="2000" dirty="0" smtClean="0"/>
              <a:t>se </a:t>
            </a:r>
            <a:r>
              <a:rPr lang="fr-FR" sz="2000" dirty="0" smtClean="0"/>
              <a:t>glose ainsi:</a:t>
            </a:r>
          </a:p>
          <a:p>
            <a:pPr algn="just">
              <a:buNone/>
            </a:pPr>
            <a:endParaRPr lang="fr-FR" sz="2000" dirty="0" smtClean="0"/>
          </a:p>
          <a:p>
            <a:pPr algn="just"/>
            <a:r>
              <a:rPr lang="pt-BR" sz="2000" dirty="0" smtClean="0"/>
              <a:t>PN = F {S1 → [(S2 u O) → (S2 n O)]} (PN conjonctif) </a:t>
            </a:r>
            <a:endParaRPr lang="pt-BR" sz="2000" dirty="0" smtClean="0"/>
          </a:p>
          <a:p>
            <a:pPr algn="just">
              <a:buNone/>
            </a:pPr>
            <a:endParaRPr lang="pt-BR" sz="2000" dirty="0" smtClean="0"/>
          </a:p>
          <a:p>
            <a:pPr algn="just">
              <a:buNone/>
            </a:pPr>
            <a:r>
              <a:rPr lang="pt-BR" sz="2000" dirty="0" smtClean="0"/>
              <a:t> </a:t>
            </a:r>
            <a:r>
              <a:rPr lang="pt-BR" sz="2000" dirty="0" smtClean="0"/>
              <a:t>                                    </a:t>
            </a:r>
            <a:r>
              <a:rPr lang="pt-BR" sz="2000" dirty="0" smtClean="0"/>
              <a:t>ou</a:t>
            </a:r>
          </a:p>
          <a:p>
            <a:pPr algn="just">
              <a:buNone/>
            </a:pPr>
            <a:r>
              <a:rPr lang="pt-BR" sz="2000" dirty="0" smtClean="0"/>
              <a:t> </a:t>
            </a:r>
            <a:endParaRPr lang="pt-BR" sz="2000" dirty="0" smtClean="0"/>
          </a:p>
          <a:p>
            <a:pPr algn="just"/>
            <a:r>
              <a:rPr lang="pt-BR" sz="2000" dirty="0" smtClean="0"/>
              <a:t>PN = F {S1 → [(S2 n O) → (S2 u O)]} (PN disjonctif). </a:t>
            </a:r>
            <a:endParaRPr lang="fr-FR" sz="20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83</a:t>
            </a:fld>
            <a:endParaRPr lang="fr-F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IX) </a:t>
            </a:r>
            <a:r>
              <a:rPr lang="fr-FR" sz="4000" dirty="0" err="1" smtClean="0"/>
              <a:t>Tawnaɣt</a:t>
            </a:r>
            <a:r>
              <a:rPr lang="fr-FR" sz="4000" dirty="0" smtClean="0"/>
              <a:t> </a:t>
            </a:r>
            <a:r>
              <a:rPr lang="fr-FR" sz="4000" dirty="0" err="1" smtClean="0"/>
              <a:t>tamallast</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20000"/>
          </a:bodyPr>
          <a:lstStyle/>
          <a:p>
            <a:pPr>
              <a:buNone/>
            </a:pPr>
            <a:r>
              <a:rPr lang="fr-FR" sz="2000" dirty="0" smtClean="0"/>
              <a:t>Le schéma narratif: manipulation, compétence, performance, sanction</a:t>
            </a:r>
            <a:r>
              <a:rPr lang="fr-FR" sz="2800" dirty="0" smtClean="0"/>
              <a:t> </a:t>
            </a:r>
          </a:p>
          <a:p>
            <a:pPr algn="just">
              <a:buNone/>
            </a:pPr>
            <a:r>
              <a:rPr lang="fr-FR" sz="2400" dirty="0" smtClean="0"/>
              <a:t>Le schéma narratif canonique (SNC) permet d’organiser logiquement, temporellement et sémantiquement les éléments d’une </a:t>
            </a:r>
            <a:r>
              <a:rPr lang="fr-FR" sz="2400" dirty="0" smtClean="0"/>
              <a:t>action en </a:t>
            </a:r>
            <a:r>
              <a:rPr lang="fr-FR" sz="2400" dirty="0" smtClean="0"/>
              <a:t>une structure dotée de cinq composantes : </a:t>
            </a:r>
            <a:endParaRPr lang="fr-FR" sz="2400" dirty="0" smtClean="0"/>
          </a:p>
          <a:p>
            <a:pPr marL="457200" indent="-457200" algn="just">
              <a:buAutoNum type="arabicParenBoth"/>
            </a:pPr>
            <a:r>
              <a:rPr lang="fr-FR" sz="2400" dirty="0" smtClean="0"/>
              <a:t>l’action</a:t>
            </a:r>
            <a:r>
              <a:rPr lang="fr-FR" sz="2400" dirty="0" smtClean="0"/>
              <a:t>, elle-même décomposable en deux composantes </a:t>
            </a:r>
            <a:endParaRPr lang="fr-FR" sz="2400" dirty="0" smtClean="0"/>
          </a:p>
          <a:p>
            <a:pPr marL="457200" indent="-457200" algn="just">
              <a:buAutoNum type="arabicParenBoth"/>
            </a:pPr>
            <a:r>
              <a:rPr lang="fr-FR" sz="2400" dirty="0" smtClean="0"/>
              <a:t> </a:t>
            </a:r>
            <a:r>
              <a:rPr lang="fr-FR" sz="2400" dirty="0" smtClean="0"/>
              <a:t>la compétence </a:t>
            </a:r>
            <a:r>
              <a:rPr lang="fr-FR" sz="2400" dirty="0" smtClean="0"/>
              <a:t>est relative au</a:t>
            </a:r>
            <a:r>
              <a:rPr lang="fr-FR" sz="2400" dirty="0" smtClean="0"/>
              <a:t> </a:t>
            </a:r>
            <a:r>
              <a:rPr lang="fr-FR" sz="2400" dirty="0" smtClean="0"/>
              <a:t>vouloir-faire, le devoir-faire, le savoir-faire et le </a:t>
            </a:r>
            <a:r>
              <a:rPr lang="fr-FR" sz="2400" dirty="0" smtClean="0"/>
              <a:t>pouvoir-faire</a:t>
            </a:r>
            <a:r>
              <a:rPr lang="fr-FR" sz="2400" dirty="0" smtClean="0"/>
              <a:t>,</a:t>
            </a:r>
            <a:endParaRPr lang="fr-FR" sz="2400" dirty="0" smtClean="0"/>
          </a:p>
          <a:p>
            <a:pPr marL="457200" indent="-457200" algn="just">
              <a:buAutoNum type="arabicParenBoth"/>
            </a:pPr>
            <a:r>
              <a:rPr lang="fr-FR" sz="2400" dirty="0" smtClean="0"/>
              <a:t> la performance est relative </a:t>
            </a:r>
            <a:r>
              <a:rPr lang="fr-FR" sz="2400" dirty="0" smtClean="0"/>
              <a:t>à la réalisation effective de </a:t>
            </a:r>
            <a:r>
              <a:rPr lang="fr-FR" sz="2400" dirty="0" smtClean="0"/>
              <a:t>l’action</a:t>
            </a:r>
            <a:r>
              <a:rPr lang="fr-FR" sz="2400" dirty="0" smtClean="0"/>
              <a:t>,</a:t>
            </a:r>
            <a:r>
              <a:rPr lang="fr-FR" sz="2400" dirty="0" smtClean="0"/>
              <a:t> </a:t>
            </a:r>
          </a:p>
          <a:p>
            <a:pPr marL="457200" indent="-457200" algn="just">
              <a:buAutoNum type="arabicParenBoth"/>
            </a:pPr>
            <a:r>
              <a:rPr lang="fr-FR" sz="2400" dirty="0" smtClean="0"/>
              <a:t>la </a:t>
            </a:r>
            <a:r>
              <a:rPr lang="fr-FR" sz="2400" dirty="0" smtClean="0"/>
              <a:t>manipulation </a:t>
            </a:r>
            <a:r>
              <a:rPr lang="fr-FR" sz="2400" dirty="0" smtClean="0"/>
              <a:t>est la composante </a:t>
            </a:r>
            <a:r>
              <a:rPr lang="fr-FR" sz="2400" dirty="0" smtClean="0"/>
              <a:t>spécifique pour le vouloir-faire et le devoir-faire et le </a:t>
            </a:r>
            <a:r>
              <a:rPr lang="fr-FR" sz="2400" dirty="0" smtClean="0"/>
              <a:t>contrat, évoquant </a:t>
            </a:r>
            <a:r>
              <a:rPr lang="fr-FR" sz="2400" dirty="0" smtClean="0"/>
              <a:t>la </a:t>
            </a:r>
            <a:r>
              <a:rPr lang="fr-FR" sz="2400" dirty="0" smtClean="0"/>
              <a:t>rétribution</a:t>
            </a:r>
            <a:r>
              <a:rPr lang="fr-FR" sz="2400" dirty="0" smtClean="0"/>
              <a:t>,</a:t>
            </a:r>
            <a:endParaRPr lang="fr-FR" sz="2400" dirty="0" smtClean="0"/>
          </a:p>
          <a:p>
            <a:pPr marL="457200" indent="-457200" algn="just">
              <a:buAutoNum type="arabicParenBoth"/>
            </a:pPr>
            <a:r>
              <a:rPr lang="fr-FR" sz="2400" dirty="0" smtClean="0"/>
              <a:t>la </a:t>
            </a:r>
            <a:r>
              <a:rPr lang="fr-FR" sz="2400" dirty="0" smtClean="0"/>
              <a:t>sanction </a:t>
            </a:r>
            <a:r>
              <a:rPr lang="fr-FR" sz="2400" dirty="0" smtClean="0"/>
              <a:t>est relative </a:t>
            </a:r>
            <a:r>
              <a:rPr lang="fr-FR" sz="2400" dirty="0" smtClean="0"/>
              <a:t>à l’évaluation de l’action et à la </a:t>
            </a:r>
            <a:r>
              <a:rPr lang="fr-FR" sz="2400" dirty="0" smtClean="0"/>
              <a:t>rétribution: récompense </a:t>
            </a:r>
            <a:r>
              <a:rPr lang="fr-FR" sz="2400" dirty="0" smtClean="0"/>
              <a:t>ou </a:t>
            </a:r>
            <a:r>
              <a:rPr lang="fr-FR" sz="2400" dirty="0" smtClean="0"/>
              <a:t>punition</a:t>
            </a:r>
            <a:r>
              <a:rPr lang="fr-FR" sz="2400" dirty="0" smtClean="0"/>
              <a:t>.</a:t>
            </a:r>
            <a:r>
              <a:rPr lang="fr-FR" sz="2400" dirty="0" smtClean="0"/>
              <a:t> </a:t>
            </a:r>
            <a:endParaRPr lang="fr-FR" sz="24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84</a:t>
            </a:fld>
            <a:endParaRPr lang="fr-F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X) </a:t>
            </a:r>
            <a:r>
              <a:rPr lang="fr-FR" sz="4000" dirty="0" err="1" smtClean="0"/>
              <a:t>Amkkuẓ</a:t>
            </a:r>
            <a:r>
              <a:rPr lang="fr-FR" sz="4000" dirty="0" smtClean="0"/>
              <a:t> n </a:t>
            </a:r>
            <a:r>
              <a:rPr lang="fr-FR" sz="4000" dirty="0" err="1" smtClean="0"/>
              <a:t>tsnamka</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1214422"/>
            <a:ext cx="7239000" cy="5241314"/>
          </a:xfrm>
        </p:spPr>
        <p:txBody>
          <a:bodyPr/>
          <a:lstStyle/>
          <a:p>
            <a:pPr algn="just">
              <a:buNone/>
            </a:pPr>
            <a:r>
              <a:rPr lang="fr-FR" sz="2000" dirty="0" smtClean="0"/>
              <a:t>Le carré sémiotique</a:t>
            </a:r>
            <a:r>
              <a:rPr lang="fr-FR" sz="2000" b="1" dirty="0" smtClean="0"/>
              <a:t>, Développé par Greimas et </a:t>
            </a:r>
            <a:r>
              <a:rPr lang="fr-FR" sz="2000" b="1" dirty="0" err="1" smtClean="0"/>
              <a:t>Rastier</a:t>
            </a:r>
            <a:r>
              <a:rPr lang="fr-FR" sz="2000" b="1" dirty="0" smtClean="0"/>
              <a:t> (1968</a:t>
            </a:r>
            <a:r>
              <a:rPr lang="fr-FR" sz="2000" b="1" dirty="0" smtClean="0"/>
              <a:t>), est le </a:t>
            </a:r>
            <a:r>
              <a:rPr lang="fr-FR" sz="2000" b="1" dirty="0" smtClean="0"/>
              <a:t>produit de l’articulation logique d'une opposition </a:t>
            </a:r>
            <a:r>
              <a:rPr lang="fr-FR" sz="2000" b="1" dirty="0" smtClean="0"/>
              <a:t>donnée. </a:t>
            </a:r>
            <a:r>
              <a:rPr lang="fr-FR" sz="2000" b="1" dirty="0" smtClean="0"/>
              <a:t>Le carré sémiotique permet en effet de raffiner les analyses par oppositions en faisant passer le nombre de classes analytiques découlant d’une opposition donnée de deux (par exemple, vie/mort) à quatre (par exemple, vie : un nouveau-né, mort : un cadavre, vie et mort : un mort-vivant, ni vie ni mort : un ange), à huit voire à dix. </a:t>
            </a: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85</a:t>
            </a:fld>
            <a:endParaRPr lang="fr-F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7643866" cy="6170008"/>
          </a:xfrm>
        </p:spPr>
        <p:txBody>
          <a:bodyPr>
            <a:normAutofit fontScale="85000" lnSpcReduction="20000"/>
          </a:bodyPr>
          <a:lstStyle/>
          <a:p>
            <a:pPr>
              <a:buNone/>
            </a:pPr>
            <a:r>
              <a:rPr lang="fr-FR" sz="2000" dirty="0" smtClean="0"/>
              <a:t>	Structure visuelle du carré sémiotique </a:t>
            </a:r>
          </a:p>
          <a:p>
            <a:pPr>
              <a:buNone/>
            </a:pPr>
            <a:endParaRPr lang="fr-FR" sz="1400" dirty="0" smtClean="0"/>
          </a:p>
          <a:p>
            <a:pPr>
              <a:buNone/>
            </a:pPr>
            <a:endParaRPr lang="fr-FR" sz="1400" dirty="0" smtClean="0"/>
          </a:p>
          <a:p>
            <a:pPr>
              <a:buNone/>
            </a:pPr>
            <a:r>
              <a:rPr lang="fr-FR" sz="1400" dirty="0" smtClean="0"/>
              <a:t>                                                       5. (=1+2) TERME COMPLEXE 	</a:t>
            </a:r>
          </a:p>
          <a:p>
            <a:pPr>
              <a:buNone/>
            </a:pPr>
            <a:endParaRPr lang="fr-FR" sz="1400" dirty="0" smtClean="0"/>
          </a:p>
          <a:p>
            <a:pPr>
              <a:buNone/>
            </a:pPr>
            <a:r>
              <a:rPr lang="fr-FR" sz="1400" dirty="0" smtClean="0"/>
              <a:t>                                     </a:t>
            </a:r>
          </a:p>
          <a:p>
            <a:pPr>
              <a:buNone/>
            </a:pPr>
            <a:r>
              <a:rPr lang="fr-FR" sz="1400" dirty="0" smtClean="0"/>
              <a:t>                                           1. TERME A 	                        2. TERME B</a:t>
            </a:r>
          </a:p>
          <a:p>
            <a:pPr>
              <a:buNone/>
            </a:pPr>
            <a:r>
              <a:rPr lang="fr-FR" sz="1400" dirty="0" smtClean="0"/>
              <a:t>                                                                     9. (=1+4) 	</a:t>
            </a:r>
          </a:p>
          <a:p>
            <a:pPr>
              <a:buNone/>
            </a:pPr>
            <a:r>
              <a:rPr lang="fr-FR" sz="1400" dirty="0" smtClean="0"/>
              <a:t>	                                                             </a:t>
            </a:r>
            <a:r>
              <a:rPr lang="fr-FR" sz="1200" dirty="0" smtClean="0"/>
              <a:t>SCHÉMA POSITIF 	</a:t>
            </a:r>
          </a:p>
          <a:p>
            <a:pPr>
              <a:buNone/>
            </a:pPr>
            <a:endParaRPr lang="fr-FR" sz="1400" dirty="0" smtClean="0"/>
          </a:p>
          <a:p>
            <a:pPr>
              <a:buNone/>
            </a:pPr>
            <a:endParaRPr lang="fr-FR" sz="1400" dirty="0" smtClean="0"/>
          </a:p>
          <a:p>
            <a:pPr>
              <a:buNone/>
            </a:pPr>
            <a:endParaRPr lang="fr-FR" sz="1400" dirty="0" smtClean="0"/>
          </a:p>
          <a:p>
            <a:pPr>
              <a:buNone/>
            </a:pPr>
            <a:r>
              <a:rPr lang="fr-FR" sz="1400" dirty="0" smtClean="0"/>
              <a:t>           </a:t>
            </a:r>
          </a:p>
          <a:p>
            <a:pPr>
              <a:buNone/>
            </a:pPr>
            <a:r>
              <a:rPr lang="fr-FR" sz="1400" dirty="0" smtClean="0"/>
              <a:t>                       7. (=1+3)                        	</a:t>
            </a:r>
          </a:p>
          <a:p>
            <a:pPr>
              <a:buNone/>
            </a:pPr>
            <a:r>
              <a:rPr lang="fr-FR" sz="1400" dirty="0" smtClean="0"/>
              <a:t>                  DEIXIS POSITIVE                                                                                       </a:t>
            </a:r>
            <a:r>
              <a:rPr lang="fr-FR" sz="1500" dirty="0" smtClean="0"/>
              <a:t>8. (=2+4) </a:t>
            </a:r>
          </a:p>
          <a:p>
            <a:pPr>
              <a:buNone/>
            </a:pPr>
            <a:r>
              <a:rPr lang="fr-FR" sz="1500" dirty="0" smtClean="0"/>
              <a:t>                                                                 10. (=2+3)                                    DEIXIS NÉGATIVE </a:t>
            </a:r>
          </a:p>
          <a:p>
            <a:pPr>
              <a:buNone/>
            </a:pPr>
            <a:r>
              <a:rPr lang="fr-FR" sz="1200" dirty="0" smtClean="0"/>
              <a:t>                                                                                  SCHÉMA NÉGATIF 	</a:t>
            </a:r>
          </a:p>
          <a:p>
            <a:pPr>
              <a:buNone/>
            </a:pPr>
            <a:r>
              <a:rPr lang="fr-FR" sz="1400" dirty="0" smtClean="0"/>
              <a:t>                                                                </a:t>
            </a:r>
          </a:p>
          <a:p>
            <a:pPr>
              <a:buNone/>
            </a:pPr>
            <a:endParaRPr lang="fr-FR" sz="1400" dirty="0" smtClean="0"/>
          </a:p>
          <a:p>
            <a:pPr>
              <a:buNone/>
            </a:pPr>
            <a:r>
              <a:rPr lang="fr-FR" sz="1400" dirty="0" smtClean="0"/>
              <a:t>                                        </a:t>
            </a:r>
          </a:p>
          <a:p>
            <a:pPr>
              <a:buNone/>
            </a:pPr>
            <a:r>
              <a:rPr lang="fr-FR" sz="1400" dirty="0" smtClean="0"/>
              <a:t>                                          3. TERME NON-B                             4. TERME NON-A 	</a:t>
            </a:r>
          </a:p>
          <a:p>
            <a:pPr>
              <a:buNone/>
            </a:pPr>
            <a:endParaRPr lang="fr-FR" sz="1400" dirty="0" smtClean="0"/>
          </a:p>
          <a:p>
            <a:pPr>
              <a:buNone/>
            </a:pPr>
            <a:r>
              <a:rPr lang="fr-FR" sz="1400" dirty="0" smtClean="0"/>
              <a:t>	</a:t>
            </a:r>
          </a:p>
          <a:p>
            <a:pPr>
              <a:buNone/>
            </a:pPr>
            <a:r>
              <a:rPr lang="fr-FR" sz="1400" dirty="0" smtClean="0"/>
              <a:t>                                                               6. (=3+4)  TERME NEUTRE </a:t>
            </a:r>
          </a:p>
          <a:p>
            <a:pPr>
              <a:buNone/>
            </a:pPr>
            <a:endParaRPr lang="fr-FR" sz="1400" dirty="0" smtClean="0"/>
          </a:p>
          <a:p>
            <a:pPr>
              <a:buNone/>
            </a:pPr>
            <a:endParaRPr lang="fr-FR" sz="1400" dirty="0" smtClean="0"/>
          </a:p>
          <a:p>
            <a:pPr>
              <a:buNone/>
            </a:pPr>
            <a:r>
              <a:rPr lang="fr-FR" sz="1400" dirty="0" smtClean="0"/>
              <a:t>	</a:t>
            </a:r>
          </a:p>
          <a:p>
            <a:pPr>
              <a:buNone/>
            </a:pPr>
            <a:endParaRPr lang="fr-FR" sz="1400"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86</a:t>
            </a:fld>
            <a:endParaRPr lang="fr-FR"/>
          </a:p>
        </p:txBody>
      </p:sp>
      <p:cxnSp>
        <p:nvCxnSpPr>
          <p:cNvPr id="7" name="Connecteur droit 6"/>
          <p:cNvCxnSpPr/>
          <p:nvPr/>
        </p:nvCxnSpPr>
        <p:spPr>
          <a:xfrm>
            <a:off x="2285984" y="1428736"/>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4107653" y="3250405"/>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2285984" y="5072074"/>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flipH="1" flipV="1">
            <a:off x="464315" y="3250405"/>
            <a:ext cx="364333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Volet pratique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fontScale="92500" lnSpcReduction="20000"/>
          </a:bodyPr>
          <a:lstStyle/>
          <a:p>
            <a:pPr marL="514350" indent="-514350" algn="just">
              <a:buNone/>
            </a:pPr>
            <a:r>
              <a:rPr lang="fr-FR" sz="2400" dirty="0" smtClean="0"/>
              <a:t>1) Le dispositif sémiotique: cas des contes amazighes</a:t>
            </a:r>
          </a:p>
          <a:p>
            <a:pPr algn="just">
              <a:buNone/>
            </a:pPr>
            <a:r>
              <a:rPr lang="fr-FR" sz="2000" dirty="0" smtClean="0"/>
              <a:t>Un </a:t>
            </a:r>
            <a:r>
              <a:rPr lang="fr-FR" sz="2000" b="1" dirty="0" smtClean="0"/>
              <a:t>corpus, au sens large, est constitué d’un produit ou plusieurs produits sémiotiques (par exemple, des textes) intégraux, choisis par inclination (corpus d’élection) ou retenus par critères « objectifs », et qui font l’objet d’une analyse. Au sens restreint, il s’agit d’un produit ou d’un groupe de produits sémiotiques intégraux retenus sur la base de critères objectifs, conscients, explicites, rigoureux et pertinents pour l’application souhaitée. → Corpus. </a:t>
            </a:r>
            <a:endParaRPr lang="fr-FR" sz="2400" dirty="0" smtClean="0"/>
          </a:p>
          <a:p>
            <a:pPr algn="just">
              <a:buNone/>
            </a:pPr>
            <a:r>
              <a:rPr lang="fr-FR" sz="2400" dirty="0" smtClean="0"/>
              <a:t>Contrairement à d’autres traditions, le conte </a:t>
            </a:r>
            <a:r>
              <a:rPr lang="fr-FR" sz="2400" dirty="0" smtClean="0"/>
              <a:t>amazighe</a:t>
            </a:r>
            <a:r>
              <a:rPr lang="fr-FR" sz="2400" dirty="0" smtClean="0"/>
              <a:t> </a:t>
            </a:r>
            <a:r>
              <a:rPr lang="fr-FR" sz="2400" dirty="0" smtClean="0"/>
              <a:t>est une exclusivité des femmes. Que des hommes racontent des histoires dans les foires ou dans leur </a:t>
            </a:r>
            <a:r>
              <a:rPr lang="fr-FR" sz="2400" dirty="0" smtClean="0"/>
              <a:t>pérégrination </a:t>
            </a:r>
            <a:r>
              <a:rPr lang="fr-FR" sz="2400" dirty="0" smtClean="0"/>
              <a:t>de colporteurs ne change rien à cette règle. Le conte est affaire de femmes et son public sont les jeunes enfants non pubères. </a:t>
            </a:r>
            <a:r>
              <a:rPr lang="fr-FR" sz="2400" dirty="0" smtClean="0"/>
              <a:t>M</a:t>
            </a:r>
            <a:r>
              <a:rPr lang="fr-FR" sz="2400" dirty="0" smtClean="0"/>
              <a:t>. Mammeri </a:t>
            </a:r>
            <a:r>
              <a:rPr lang="fr-FR" sz="2400" dirty="0" smtClean="0"/>
              <a:t>affirme que </a:t>
            </a:r>
            <a:r>
              <a:rPr lang="fr-FR" sz="2400" dirty="0" smtClean="0"/>
              <a:t>le conte berbère oral vit ses dernières années car « d’autres jeux, d’autres modes de dire et de révéler (de rêver ?) les remplacent » (</a:t>
            </a:r>
            <a:r>
              <a:rPr lang="fr-FR" sz="2400" dirty="0" err="1" smtClean="0"/>
              <a:t>Machaho</a:t>
            </a:r>
            <a:r>
              <a:rPr lang="fr-FR" sz="2400" dirty="0" smtClean="0"/>
              <a:t> ! Contes berbères de Kabylie, Bordas, 1980).</a:t>
            </a:r>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87</a:t>
            </a:fld>
            <a:endParaRPr lang="fr-F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marL="514350" indent="-514350" algn="just">
              <a:buNone/>
            </a:pPr>
            <a:r>
              <a:rPr lang="fr-FR" sz="2400" dirty="0" smtClean="0"/>
              <a:t>2) Définition du conte   </a:t>
            </a:r>
          </a:p>
          <a:p>
            <a:pPr marL="514350" indent="-514350" algn="just">
              <a:buNone/>
            </a:pPr>
            <a:r>
              <a:rPr lang="fr-FR" sz="2400" dirty="0" smtClean="0"/>
              <a:t>      </a:t>
            </a:r>
            <a:r>
              <a:rPr lang="fr-FR" sz="2400" dirty="0" err="1" smtClean="0"/>
              <a:t>Asisn</a:t>
            </a:r>
            <a:r>
              <a:rPr lang="fr-FR" sz="2400" dirty="0" smtClean="0"/>
              <a:t> n </a:t>
            </a:r>
            <a:r>
              <a:rPr lang="fr-FR" sz="2400" dirty="0" err="1" smtClean="0"/>
              <a:t>tllast</a:t>
            </a:r>
            <a:r>
              <a:rPr lang="fr-FR" sz="2400" dirty="0" smtClean="0"/>
              <a:t> (</a:t>
            </a:r>
            <a:r>
              <a:rPr lang="fr-FR" sz="2400" dirty="0" err="1" smtClean="0"/>
              <a:t>tnfust</a:t>
            </a:r>
            <a:r>
              <a:rPr lang="fr-FR" sz="2400" dirty="0" smtClean="0"/>
              <a:t>)</a:t>
            </a:r>
          </a:p>
          <a:p>
            <a:pPr algn="just">
              <a:buNone/>
            </a:pPr>
            <a:r>
              <a:rPr lang="fr-FR" sz="2000" dirty="0" smtClean="0"/>
              <a:t>Propp définit aussi le conte merveilleux comme récit à sept personnages ayant chacun leur sphère d'action propre : le Héros, la Princesse, le Mandateur, l'Agresseur, le Donateur, l'Auxiliaire et le Faux Héros. (Propp, 1970 ;22)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88</a:t>
            </a:fld>
            <a:endParaRPr lang="fr-F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Autofit/>
          </a:bodyPr>
          <a:lstStyle/>
          <a:p>
            <a:pPr algn="just">
              <a:buNone/>
            </a:pPr>
            <a:r>
              <a:rPr lang="fr-FR" sz="2000" dirty="0" smtClean="0"/>
              <a:t>Le Touarègue propose </a:t>
            </a:r>
            <a:r>
              <a:rPr lang="fr-FR" sz="2000" dirty="0" err="1" smtClean="0"/>
              <a:t>emey</a:t>
            </a:r>
            <a:r>
              <a:rPr lang="fr-FR" sz="2000" dirty="0" smtClean="0"/>
              <a:t>. Le Père </a:t>
            </a:r>
            <a:r>
              <a:rPr lang="fr-FR" sz="2000" dirty="0" smtClean="0"/>
              <a:t>de Foucauld </a:t>
            </a:r>
            <a:r>
              <a:rPr lang="fr-FR" sz="2000" dirty="0" smtClean="0"/>
              <a:t>trouve</a:t>
            </a:r>
            <a:r>
              <a:rPr lang="fr-FR" sz="2000" dirty="0" smtClean="0"/>
              <a:t> </a:t>
            </a:r>
            <a:r>
              <a:rPr lang="fr-FR" sz="2000" dirty="0" smtClean="0"/>
              <a:t>deux </a:t>
            </a:r>
            <a:r>
              <a:rPr lang="fr-FR" sz="2000" dirty="0" smtClean="0"/>
              <a:t>vocables: </a:t>
            </a:r>
            <a:r>
              <a:rPr lang="fr-FR" sz="2000" dirty="0" err="1" smtClean="0"/>
              <a:t>oumai</a:t>
            </a:r>
            <a:r>
              <a:rPr lang="fr-FR" sz="2000" dirty="0" smtClean="0"/>
              <a:t> </a:t>
            </a:r>
            <a:r>
              <a:rPr lang="fr-FR" sz="2000" dirty="0" smtClean="0"/>
              <a:t>: </a:t>
            </a:r>
            <a:r>
              <a:rPr lang="fr-FR" sz="2000" dirty="0" smtClean="0"/>
              <a:t>« </a:t>
            </a:r>
            <a:r>
              <a:rPr lang="fr-FR" sz="2000" dirty="0" smtClean="0"/>
              <a:t>rendre grâces à Dieu ou à une personne » et </a:t>
            </a:r>
            <a:r>
              <a:rPr lang="fr-FR" sz="2000" dirty="0" err="1" smtClean="0"/>
              <a:t>imeiien</a:t>
            </a:r>
            <a:r>
              <a:rPr lang="fr-FR" sz="2000" dirty="0" smtClean="0"/>
              <a:t>: </a:t>
            </a:r>
            <a:r>
              <a:rPr lang="fr-FR" sz="2000" dirty="0" smtClean="0"/>
              <a:t>« gens des temps antiques ». </a:t>
            </a:r>
          </a:p>
          <a:p>
            <a:pPr algn="just">
              <a:buNone/>
            </a:pPr>
            <a:r>
              <a:rPr lang="fr-FR" sz="2000" dirty="0" smtClean="0"/>
              <a:t>Dans la Tachelhit, on </a:t>
            </a:r>
            <a:r>
              <a:rPr lang="fr-FR" sz="2000" dirty="0" smtClean="0"/>
              <a:t>trouve  </a:t>
            </a:r>
            <a:r>
              <a:rPr lang="fr-FR" sz="2000" dirty="0" err="1" smtClean="0"/>
              <a:t>ummiy</a:t>
            </a:r>
            <a:r>
              <a:rPr lang="fr-FR" sz="2000" dirty="0" smtClean="0"/>
              <a:t> (</a:t>
            </a:r>
            <a:r>
              <a:rPr lang="fr-FR" sz="2000" dirty="0" err="1" smtClean="0"/>
              <a:t>plur</a:t>
            </a:r>
            <a:r>
              <a:rPr lang="fr-FR" sz="2000" dirty="0" smtClean="0"/>
              <a:t>. </a:t>
            </a:r>
            <a:r>
              <a:rPr lang="fr-FR" sz="2000" dirty="0" err="1" smtClean="0"/>
              <a:t>ummiyn</a:t>
            </a:r>
            <a:r>
              <a:rPr lang="fr-FR" sz="2000" dirty="0" smtClean="0"/>
              <a:t>) mais aussi </a:t>
            </a:r>
            <a:r>
              <a:rPr lang="fr-FR" sz="2000" dirty="0" err="1" smtClean="0"/>
              <a:t>tallast</a:t>
            </a:r>
            <a:r>
              <a:rPr lang="fr-FR" sz="2000" dirty="0" smtClean="0"/>
              <a:t> (</a:t>
            </a:r>
            <a:r>
              <a:rPr lang="fr-FR" sz="2000" dirty="0" err="1" smtClean="0"/>
              <a:t>plur</a:t>
            </a:r>
            <a:r>
              <a:rPr lang="fr-FR" sz="2000" dirty="0" smtClean="0"/>
              <a:t>. </a:t>
            </a:r>
            <a:r>
              <a:rPr lang="fr-FR" sz="2000" dirty="0" err="1" smtClean="0"/>
              <a:t>tallasin</a:t>
            </a:r>
            <a:r>
              <a:rPr lang="fr-FR" sz="2000" dirty="0" smtClean="0"/>
              <a:t>).</a:t>
            </a:r>
          </a:p>
          <a:p>
            <a:pPr algn="just">
              <a:buNone/>
            </a:pPr>
            <a:r>
              <a:rPr lang="fr-FR" sz="2000" dirty="0" smtClean="0"/>
              <a:t> </a:t>
            </a:r>
            <a:r>
              <a:rPr lang="fr-FR" sz="2000" dirty="0" smtClean="0"/>
              <a:t>Les deux premiers renvoient à la nourriture : </a:t>
            </a:r>
            <a:r>
              <a:rPr lang="fr-FR" sz="2000" dirty="0" err="1" smtClean="0"/>
              <a:t>ummiy</a:t>
            </a:r>
            <a:r>
              <a:rPr lang="fr-FR" sz="2000" dirty="0" smtClean="0"/>
              <a:t> est une poignée de nourriture (couscous, par exemple</a:t>
            </a:r>
            <a:r>
              <a:rPr lang="fr-FR" sz="2000" dirty="0" smtClean="0"/>
              <a:t>),</a:t>
            </a:r>
          </a:p>
          <a:p>
            <a:pPr algn="just">
              <a:buNone/>
            </a:pPr>
            <a:r>
              <a:rPr lang="fr-FR" sz="2000" dirty="0" smtClean="0"/>
              <a:t> et allas: le </a:t>
            </a:r>
            <a:r>
              <a:rPr lang="fr-FR" sz="2000" dirty="0" smtClean="0"/>
              <a:t>repas du </a:t>
            </a:r>
            <a:r>
              <a:rPr lang="fr-FR" sz="2000" dirty="0" smtClean="0"/>
              <a:t>soir. </a:t>
            </a:r>
          </a:p>
          <a:p>
            <a:pPr algn="just">
              <a:buNone/>
            </a:pPr>
            <a:r>
              <a:rPr lang="fr-FR" sz="2000" dirty="0" smtClean="0"/>
              <a:t>Le rifain utilise </a:t>
            </a:r>
            <a:r>
              <a:rPr lang="fr-FR" sz="2000" dirty="0" err="1" smtClean="0"/>
              <a:t>aḥnuc</a:t>
            </a:r>
            <a:r>
              <a:rPr lang="fr-FR" sz="2000" dirty="0" smtClean="0"/>
              <a:t> </a:t>
            </a:r>
            <a:r>
              <a:rPr lang="fr-FR" sz="2000" dirty="0" smtClean="0"/>
              <a:t>(pl. </a:t>
            </a:r>
            <a:r>
              <a:rPr lang="fr-FR" sz="2000" dirty="0" err="1" smtClean="0"/>
              <a:t>iḥnac</a:t>
            </a:r>
            <a:r>
              <a:rPr lang="fr-FR" sz="2000" dirty="0" smtClean="0"/>
              <a:t>) et </a:t>
            </a:r>
            <a:r>
              <a:rPr lang="fr-FR" sz="2000" dirty="0" err="1" smtClean="0"/>
              <a:t>tanfust</a:t>
            </a:r>
            <a:r>
              <a:rPr lang="fr-FR" sz="2000" dirty="0" smtClean="0"/>
              <a:t> (pl. </a:t>
            </a:r>
            <a:r>
              <a:rPr lang="fr-FR" sz="2000" dirty="0" err="1" smtClean="0"/>
              <a:t>tinfas</a:t>
            </a:r>
            <a:r>
              <a:rPr lang="fr-FR" sz="2000" dirty="0" smtClean="0"/>
              <a:t>). </a:t>
            </a:r>
          </a:p>
          <a:p>
            <a:pPr algn="just">
              <a:buNone/>
            </a:pPr>
            <a:r>
              <a:rPr lang="fr-FR" sz="2000" dirty="0" smtClean="0"/>
              <a:t>En Kabylie, </a:t>
            </a:r>
            <a:r>
              <a:rPr lang="fr-FR" sz="2000" dirty="0" err="1" smtClean="0"/>
              <a:t>tamacahut</a:t>
            </a:r>
            <a:r>
              <a:rPr lang="fr-FR" sz="2000" dirty="0" smtClean="0"/>
              <a:t>. Le </a:t>
            </a:r>
            <a:r>
              <a:rPr lang="fr-FR" sz="2000" dirty="0" smtClean="0"/>
              <a:t>dictionnaire de J.-M. </a:t>
            </a:r>
            <a:r>
              <a:rPr lang="fr-FR" sz="2000" dirty="0" err="1" smtClean="0"/>
              <a:t>Dallet</a:t>
            </a:r>
            <a:r>
              <a:rPr lang="fr-FR" sz="2000" dirty="0" smtClean="0"/>
              <a:t> le classe dans une entrée morphologique MCH qu’il remplit seul avec </a:t>
            </a:r>
            <a:r>
              <a:rPr lang="fr-FR" sz="2000" dirty="0" err="1" smtClean="0"/>
              <a:t>macahu</a:t>
            </a:r>
            <a:r>
              <a:rPr lang="fr-FR" sz="2000" dirty="0" smtClean="0"/>
              <a:t> et </a:t>
            </a:r>
            <a:r>
              <a:rPr lang="fr-FR" sz="2000" dirty="0" err="1" smtClean="0"/>
              <a:t>amacahu</a:t>
            </a:r>
            <a:r>
              <a:rPr lang="fr-FR" sz="2000" dirty="0" smtClean="0"/>
              <a:t>, introduisant </a:t>
            </a:r>
            <a:r>
              <a:rPr lang="fr-FR" sz="2000" dirty="0" smtClean="0"/>
              <a:t>« un conte, une devinette </a:t>
            </a:r>
            <a:r>
              <a:rPr lang="fr-FR" sz="2000" dirty="0" smtClean="0"/>
              <a:t>». </a:t>
            </a:r>
          </a:p>
          <a:p>
            <a:pPr algn="just">
              <a:buNone/>
            </a:pPr>
            <a:r>
              <a:rPr lang="fr-FR" sz="2000" dirty="0" smtClean="0"/>
              <a:t> - </a:t>
            </a:r>
            <a:r>
              <a:rPr lang="fr-FR" sz="2000" dirty="0" err="1" smtClean="0"/>
              <a:t>T</a:t>
            </a:r>
            <a:r>
              <a:rPr lang="fr-FR" sz="2000" dirty="0" err="1" smtClean="0"/>
              <a:t>anfust</a:t>
            </a:r>
            <a:r>
              <a:rPr lang="fr-FR" sz="2000" dirty="0" smtClean="0"/>
              <a:t>, </a:t>
            </a:r>
            <a:r>
              <a:rPr lang="fr-FR" sz="2000" dirty="0" err="1" smtClean="0"/>
              <a:t>tallast</a:t>
            </a:r>
            <a:r>
              <a:rPr lang="fr-FR" sz="2000" dirty="0" smtClean="0"/>
              <a:t>: terme lié au </a:t>
            </a:r>
            <a:r>
              <a:rPr lang="fr-FR" sz="2000" dirty="0" smtClean="0"/>
              <a:t>temps du conte </a:t>
            </a:r>
            <a:endParaRPr lang="fr-FR" sz="2000" dirty="0" smtClean="0"/>
          </a:p>
          <a:p>
            <a:pPr algn="just">
              <a:buNone/>
            </a:pPr>
            <a:r>
              <a:rPr lang="fr-FR" sz="2000" dirty="0" smtClean="0"/>
              <a:t>- </a:t>
            </a:r>
            <a:r>
              <a:rPr lang="fr-FR" sz="2000" dirty="0" err="1" smtClean="0"/>
              <a:t>Ummiy</a:t>
            </a:r>
            <a:r>
              <a:rPr lang="fr-FR" sz="2000" dirty="0" smtClean="0"/>
              <a:t>: terme lié à sa </a:t>
            </a:r>
            <a:r>
              <a:rPr lang="fr-FR" sz="2000" dirty="0" smtClean="0"/>
              <a:t>fonction</a:t>
            </a:r>
            <a:r>
              <a:rPr lang="fr-FR" sz="2000" dirty="0" smtClean="0"/>
              <a:t>, </a:t>
            </a:r>
          </a:p>
          <a:p>
            <a:pPr algn="just">
              <a:buNone/>
            </a:pPr>
            <a:r>
              <a:rPr lang="fr-FR" sz="2000" dirty="0" smtClean="0"/>
              <a:t>- </a:t>
            </a:r>
            <a:r>
              <a:rPr lang="fr-FR" sz="2000" dirty="0" err="1" smtClean="0"/>
              <a:t>Tamcahut</a:t>
            </a:r>
            <a:r>
              <a:rPr lang="fr-FR" sz="2000" dirty="0" smtClean="0"/>
              <a:t>: terme lié à son style.</a:t>
            </a:r>
            <a:endParaRPr lang="fr-FR" sz="2000" dirty="0" smtClean="0"/>
          </a:p>
          <a:p>
            <a:pPr algn="just">
              <a:buNone/>
            </a:pPr>
            <a:endParaRPr lang="fr-FR" sz="2000" dirty="0" smtClean="0"/>
          </a:p>
          <a:p>
            <a:pPr algn="just">
              <a:buNone/>
            </a:pPr>
            <a:endParaRPr lang="fr-FR" sz="2000" dirty="0" smtClean="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89</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Methodologie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Cours magistraux et conférences</a:t>
            </a:r>
          </a:p>
          <a:p>
            <a:r>
              <a:rPr lang="fr-FR" dirty="0" smtClean="0"/>
              <a:t> Exercices à base de corpus</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a:t>
            </a:fld>
            <a:endParaRPr lang="fr-F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62500" lnSpcReduction="20000"/>
          </a:bodyPr>
          <a:lstStyle/>
          <a:p>
            <a:pPr marL="514350" indent="-514350">
              <a:buNone/>
            </a:pPr>
            <a:r>
              <a:rPr lang="fr-FR" sz="3200" dirty="0" smtClean="0"/>
              <a:t>3) Analyse sémiotique d’un conte amazighe     </a:t>
            </a:r>
          </a:p>
          <a:p>
            <a:pPr marL="514350" indent="-514350">
              <a:buNone/>
            </a:pPr>
            <a:r>
              <a:rPr lang="fr-FR" sz="3200" dirty="0" smtClean="0"/>
              <a:t>    </a:t>
            </a:r>
            <a:r>
              <a:rPr lang="fr-FR" sz="3200" dirty="0" err="1" smtClean="0"/>
              <a:t>asfsi</a:t>
            </a:r>
            <a:r>
              <a:rPr lang="fr-FR" sz="3200" dirty="0" smtClean="0"/>
              <a:t> </a:t>
            </a:r>
            <a:r>
              <a:rPr lang="fr-FR" sz="3200" dirty="0" smtClean="0"/>
              <a:t>n </a:t>
            </a:r>
            <a:r>
              <a:rPr lang="fr-FR" sz="3200" dirty="0" err="1" smtClean="0"/>
              <a:t>tnfust</a:t>
            </a:r>
            <a:r>
              <a:rPr lang="fr-FR" sz="3200" dirty="0" smtClean="0"/>
              <a:t>: </a:t>
            </a:r>
            <a:r>
              <a:rPr lang="fr-FR" sz="3200" b="1" dirty="0" err="1" smtClean="0"/>
              <a:t>Ḥammu</a:t>
            </a:r>
            <a:r>
              <a:rPr lang="fr-FR" sz="3200" b="1" dirty="0" smtClean="0"/>
              <a:t> </a:t>
            </a:r>
            <a:r>
              <a:rPr lang="fr-FR" sz="3200" b="1" dirty="0" err="1" smtClean="0"/>
              <a:t>A</a:t>
            </a:r>
            <a:r>
              <a:rPr lang="fr-FR" sz="3200" b="1" dirty="0" err="1" smtClean="0"/>
              <a:t>ḥraymi</a:t>
            </a:r>
            <a:endParaRPr lang="fr-FR" sz="3200" dirty="0" smtClean="0"/>
          </a:p>
          <a:p>
            <a:pPr marL="514350" indent="-514350">
              <a:buNone/>
            </a:pPr>
            <a:endParaRPr lang="fr-FR" sz="2400" dirty="0" smtClean="0"/>
          </a:p>
          <a:p>
            <a:pPr>
              <a:buNone/>
            </a:pPr>
            <a:r>
              <a:rPr lang="fr-FR" b="1" dirty="0" err="1" smtClean="0"/>
              <a:t>Ḥammu</a:t>
            </a:r>
            <a:r>
              <a:rPr lang="fr-FR" b="1" dirty="0" smtClean="0"/>
              <a:t> </a:t>
            </a:r>
            <a:r>
              <a:rPr lang="fr-FR" b="1" dirty="0" err="1" smtClean="0"/>
              <a:t>aḥraymi</a:t>
            </a:r>
            <a:endParaRPr lang="fr-FR" b="1" dirty="0" smtClean="0"/>
          </a:p>
          <a:p>
            <a:pPr>
              <a:buNone/>
            </a:pPr>
            <a:endParaRPr lang="fr-FR" dirty="0" smtClean="0"/>
          </a:p>
          <a:p>
            <a:pPr algn="just">
              <a:buNone/>
            </a:pPr>
            <a:r>
              <a:rPr lang="fr-FR" sz="2900" dirty="0" err="1" smtClean="0"/>
              <a:t>Inna</a:t>
            </a:r>
            <a:r>
              <a:rPr lang="fr-FR" sz="2900" dirty="0" smtClean="0"/>
              <a:t> k </a:t>
            </a:r>
            <a:r>
              <a:rPr lang="fr-FR" sz="2900" dirty="0" err="1" smtClean="0"/>
              <a:t>idjn</a:t>
            </a:r>
            <a:r>
              <a:rPr lang="fr-FR" sz="2900" dirty="0" smtClean="0"/>
              <a:t>, </a:t>
            </a:r>
            <a:r>
              <a:rPr lang="fr-FR" sz="2900" dirty="0" err="1" smtClean="0"/>
              <a:t>zik</a:t>
            </a:r>
            <a:r>
              <a:rPr lang="fr-FR" sz="2900" dirty="0" smtClean="0"/>
              <a:t>, </a:t>
            </a:r>
            <a:r>
              <a:rPr lang="fr-FR" sz="2900" dirty="0" err="1" smtClean="0"/>
              <a:t>ttuɣa</a:t>
            </a:r>
            <a:r>
              <a:rPr lang="fr-FR" sz="2900" dirty="0" smtClean="0"/>
              <a:t> </a:t>
            </a:r>
            <a:r>
              <a:rPr lang="fr-FR" sz="2900" dirty="0" err="1" smtClean="0"/>
              <a:t>ɣrs</a:t>
            </a:r>
            <a:r>
              <a:rPr lang="fr-FR" sz="2900" dirty="0" smtClean="0"/>
              <a:t> </a:t>
            </a:r>
            <a:r>
              <a:rPr lang="fr-FR" sz="2900" dirty="0" err="1" smtClean="0"/>
              <a:t>sbɛa</a:t>
            </a:r>
            <a:r>
              <a:rPr lang="fr-FR" sz="2900" dirty="0" smtClean="0"/>
              <a:t> n </a:t>
            </a:r>
            <a:r>
              <a:rPr lang="fr-FR" sz="2900" dirty="0" err="1" smtClean="0"/>
              <a:t>waṛṛaw</a:t>
            </a:r>
            <a:r>
              <a:rPr lang="fr-FR" sz="2900" dirty="0" smtClean="0"/>
              <a:t> </a:t>
            </a:r>
            <a:r>
              <a:rPr lang="fr-FR" sz="2900" dirty="0" err="1" smtClean="0"/>
              <a:t>ɛzzn</a:t>
            </a:r>
            <a:r>
              <a:rPr lang="fr-FR" sz="2900" dirty="0" smtClean="0"/>
              <a:t> </a:t>
            </a:r>
            <a:r>
              <a:rPr lang="fr-FR" sz="2900" dirty="0" err="1" smtClean="0"/>
              <a:t>xxs</a:t>
            </a:r>
            <a:r>
              <a:rPr lang="fr-FR" sz="2900" dirty="0" smtClean="0"/>
              <a:t> ; </a:t>
            </a:r>
            <a:r>
              <a:rPr lang="fr-FR" sz="2900" dirty="0" err="1" smtClean="0"/>
              <a:t>ɣrs</a:t>
            </a:r>
            <a:r>
              <a:rPr lang="fr-FR" sz="2900" dirty="0" smtClean="0"/>
              <a:t> </a:t>
            </a:r>
            <a:r>
              <a:rPr lang="fr-FR" sz="2900" dirty="0" err="1" smtClean="0"/>
              <a:t>ict</a:t>
            </a:r>
            <a:r>
              <a:rPr lang="fr-FR" sz="2900" dirty="0" smtClean="0"/>
              <a:t> n </a:t>
            </a:r>
            <a:r>
              <a:rPr lang="fr-FR" sz="2900" dirty="0" err="1" smtClean="0"/>
              <a:t>tlɣmt</a:t>
            </a:r>
            <a:r>
              <a:rPr lang="fr-FR" sz="2900" dirty="0" smtClean="0"/>
              <a:t> d </a:t>
            </a:r>
            <a:r>
              <a:rPr lang="fr-FR" sz="2900" dirty="0" err="1" smtClean="0"/>
              <a:t>tamllalt</a:t>
            </a:r>
            <a:r>
              <a:rPr lang="fr-FR" sz="2900" dirty="0" smtClean="0"/>
              <a:t>. </a:t>
            </a:r>
            <a:r>
              <a:rPr lang="fr-FR" sz="2900" dirty="0" err="1" smtClean="0"/>
              <a:t>Tammurt</a:t>
            </a:r>
            <a:r>
              <a:rPr lang="fr-FR" sz="2900" dirty="0" smtClean="0"/>
              <a:t> </a:t>
            </a:r>
            <a:r>
              <a:rPr lang="fr-FR" sz="2900" dirty="0" err="1" smtClean="0"/>
              <a:t>nni</a:t>
            </a:r>
            <a:r>
              <a:rPr lang="fr-FR" sz="2900" dirty="0" smtClean="0"/>
              <a:t> </a:t>
            </a:r>
            <a:r>
              <a:rPr lang="fr-FR" sz="2900" dirty="0" err="1" smtClean="0"/>
              <a:t>mani</a:t>
            </a:r>
            <a:r>
              <a:rPr lang="fr-FR" sz="2900" dirty="0" smtClean="0"/>
              <a:t> </a:t>
            </a:r>
            <a:r>
              <a:rPr lang="fr-FR" sz="2900" dirty="0" err="1" smtClean="0"/>
              <a:t>ttuɣa</a:t>
            </a:r>
            <a:r>
              <a:rPr lang="fr-FR" sz="2900" dirty="0" smtClean="0"/>
              <a:t> </a:t>
            </a:r>
            <a:r>
              <a:rPr lang="fr-FR" sz="2900" dirty="0" err="1" smtClean="0"/>
              <a:t>ttilin</a:t>
            </a:r>
            <a:r>
              <a:rPr lang="fr-FR" sz="2900" dirty="0" smtClean="0"/>
              <a:t>, </a:t>
            </a:r>
            <a:r>
              <a:rPr lang="fr-FR" sz="2900" dirty="0" err="1" smtClean="0"/>
              <a:t>ttffɣ</a:t>
            </a:r>
            <a:r>
              <a:rPr lang="fr-FR" sz="2900" dirty="0" smtClean="0"/>
              <a:t> d dis </a:t>
            </a:r>
            <a:r>
              <a:rPr lang="fr-FR" sz="2900" dirty="0" err="1" smtClean="0"/>
              <a:t>ict</a:t>
            </a:r>
            <a:r>
              <a:rPr lang="fr-FR" sz="2900" dirty="0" smtClean="0"/>
              <a:t> n </a:t>
            </a:r>
            <a:r>
              <a:rPr lang="fr-FR" sz="2900" dirty="0" err="1" smtClean="0"/>
              <a:t>tmẓa</a:t>
            </a:r>
            <a:r>
              <a:rPr lang="fr-FR" sz="2900" dirty="0" smtClean="0"/>
              <a:t> </a:t>
            </a:r>
            <a:r>
              <a:rPr lang="fr-FR" sz="2900" dirty="0" err="1" smtClean="0"/>
              <a:t>ur</a:t>
            </a:r>
            <a:r>
              <a:rPr lang="fr-FR" sz="2900" dirty="0" smtClean="0"/>
              <a:t> t </a:t>
            </a:r>
            <a:r>
              <a:rPr lang="fr-FR" sz="2900" dirty="0" err="1" smtClean="0"/>
              <a:t>dji</a:t>
            </a:r>
            <a:r>
              <a:rPr lang="fr-FR" sz="2900" dirty="0" smtClean="0"/>
              <a:t> </a:t>
            </a:r>
            <a:r>
              <a:rPr lang="fr-FR" sz="2900" dirty="0" err="1" smtClean="0"/>
              <a:t>ḥdd</a:t>
            </a:r>
            <a:r>
              <a:rPr lang="fr-FR" sz="2900" dirty="0" smtClean="0"/>
              <a:t> ad </a:t>
            </a:r>
            <a:r>
              <a:rPr lang="fr-FR" sz="2900" dirty="0" err="1" smtClean="0"/>
              <a:t>iɛic</a:t>
            </a:r>
            <a:r>
              <a:rPr lang="fr-FR" sz="2900" dirty="0" smtClean="0"/>
              <a:t> di </a:t>
            </a:r>
            <a:r>
              <a:rPr lang="fr-FR" sz="2900" dirty="0" err="1" smtClean="0"/>
              <a:t>lxaṭr</a:t>
            </a:r>
            <a:r>
              <a:rPr lang="fr-FR" sz="2900" dirty="0" smtClean="0"/>
              <a:t> </a:t>
            </a:r>
            <a:r>
              <a:rPr lang="fr-FR" sz="2900" dirty="0" err="1" smtClean="0"/>
              <a:t>nns</a:t>
            </a:r>
            <a:r>
              <a:rPr lang="fr-FR" sz="2900" dirty="0" smtClean="0"/>
              <a:t>. </a:t>
            </a:r>
            <a:r>
              <a:rPr lang="fr-FR" sz="2900" dirty="0" err="1" smtClean="0"/>
              <a:t>Idj</a:t>
            </a:r>
            <a:r>
              <a:rPr lang="fr-FR" sz="2900" dirty="0" smtClean="0"/>
              <a:t> n </a:t>
            </a:r>
            <a:r>
              <a:rPr lang="fr-FR" sz="2900" dirty="0" err="1" smtClean="0"/>
              <a:t>was</a:t>
            </a:r>
            <a:r>
              <a:rPr lang="fr-FR" sz="2900" dirty="0" smtClean="0"/>
              <a:t>, </a:t>
            </a:r>
            <a:r>
              <a:rPr lang="fr-FR" sz="2900" dirty="0" err="1" smtClean="0"/>
              <a:t>lwaɣc</a:t>
            </a:r>
            <a:r>
              <a:rPr lang="fr-FR" sz="2900" dirty="0" smtClean="0"/>
              <a:t> </a:t>
            </a:r>
            <a:r>
              <a:rPr lang="fr-FR" sz="2900" dirty="0" err="1" smtClean="0"/>
              <a:t>nni</a:t>
            </a:r>
            <a:r>
              <a:rPr lang="fr-FR" sz="2900" dirty="0" smtClean="0"/>
              <a:t> </a:t>
            </a:r>
            <a:r>
              <a:rPr lang="fr-FR" sz="2900" dirty="0" err="1" smtClean="0"/>
              <a:t>inna</a:t>
            </a:r>
            <a:r>
              <a:rPr lang="fr-FR" sz="2900" dirty="0" smtClean="0"/>
              <a:t> sn </a:t>
            </a:r>
            <a:r>
              <a:rPr lang="fr-FR" sz="2900" dirty="0" err="1" smtClean="0"/>
              <a:t>ibba</a:t>
            </a:r>
            <a:r>
              <a:rPr lang="fr-FR" sz="2900" dirty="0" smtClean="0"/>
              <a:t> </a:t>
            </a:r>
            <a:r>
              <a:rPr lang="fr-FR" sz="2900" dirty="0" err="1" smtClean="0"/>
              <a:t>tsn</a:t>
            </a:r>
            <a:r>
              <a:rPr lang="fr-FR" sz="2900" dirty="0" smtClean="0"/>
              <a:t> :</a:t>
            </a:r>
          </a:p>
          <a:p>
            <a:pPr lvl="0" algn="just">
              <a:buNone/>
            </a:pPr>
            <a:r>
              <a:rPr lang="fr-FR" sz="2900" dirty="0" err="1" smtClean="0"/>
              <a:t>Yallaht</a:t>
            </a:r>
            <a:r>
              <a:rPr lang="fr-FR" sz="2900" dirty="0" smtClean="0"/>
              <a:t> ad </a:t>
            </a:r>
            <a:r>
              <a:rPr lang="fr-FR" sz="2900" dirty="0" err="1" smtClean="0"/>
              <a:t>ngguj</a:t>
            </a:r>
            <a:r>
              <a:rPr lang="fr-FR" sz="2900" dirty="0" smtClean="0"/>
              <a:t>  </a:t>
            </a:r>
            <a:r>
              <a:rPr lang="fr-FR" sz="2900" dirty="0" err="1" smtClean="0"/>
              <a:t>zi</a:t>
            </a:r>
            <a:r>
              <a:rPr lang="fr-FR" sz="2900" dirty="0" smtClean="0"/>
              <a:t> </a:t>
            </a:r>
            <a:r>
              <a:rPr lang="fr-FR" sz="2900" dirty="0" err="1" smtClean="0"/>
              <a:t>tmurt</a:t>
            </a:r>
            <a:r>
              <a:rPr lang="fr-FR" sz="2900" dirty="0" smtClean="0"/>
              <a:t> u </a:t>
            </a:r>
            <a:r>
              <a:rPr lang="fr-FR" sz="2900" dirty="0" err="1" smtClean="0"/>
              <a:t>zzat</a:t>
            </a:r>
            <a:r>
              <a:rPr lang="fr-FR" sz="2900" dirty="0" smtClean="0"/>
              <a:t> </a:t>
            </a:r>
            <a:r>
              <a:rPr lang="fr-FR" sz="2900" dirty="0" err="1" smtClean="0"/>
              <a:t>ɣa</a:t>
            </a:r>
            <a:r>
              <a:rPr lang="fr-FR" sz="2900" dirty="0" smtClean="0"/>
              <a:t> ad d tas </a:t>
            </a:r>
            <a:r>
              <a:rPr lang="fr-FR" sz="2900" dirty="0" err="1" smtClean="0"/>
              <a:t>tamẓa</a:t>
            </a:r>
            <a:r>
              <a:rPr lang="fr-FR" sz="2900" dirty="0" smtClean="0"/>
              <a:t> ad </a:t>
            </a:r>
            <a:r>
              <a:rPr lang="fr-FR" sz="2900" dirty="0" err="1" smtClean="0"/>
              <a:t>anɣ</a:t>
            </a:r>
            <a:r>
              <a:rPr lang="fr-FR" sz="2900" dirty="0" smtClean="0"/>
              <a:t> </a:t>
            </a:r>
            <a:r>
              <a:rPr lang="fr-FR" sz="2900" dirty="0" err="1" smtClean="0"/>
              <a:t>tetc</a:t>
            </a:r>
            <a:r>
              <a:rPr lang="fr-FR" sz="2900" dirty="0" smtClean="0"/>
              <a:t>.</a:t>
            </a:r>
          </a:p>
          <a:p>
            <a:pPr algn="just">
              <a:buNone/>
            </a:pPr>
            <a:r>
              <a:rPr lang="fr-FR" sz="2900" dirty="0" smtClean="0"/>
              <a:t>Iwa </a:t>
            </a:r>
            <a:r>
              <a:rPr lang="fr-FR" sz="2900" dirty="0" err="1" smtClean="0"/>
              <a:t>ruḥn</a:t>
            </a:r>
            <a:r>
              <a:rPr lang="fr-FR" sz="2900" dirty="0" smtClean="0"/>
              <a:t>, </a:t>
            </a:r>
            <a:r>
              <a:rPr lang="fr-FR" sz="2900" dirty="0" err="1" smtClean="0"/>
              <a:t>ggurn</a:t>
            </a:r>
            <a:r>
              <a:rPr lang="fr-FR" sz="2900" dirty="0" smtClean="0"/>
              <a:t>, </a:t>
            </a:r>
            <a:r>
              <a:rPr lang="fr-FR" sz="2900" dirty="0" err="1" smtClean="0"/>
              <a:t>ggurn</a:t>
            </a:r>
            <a:r>
              <a:rPr lang="fr-FR" sz="2900" dirty="0" smtClean="0"/>
              <a:t>, </a:t>
            </a:r>
            <a:r>
              <a:rPr lang="fr-FR" sz="2900" dirty="0" err="1" smtClean="0"/>
              <a:t>idjn</a:t>
            </a:r>
            <a:r>
              <a:rPr lang="fr-FR" sz="2900" dirty="0" smtClean="0"/>
              <a:t> </a:t>
            </a:r>
            <a:r>
              <a:rPr lang="fr-FR" sz="2900" dirty="0" err="1" smtClean="0"/>
              <a:t>zg</a:t>
            </a:r>
            <a:r>
              <a:rPr lang="fr-FR" sz="2900" dirty="0" smtClean="0"/>
              <a:t> </a:t>
            </a:r>
            <a:r>
              <a:rPr lang="fr-FR" sz="2900" dirty="0" err="1" smtClean="0"/>
              <a:t>waṛṛaw</a:t>
            </a:r>
            <a:r>
              <a:rPr lang="fr-FR" sz="2900" dirty="0" smtClean="0"/>
              <a:t> </a:t>
            </a:r>
            <a:r>
              <a:rPr lang="fr-FR" sz="2900" dirty="0" err="1" smtClean="0"/>
              <a:t>nns</a:t>
            </a:r>
            <a:r>
              <a:rPr lang="fr-FR" sz="2900" dirty="0" smtClean="0"/>
              <a:t> </a:t>
            </a:r>
            <a:r>
              <a:rPr lang="fr-FR" sz="2900" dirty="0" err="1" smtClean="0"/>
              <a:t>inna</a:t>
            </a:r>
            <a:r>
              <a:rPr lang="fr-FR" sz="2900" dirty="0" smtClean="0"/>
              <a:t> i </a:t>
            </a:r>
            <a:r>
              <a:rPr lang="fr-FR" sz="2900" dirty="0" err="1" smtClean="0"/>
              <a:t>ybba</a:t>
            </a:r>
            <a:r>
              <a:rPr lang="fr-FR" sz="2900" dirty="0" smtClean="0"/>
              <a:t> s :</a:t>
            </a:r>
          </a:p>
          <a:p>
            <a:pPr lvl="0" algn="just">
              <a:buNone/>
            </a:pPr>
            <a:r>
              <a:rPr lang="fr-FR" sz="2900" dirty="0" smtClean="0"/>
              <a:t>A </a:t>
            </a:r>
            <a:r>
              <a:rPr lang="fr-FR" sz="2900" dirty="0" err="1" smtClean="0"/>
              <a:t>ybba</a:t>
            </a:r>
            <a:r>
              <a:rPr lang="fr-FR" sz="2900" dirty="0" smtClean="0"/>
              <a:t> </a:t>
            </a:r>
            <a:r>
              <a:rPr lang="fr-FR" sz="2900" dirty="0" err="1" smtClean="0"/>
              <a:t>uḥlɣ</a:t>
            </a:r>
            <a:r>
              <a:rPr lang="fr-FR" sz="2900" dirty="0" smtClean="0"/>
              <a:t> !</a:t>
            </a:r>
          </a:p>
          <a:p>
            <a:pPr algn="just">
              <a:buNone/>
            </a:pPr>
            <a:r>
              <a:rPr lang="fr-FR" sz="2900" dirty="0" err="1" smtClean="0"/>
              <a:t>Inna</a:t>
            </a:r>
            <a:r>
              <a:rPr lang="fr-FR" sz="2900" dirty="0" smtClean="0"/>
              <a:t> s </a:t>
            </a:r>
            <a:r>
              <a:rPr lang="fr-FR" sz="2900" dirty="0" err="1" smtClean="0"/>
              <a:t>ybba</a:t>
            </a:r>
            <a:r>
              <a:rPr lang="fr-FR" sz="2900" dirty="0" smtClean="0"/>
              <a:t> s :</a:t>
            </a:r>
          </a:p>
          <a:p>
            <a:pPr lvl="0" algn="just">
              <a:buNone/>
            </a:pPr>
            <a:r>
              <a:rPr lang="fr-FR" sz="2900" dirty="0" err="1" smtClean="0"/>
              <a:t>Myn</a:t>
            </a:r>
            <a:r>
              <a:rPr lang="fr-FR" sz="2900" dirty="0" smtClean="0"/>
              <a:t> ad </a:t>
            </a:r>
            <a:r>
              <a:rPr lang="fr-FR" sz="2900" dirty="0" err="1" smtClean="0"/>
              <a:t>ak</a:t>
            </a:r>
            <a:r>
              <a:rPr lang="fr-FR" sz="2900" dirty="0" smtClean="0"/>
              <a:t> </a:t>
            </a:r>
            <a:r>
              <a:rPr lang="fr-FR" sz="2900" dirty="0" err="1" smtClean="0"/>
              <a:t>ɣa</a:t>
            </a:r>
            <a:r>
              <a:rPr lang="fr-FR" sz="2900" dirty="0" smtClean="0"/>
              <a:t> </a:t>
            </a:r>
            <a:r>
              <a:rPr lang="fr-FR" sz="2900" dirty="0" err="1" smtClean="0"/>
              <a:t>ggɣ</a:t>
            </a:r>
            <a:r>
              <a:rPr lang="fr-FR" sz="2900" dirty="0" smtClean="0"/>
              <a:t> a </a:t>
            </a:r>
            <a:r>
              <a:rPr lang="fr-FR" sz="2900" dirty="0" err="1" smtClean="0"/>
              <a:t>memmi</a:t>
            </a:r>
            <a:r>
              <a:rPr lang="fr-FR" sz="2900" dirty="0" smtClean="0"/>
              <a:t> ?</a:t>
            </a:r>
          </a:p>
          <a:p>
            <a:pPr algn="just">
              <a:buNone/>
            </a:pPr>
            <a:r>
              <a:rPr lang="fr-FR" sz="2900" dirty="0" err="1" smtClean="0"/>
              <a:t>Inna</a:t>
            </a:r>
            <a:r>
              <a:rPr lang="fr-FR" sz="2900" dirty="0" smtClean="0"/>
              <a:t> s </a:t>
            </a:r>
            <a:r>
              <a:rPr lang="fr-FR" sz="2900" dirty="0" err="1" smtClean="0"/>
              <a:t>memmi</a:t>
            </a:r>
            <a:r>
              <a:rPr lang="fr-FR" sz="2900" dirty="0" smtClean="0"/>
              <a:t> s :</a:t>
            </a:r>
          </a:p>
          <a:p>
            <a:pPr lvl="0" algn="just">
              <a:buNone/>
            </a:pPr>
            <a:r>
              <a:rPr lang="fr-FR" sz="2900" dirty="0" smtClean="0"/>
              <a:t>A </a:t>
            </a:r>
            <a:r>
              <a:rPr lang="fr-FR" sz="2900" dirty="0" err="1" smtClean="0"/>
              <a:t>ybba</a:t>
            </a:r>
            <a:r>
              <a:rPr lang="fr-FR" sz="2900" dirty="0" smtClean="0"/>
              <a:t> </a:t>
            </a:r>
            <a:r>
              <a:rPr lang="fr-FR" sz="2900" dirty="0" err="1" smtClean="0"/>
              <a:t>snyi</a:t>
            </a:r>
            <a:r>
              <a:rPr lang="fr-FR" sz="2900" dirty="0" smtClean="0"/>
              <a:t> yi x </a:t>
            </a:r>
            <a:r>
              <a:rPr lang="fr-FR" sz="2900" dirty="0" err="1" smtClean="0"/>
              <a:t>tlɣmt</a:t>
            </a:r>
            <a:r>
              <a:rPr lang="fr-FR" sz="2900" dirty="0" smtClean="0"/>
              <a:t> </a:t>
            </a:r>
            <a:r>
              <a:rPr lang="fr-FR" sz="2900" dirty="0" err="1" smtClean="0"/>
              <a:t>tamllalt</a:t>
            </a:r>
            <a:r>
              <a:rPr lang="fr-FR" sz="2900" dirty="0" smtClean="0"/>
              <a:t>.</a:t>
            </a:r>
          </a:p>
          <a:p>
            <a:pPr algn="just">
              <a:buNone/>
            </a:pPr>
            <a:r>
              <a:rPr lang="fr-FR" sz="2900" dirty="0" err="1" smtClean="0"/>
              <a:t>Inna</a:t>
            </a:r>
            <a:r>
              <a:rPr lang="fr-FR" sz="2900" dirty="0" smtClean="0"/>
              <a:t> s </a:t>
            </a:r>
            <a:r>
              <a:rPr lang="fr-FR" sz="2900" dirty="0" err="1" smtClean="0"/>
              <a:t>ybba</a:t>
            </a:r>
            <a:r>
              <a:rPr lang="fr-FR" sz="2900" dirty="0" smtClean="0"/>
              <a:t> s :</a:t>
            </a:r>
          </a:p>
          <a:p>
            <a:pPr lvl="0" algn="just">
              <a:buNone/>
            </a:pPr>
            <a:r>
              <a:rPr lang="fr-FR" sz="2900" dirty="0" smtClean="0"/>
              <a:t>A </a:t>
            </a:r>
            <a:r>
              <a:rPr lang="fr-FR" sz="2900" dirty="0" err="1" smtClean="0"/>
              <a:t>memmi</a:t>
            </a:r>
            <a:r>
              <a:rPr lang="fr-FR" sz="2900" dirty="0" smtClean="0"/>
              <a:t>, ad </a:t>
            </a:r>
            <a:r>
              <a:rPr lang="fr-FR" sz="2900" dirty="0" err="1" smtClean="0"/>
              <a:t>tḥld</a:t>
            </a:r>
            <a:r>
              <a:rPr lang="fr-FR" sz="2900" dirty="0" smtClean="0"/>
              <a:t> ad </a:t>
            </a:r>
            <a:r>
              <a:rPr lang="fr-FR" sz="2900" dirty="0" err="1" smtClean="0"/>
              <a:t>tɛzzd</a:t>
            </a:r>
            <a:r>
              <a:rPr lang="fr-FR" sz="2900" dirty="0" smtClean="0"/>
              <a:t> </a:t>
            </a:r>
            <a:r>
              <a:rPr lang="fr-FR" sz="2900" dirty="0" err="1" smtClean="0"/>
              <a:t>ur</a:t>
            </a:r>
            <a:r>
              <a:rPr lang="fr-FR" sz="2900" dirty="0" smtClean="0"/>
              <a:t> </a:t>
            </a:r>
            <a:r>
              <a:rPr lang="fr-FR" sz="2900" dirty="0" err="1" smtClean="0"/>
              <a:t>tɛzzid</a:t>
            </a:r>
            <a:r>
              <a:rPr lang="fr-FR" sz="2900" dirty="0" smtClean="0"/>
              <a:t> </a:t>
            </a:r>
            <a:r>
              <a:rPr lang="fr-FR" sz="2900" dirty="0" err="1" smtClean="0"/>
              <a:t>am</a:t>
            </a:r>
            <a:r>
              <a:rPr lang="fr-FR" sz="2900" dirty="0" smtClean="0"/>
              <a:t> </a:t>
            </a:r>
            <a:r>
              <a:rPr lang="fr-FR" sz="2900" dirty="0" err="1" smtClean="0"/>
              <a:t>talɣmt</a:t>
            </a:r>
            <a:r>
              <a:rPr lang="fr-FR" sz="2900" dirty="0" smtClean="0"/>
              <a:t> </a:t>
            </a:r>
            <a:r>
              <a:rPr lang="fr-FR" sz="2900" dirty="0" err="1" smtClean="0"/>
              <a:t>tamllalt</a:t>
            </a:r>
            <a:r>
              <a:rPr lang="fr-FR" sz="2900" dirty="0" smtClean="0"/>
              <a:t>.</a:t>
            </a:r>
          </a:p>
          <a:p>
            <a:pPr algn="just">
              <a:buNone/>
            </a:pPr>
            <a:r>
              <a:rPr lang="fr-FR" sz="2900" dirty="0" smtClean="0"/>
              <a:t>Iwa </a:t>
            </a:r>
            <a:r>
              <a:rPr lang="fr-FR" sz="2900" dirty="0" err="1" smtClean="0"/>
              <a:t>inna</a:t>
            </a:r>
            <a:r>
              <a:rPr lang="fr-FR" sz="2900" dirty="0" smtClean="0"/>
              <a:t> s </a:t>
            </a:r>
            <a:r>
              <a:rPr lang="fr-FR" sz="2900" dirty="0" err="1" smtClean="0"/>
              <a:t>memmi</a:t>
            </a:r>
            <a:r>
              <a:rPr lang="fr-FR" sz="2900" dirty="0" smtClean="0"/>
              <a:t> s :</a:t>
            </a:r>
          </a:p>
          <a:p>
            <a:pPr lvl="0" algn="just">
              <a:buNone/>
            </a:pPr>
            <a:r>
              <a:rPr lang="fr-FR" sz="2900" dirty="0" err="1" smtClean="0"/>
              <a:t>Bna</a:t>
            </a:r>
            <a:r>
              <a:rPr lang="fr-FR" sz="2900" dirty="0" smtClean="0"/>
              <a:t> yi </a:t>
            </a:r>
            <a:r>
              <a:rPr lang="fr-FR" sz="2900" dirty="0" err="1" smtClean="0"/>
              <a:t>ict</a:t>
            </a:r>
            <a:r>
              <a:rPr lang="fr-FR" sz="2900" dirty="0" smtClean="0"/>
              <a:t> n </a:t>
            </a:r>
            <a:r>
              <a:rPr lang="fr-FR" sz="2900" dirty="0" err="1" smtClean="0"/>
              <a:t>tbṛṛakt</a:t>
            </a:r>
            <a:r>
              <a:rPr lang="fr-FR" sz="2900" dirty="0" smtClean="0"/>
              <a:t>, </a:t>
            </a:r>
            <a:r>
              <a:rPr lang="fr-FR" sz="2900" dirty="0" err="1" smtClean="0"/>
              <a:t>tdjid</a:t>
            </a:r>
            <a:r>
              <a:rPr lang="fr-FR" sz="2900" dirty="0" smtClean="0"/>
              <a:t> yi da.</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90</a:t>
            </a:fld>
            <a:endParaRPr lang="fr-F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85000" lnSpcReduction="20000"/>
          </a:bodyPr>
          <a:lstStyle/>
          <a:p>
            <a:pPr algn="just">
              <a:buNone/>
            </a:pPr>
            <a:r>
              <a:rPr lang="fr-FR" dirty="0" err="1" smtClean="0"/>
              <a:t>Ibna</a:t>
            </a:r>
            <a:r>
              <a:rPr lang="fr-FR" dirty="0" smtClean="0"/>
              <a:t> </a:t>
            </a:r>
            <a:r>
              <a:rPr lang="fr-FR" dirty="0" err="1" smtClean="0"/>
              <a:t>yas</a:t>
            </a:r>
            <a:r>
              <a:rPr lang="fr-FR" dirty="0" smtClean="0"/>
              <a:t> </a:t>
            </a:r>
            <a:r>
              <a:rPr lang="fr-FR" dirty="0" err="1" smtClean="0"/>
              <a:t>ybba</a:t>
            </a:r>
            <a:r>
              <a:rPr lang="fr-FR" dirty="0" smtClean="0"/>
              <a:t> s </a:t>
            </a:r>
            <a:r>
              <a:rPr lang="fr-FR" dirty="0" err="1" smtClean="0"/>
              <a:t>tabṛṛakt</a:t>
            </a:r>
            <a:r>
              <a:rPr lang="fr-FR" dirty="0" smtClean="0"/>
              <a:t>, iwa, </a:t>
            </a:r>
            <a:r>
              <a:rPr lang="fr-FR" dirty="0" err="1" smtClean="0"/>
              <a:t>idji</a:t>
            </a:r>
            <a:r>
              <a:rPr lang="fr-FR" dirty="0" smtClean="0"/>
              <a:t> t, </a:t>
            </a:r>
            <a:r>
              <a:rPr lang="fr-FR" dirty="0" err="1" smtClean="0"/>
              <a:t>iruḥ</a:t>
            </a:r>
            <a:r>
              <a:rPr lang="fr-FR" dirty="0" smtClean="0"/>
              <a:t>. Ha </a:t>
            </a:r>
            <a:r>
              <a:rPr lang="fr-FR" dirty="0" err="1" smtClean="0"/>
              <a:t>tamẓa</a:t>
            </a:r>
            <a:r>
              <a:rPr lang="fr-FR" dirty="0" smtClean="0"/>
              <a:t> </a:t>
            </a:r>
            <a:r>
              <a:rPr lang="fr-FR" dirty="0" err="1" smtClean="0"/>
              <a:t>nni</a:t>
            </a:r>
            <a:r>
              <a:rPr lang="fr-FR" dirty="0" smtClean="0"/>
              <a:t> </a:t>
            </a:r>
            <a:r>
              <a:rPr lang="fr-FR" dirty="0" err="1" smtClean="0"/>
              <a:t>qa</a:t>
            </a:r>
            <a:r>
              <a:rPr lang="fr-FR" dirty="0" smtClean="0"/>
              <a:t> </a:t>
            </a:r>
            <a:r>
              <a:rPr lang="fr-FR" dirty="0" err="1" smtClean="0"/>
              <a:t>tḥḍa</a:t>
            </a:r>
            <a:r>
              <a:rPr lang="fr-FR" dirty="0" smtClean="0"/>
              <a:t> </a:t>
            </a:r>
            <a:r>
              <a:rPr lang="fr-FR" dirty="0" err="1" smtClean="0"/>
              <a:t>tn</a:t>
            </a:r>
            <a:r>
              <a:rPr lang="fr-FR" dirty="0" smtClean="0"/>
              <a:t> </a:t>
            </a:r>
            <a:r>
              <a:rPr lang="fr-FR" dirty="0" err="1" smtClean="0"/>
              <a:t>zi</a:t>
            </a:r>
            <a:r>
              <a:rPr lang="fr-FR" dirty="0" smtClean="0"/>
              <a:t> </a:t>
            </a:r>
            <a:r>
              <a:rPr lang="fr-FR" dirty="0" err="1" smtClean="0"/>
              <a:t>laggej</a:t>
            </a:r>
            <a:r>
              <a:rPr lang="fr-FR" dirty="0" smtClean="0"/>
              <a:t>, d </a:t>
            </a:r>
            <a:r>
              <a:rPr lang="fr-FR" dirty="0" err="1" smtClean="0"/>
              <a:t>nttat</a:t>
            </a:r>
            <a:r>
              <a:rPr lang="fr-FR" dirty="0" smtClean="0"/>
              <a:t> ad d tas </a:t>
            </a:r>
            <a:r>
              <a:rPr lang="fr-FR" dirty="0" err="1" smtClean="0"/>
              <a:t>awrra</a:t>
            </a:r>
            <a:r>
              <a:rPr lang="fr-FR" dirty="0" smtClean="0"/>
              <a:t> sn </a:t>
            </a:r>
            <a:r>
              <a:rPr lang="fr-FR" dirty="0" err="1" smtClean="0"/>
              <a:t>akd</a:t>
            </a:r>
            <a:r>
              <a:rPr lang="fr-FR" dirty="0" smtClean="0"/>
              <a:t> </a:t>
            </a:r>
            <a:r>
              <a:rPr lang="fr-FR" dirty="0" err="1" smtClean="0"/>
              <a:t>ylli</a:t>
            </a:r>
            <a:r>
              <a:rPr lang="fr-FR" dirty="0" smtClean="0"/>
              <a:t> s, </a:t>
            </a:r>
            <a:r>
              <a:rPr lang="fr-FR" dirty="0" err="1" smtClean="0"/>
              <a:t>tcin</a:t>
            </a:r>
            <a:r>
              <a:rPr lang="fr-FR" dirty="0" smtClean="0"/>
              <a:t> t </a:t>
            </a:r>
            <a:r>
              <a:rPr lang="fr-FR" dirty="0" err="1" smtClean="0"/>
              <a:t>arba</a:t>
            </a:r>
            <a:r>
              <a:rPr lang="fr-FR" dirty="0" smtClean="0"/>
              <a:t> </a:t>
            </a:r>
            <a:r>
              <a:rPr lang="fr-FR" dirty="0" err="1" smtClean="0"/>
              <a:t>nni</a:t>
            </a:r>
            <a:r>
              <a:rPr lang="fr-FR" dirty="0" smtClean="0"/>
              <a:t>. </a:t>
            </a:r>
            <a:r>
              <a:rPr lang="fr-FR" dirty="0" err="1" smtClean="0"/>
              <a:t>Lwaɣc</a:t>
            </a:r>
            <a:r>
              <a:rPr lang="fr-FR" dirty="0" smtClean="0"/>
              <a:t> </a:t>
            </a:r>
            <a:r>
              <a:rPr lang="fr-FR" dirty="0" err="1" smtClean="0"/>
              <a:t>nniḍn</a:t>
            </a:r>
            <a:r>
              <a:rPr lang="fr-FR" dirty="0" smtClean="0"/>
              <a:t> </a:t>
            </a:r>
            <a:r>
              <a:rPr lang="fr-FR" dirty="0" err="1" smtClean="0"/>
              <a:t>ṭarḥn</a:t>
            </a:r>
            <a:r>
              <a:rPr lang="fr-FR" dirty="0" smtClean="0"/>
              <a:t> </a:t>
            </a:r>
            <a:r>
              <a:rPr lang="fr-FR" dirty="0" err="1" smtClean="0"/>
              <a:t>akd</a:t>
            </a:r>
            <a:r>
              <a:rPr lang="fr-FR" dirty="0" smtClean="0"/>
              <a:t> </a:t>
            </a:r>
            <a:r>
              <a:rPr lang="fr-FR" dirty="0" err="1" smtClean="0"/>
              <a:t>ybba</a:t>
            </a:r>
            <a:r>
              <a:rPr lang="fr-FR" dirty="0" smtClean="0"/>
              <a:t> </a:t>
            </a:r>
            <a:r>
              <a:rPr lang="fr-FR" dirty="0" err="1" smtClean="0"/>
              <a:t>tsn</a:t>
            </a:r>
            <a:r>
              <a:rPr lang="fr-FR" dirty="0" smtClean="0"/>
              <a:t>. </a:t>
            </a:r>
            <a:r>
              <a:rPr lang="fr-FR" dirty="0" err="1" smtClean="0"/>
              <a:t>Ggurn</a:t>
            </a:r>
            <a:r>
              <a:rPr lang="fr-FR" dirty="0" smtClean="0"/>
              <a:t>, </a:t>
            </a:r>
            <a:r>
              <a:rPr lang="fr-FR" dirty="0" err="1" smtClean="0"/>
              <a:t>ggurn</a:t>
            </a:r>
            <a:r>
              <a:rPr lang="fr-FR" dirty="0" smtClean="0"/>
              <a:t> ; </a:t>
            </a:r>
            <a:r>
              <a:rPr lang="fr-FR" dirty="0" err="1" smtClean="0"/>
              <a:t>ɛawd</a:t>
            </a:r>
            <a:r>
              <a:rPr lang="fr-FR" dirty="0" smtClean="0"/>
              <a:t> </a:t>
            </a:r>
            <a:r>
              <a:rPr lang="fr-FR" dirty="0" err="1" smtClean="0"/>
              <a:t>idj</a:t>
            </a:r>
            <a:r>
              <a:rPr lang="fr-FR" dirty="0" smtClean="0"/>
              <a:t> </a:t>
            </a:r>
            <a:r>
              <a:rPr lang="fr-FR" dirty="0" err="1" smtClean="0"/>
              <a:t>nniḍn</a:t>
            </a:r>
            <a:r>
              <a:rPr lang="fr-FR" dirty="0" smtClean="0"/>
              <a:t> </a:t>
            </a:r>
            <a:r>
              <a:rPr lang="fr-FR" dirty="0" err="1" smtClean="0"/>
              <a:t>yuḥḥl</a:t>
            </a:r>
            <a:r>
              <a:rPr lang="fr-FR" dirty="0" smtClean="0"/>
              <a:t>, </a:t>
            </a:r>
            <a:r>
              <a:rPr lang="fr-FR" dirty="0" err="1" smtClean="0"/>
              <a:t>inna</a:t>
            </a:r>
            <a:r>
              <a:rPr lang="fr-FR" dirty="0" smtClean="0"/>
              <a:t> i </a:t>
            </a:r>
            <a:r>
              <a:rPr lang="fr-FR" dirty="0" err="1" smtClean="0"/>
              <a:t>ybba</a:t>
            </a:r>
            <a:r>
              <a:rPr lang="fr-FR" dirty="0" smtClean="0"/>
              <a:t> s :</a:t>
            </a:r>
          </a:p>
          <a:p>
            <a:pPr lvl="0" algn="just">
              <a:buNone/>
            </a:pPr>
            <a:r>
              <a:rPr lang="fr-FR" dirty="0" smtClean="0"/>
              <a:t>A </a:t>
            </a:r>
            <a:r>
              <a:rPr lang="fr-FR" dirty="0" err="1" smtClean="0"/>
              <a:t>ybba</a:t>
            </a:r>
            <a:r>
              <a:rPr lang="fr-FR" dirty="0" smtClean="0"/>
              <a:t> </a:t>
            </a:r>
            <a:r>
              <a:rPr lang="fr-FR" dirty="0" err="1" smtClean="0"/>
              <a:t>uḥlɣ</a:t>
            </a:r>
            <a:r>
              <a:rPr lang="fr-FR" dirty="0" smtClean="0"/>
              <a:t> !</a:t>
            </a:r>
          </a:p>
          <a:p>
            <a:pPr algn="just">
              <a:buNone/>
            </a:pPr>
            <a:r>
              <a:rPr lang="fr-FR" dirty="0" err="1" smtClean="0"/>
              <a:t>Inna</a:t>
            </a:r>
            <a:r>
              <a:rPr lang="fr-FR" dirty="0" smtClean="0"/>
              <a:t> s </a:t>
            </a:r>
            <a:r>
              <a:rPr lang="fr-FR" dirty="0" err="1" smtClean="0"/>
              <a:t>ybba</a:t>
            </a:r>
            <a:r>
              <a:rPr lang="fr-FR" dirty="0" smtClean="0"/>
              <a:t> s :</a:t>
            </a:r>
          </a:p>
          <a:p>
            <a:pPr lvl="0" algn="just">
              <a:buNone/>
            </a:pPr>
            <a:r>
              <a:rPr lang="fr-FR" dirty="0" err="1" smtClean="0"/>
              <a:t>Myn</a:t>
            </a:r>
            <a:r>
              <a:rPr lang="fr-FR" dirty="0" smtClean="0"/>
              <a:t> ad </a:t>
            </a:r>
            <a:r>
              <a:rPr lang="fr-FR" dirty="0" err="1" smtClean="0"/>
              <a:t>ak</a:t>
            </a:r>
            <a:r>
              <a:rPr lang="fr-FR" dirty="0" smtClean="0"/>
              <a:t> </a:t>
            </a:r>
            <a:r>
              <a:rPr lang="fr-FR" dirty="0" err="1" smtClean="0"/>
              <a:t>ɣa</a:t>
            </a:r>
            <a:r>
              <a:rPr lang="fr-FR" dirty="0" smtClean="0"/>
              <a:t> </a:t>
            </a:r>
            <a:r>
              <a:rPr lang="fr-FR" dirty="0" err="1" smtClean="0"/>
              <a:t>ggɣ</a:t>
            </a:r>
            <a:r>
              <a:rPr lang="fr-FR" dirty="0" smtClean="0"/>
              <a:t> a </a:t>
            </a:r>
            <a:r>
              <a:rPr lang="fr-FR" dirty="0" err="1" smtClean="0"/>
              <a:t>memmi</a:t>
            </a:r>
            <a:r>
              <a:rPr lang="fr-FR" dirty="0" smtClean="0"/>
              <a:t> ?</a:t>
            </a:r>
          </a:p>
          <a:p>
            <a:pPr algn="just">
              <a:buNone/>
            </a:pPr>
            <a:r>
              <a:rPr lang="fr-FR" dirty="0" err="1" smtClean="0"/>
              <a:t>Inna</a:t>
            </a:r>
            <a:r>
              <a:rPr lang="fr-FR" dirty="0" smtClean="0"/>
              <a:t> s </a:t>
            </a:r>
            <a:r>
              <a:rPr lang="fr-FR" dirty="0" err="1" smtClean="0"/>
              <a:t>memmi</a:t>
            </a:r>
            <a:r>
              <a:rPr lang="fr-FR" dirty="0" smtClean="0"/>
              <a:t> s :</a:t>
            </a:r>
          </a:p>
          <a:p>
            <a:pPr lvl="0" algn="just">
              <a:buNone/>
            </a:pPr>
            <a:r>
              <a:rPr lang="fr-FR" dirty="0" smtClean="0"/>
              <a:t>A </a:t>
            </a:r>
            <a:r>
              <a:rPr lang="fr-FR" dirty="0" err="1" smtClean="0"/>
              <a:t>ybba</a:t>
            </a:r>
            <a:r>
              <a:rPr lang="fr-FR" dirty="0" smtClean="0"/>
              <a:t> </a:t>
            </a:r>
            <a:r>
              <a:rPr lang="fr-FR" dirty="0" err="1" smtClean="0"/>
              <a:t>snyi</a:t>
            </a:r>
            <a:r>
              <a:rPr lang="fr-FR" dirty="0" smtClean="0"/>
              <a:t> yi x </a:t>
            </a:r>
            <a:r>
              <a:rPr lang="fr-FR" dirty="0" err="1" smtClean="0"/>
              <a:t>tlɣmt</a:t>
            </a:r>
            <a:r>
              <a:rPr lang="fr-FR" dirty="0" smtClean="0"/>
              <a:t> </a:t>
            </a:r>
            <a:r>
              <a:rPr lang="fr-FR" dirty="0" err="1" smtClean="0"/>
              <a:t>tamllalt</a:t>
            </a:r>
            <a:r>
              <a:rPr lang="fr-FR" dirty="0" smtClean="0"/>
              <a:t>.</a:t>
            </a:r>
          </a:p>
          <a:p>
            <a:pPr algn="just">
              <a:buNone/>
            </a:pPr>
            <a:r>
              <a:rPr lang="fr-FR" dirty="0" err="1" smtClean="0"/>
              <a:t>Inna</a:t>
            </a:r>
            <a:r>
              <a:rPr lang="fr-FR" dirty="0" smtClean="0"/>
              <a:t> s </a:t>
            </a:r>
            <a:r>
              <a:rPr lang="fr-FR" dirty="0" err="1" smtClean="0"/>
              <a:t>ybba</a:t>
            </a:r>
            <a:r>
              <a:rPr lang="fr-FR" dirty="0" smtClean="0"/>
              <a:t> s :</a:t>
            </a:r>
          </a:p>
          <a:p>
            <a:pPr lvl="0" algn="just">
              <a:buNone/>
            </a:pPr>
            <a:r>
              <a:rPr lang="fr-FR" dirty="0" smtClean="0"/>
              <a:t>A </a:t>
            </a:r>
            <a:r>
              <a:rPr lang="fr-FR" dirty="0" err="1" smtClean="0"/>
              <a:t>memmi</a:t>
            </a:r>
            <a:r>
              <a:rPr lang="fr-FR" dirty="0" smtClean="0"/>
              <a:t>, ad </a:t>
            </a:r>
            <a:r>
              <a:rPr lang="fr-FR" dirty="0" err="1" smtClean="0"/>
              <a:t>tḥld</a:t>
            </a:r>
            <a:r>
              <a:rPr lang="fr-FR" dirty="0" smtClean="0"/>
              <a:t> ad </a:t>
            </a:r>
            <a:r>
              <a:rPr lang="fr-FR" dirty="0" err="1" smtClean="0"/>
              <a:t>tɛzzd</a:t>
            </a:r>
            <a:r>
              <a:rPr lang="fr-FR" dirty="0" smtClean="0"/>
              <a:t> </a:t>
            </a:r>
            <a:r>
              <a:rPr lang="fr-FR" dirty="0" err="1" smtClean="0"/>
              <a:t>ur</a:t>
            </a:r>
            <a:r>
              <a:rPr lang="fr-FR" dirty="0" smtClean="0"/>
              <a:t> </a:t>
            </a:r>
            <a:r>
              <a:rPr lang="fr-FR" dirty="0" err="1" smtClean="0"/>
              <a:t>tɛzzid</a:t>
            </a:r>
            <a:r>
              <a:rPr lang="fr-FR" dirty="0" smtClean="0"/>
              <a:t> </a:t>
            </a:r>
            <a:r>
              <a:rPr lang="fr-FR" dirty="0" err="1" smtClean="0"/>
              <a:t>am</a:t>
            </a:r>
            <a:r>
              <a:rPr lang="fr-FR" dirty="0" smtClean="0"/>
              <a:t> </a:t>
            </a:r>
            <a:r>
              <a:rPr lang="fr-FR" dirty="0" err="1" smtClean="0"/>
              <a:t>talɣmt</a:t>
            </a:r>
            <a:r>
              <a:rPr lang="fr-FR" dirty="0" smtClean="0"/>
              <a:t> </a:t>
            </a:r>
            <a:r>
              <a:rPr lang="fr-FR" dirty="0" err="1" smtClean="0"/>
              <a:t>tamllalt</a:t>
            </a:r>
            <a:r>
              <a:rPr lang="fr-FR" dirty="0" smtClean="0"/>
              <a:t>.</a:t>
            </a:r>
          </a:p>
          <a:p>
            <a:pPr algn="just">
              <a:buNone/>
            </a:pPr>
            <a:r>
              <a:rPr lang="fr-FR" dirty="0" smtClean="0"/>
              <a:t>Iwa </a:t>
            </a:r>
            <a:r>
              <a:rPr lang="fr-FR" dirty="0" err="1" smtClean="0"/>
              <a:t>inna</a:t>
            </a:r>
            <a:r>
              <a:rPr lang="fr-FR" dirty="0" smtClean="0"/>
              <a:t> s </a:t>
            </a:r>
            <a:r>
              <a:rPr lang="fr-FR" dirty="0" err="1" smtClean="0"/>
              <a:t>memmi</a:t>
            </a:r>
            <a:r>
              <a:rPr lang="fr-FR" dirty="0" smtClean="0"/>
              <a:t> s :</a:t>
            </a:r>
          </a:p>
          <a:p>
            <a:pPr lvl="0" algn="just">
              <a:buNone/>
            </a:pPr>
            <a:r>
              <a:rPr lang="fr-FR" dirty="0" err="1" smtClean="0"/>
              <a:t>Bna</a:t>
            </a:r>
            <a:r>
              <a:rPr lang="fr-FR" dirty="0" smtClean="0"/>
              <a:t> yi </a:t>
            </a:r>
            <a:r>
              <a:rPr lang="fr-FR" dirty="0" err="1" smtClean="0"/>
              <a:t>ict</a:t>
            </a:r>
            <a:r>
              <a:rPr lang="fr-FR" dirty="0" smtClean="0"/>
              <a:t> n </a:t>
            </a:r>
            <a:r>
              <a:rPr lang="fr-FR" dirty="0" err="1" smtClean="0"/>
              <a:t>tbṛṛakt</a:t>
            </a:r>
            <a:r>
              <a:rPr lang="fr-FR" dirty="0" smtClean="0"/>
              <a:t>, </a:t>
            </a:r>
            <a:r>
              <a:rPr lang="fr-FR" dirty="0" err="1" smtClean="0"/>
              <a:t>tdjid</a:t>
            </a:r>
            <a:r>
              <a:rPr lang="fr-FR" dirty="0" smtClean="0"/>
              <a:t> yi da.</a:t>
            </a:r>
          </a:p>
          <a:p>
            <a:pPr algn="just">
              <a:buNone/>
            </a:pPr>
            <a:r>
              <a:rPr lang="fr-FR" dirty="0" err="1" smtClean="0"/>
              <a:t>Ɛawd</a:t>
            </a:r>
            <a:r>
              <a:rPr lang="fr-FR" dirty="0" smtClean="0"/>
              <a:t> </a:t>
            </a:r>
            <a:r>
              <a:rPr lang="fr-FR" dirty="0" err="1" smtClean="0"/>
              <a:t>tamẓa</a:t>
            </a:r>
            <a:r>
              <a:rPr lang="fr-FR" dirty="0" smtClean="0"/>
              <a:t> d </a:t>
            </a:r>
            <a:r>
              <a:rPr lang="fr-FR" dirty="0" err="1" smtClean="0"/>
              <a:t>ylli</a:t>
            </a:r>
            <a:r>
              <a:rPr lang="fr-FR" dirty="0" smtClean="0"/>
              <a:t> s </a:t>
            </a:r>
            <a:r>
              <a:rPr lang="fr-FR" dirty="0" err="1" smtClean="0"/>
              <a:t>nni</a:t>
            </a:r>
            <a:r>
              <a:rPr lang="fr-FR" dirty="0" smtClean="0"/>
              <a:t> </a:t>
            </a:r>
            <a:r>
              <a:rPr lang="fr-FR" dirty="0" err="1" smtClean="0"/>
              <a:t>ruḥnt</a:t>
            </a:r>
            <a:r>
              <a:rPr lang="fr-FR" dirty="0" smtClean="0"/>
              <a:t> </a:t>
            </a:r>
            <a:r>
              <a:rPr lang="fr-FR" dirty="0" err="1" smtClean="0"/>
              <a:t>awrra</a:t>
            </a:r>
            <a:r>
              <a:rPr lang="fr-FR" dirty="0" smtClean="0"/>
              <a:t> sn, </a:t>
            </a:r>
            <a:r>
              <a:rPr lang="fr-FR" dirty="0" err="1" smtClean="0"/>
              <a:t>tcin</a:t>
            </a:r>
            <a:r>
              <a:rPr lang="fr-FR" dirty="0" smtClean="0"/>
              <a:t> t </a:t>
            </a:r>
            <a:r>
              <a:rPr lang="fr-FR" dirty="0" err="1" smtClean="0"/>
              <a:t>arba</a:t>
            </a:r>
            <a:r>
              <a:rPr lang="fr-FR" dirty="0" smtClean="0"/>
              <a:t> </a:t>
            </a:r>
            <a:r>
              <a:rPr lang="fr-FR" dirty="0" err="1" smtClean="0"/>
              <a:t>nni</a:t>
            </a:r>
            <a:r>
              <a:rPr lang="fr-FR" dirty="0" smtClean="0"/>
              <a:t>. </a:t>
            </a:r>
            <a:r>
              <a:rPr lang="fr-FR" dirty="0" err="1" smtClean="0"/>
              <a:t>Lḥasul</a:t>
            </a:r>
            <a:r>
              <a:rPr lang="fr-FR" dirty="0" smtClean="0"/>
              <a:t>, </a:t>
            </a:r>
            <a:r>
              <a:rPr lang="fr-FR" dirty="0" err="1" smtClean="0"/>
              <a:t>qaɛ</a:t>
            </a:r>
            <a:r>
              <a:rPr lang="fr-FR" dirty="0" smtClean="0"/>
              <a:t> </a:t>
            </a:r>
            <a:r>
              <a:rPr lang="fr-FR" dirty="0" err="1" smtClean="0"/>
              <a:t>uḥln</a:t>
            </a:r>
            <a:r>
              <a:rPr lang="fr-FR" dirty="0" smtClean="0"/>
              <a:t> </a:t>
            </a:r>
            <a:r>
              <a:rPr lang="fr-FR" dirty="0" err="1" smtClean="0"/>
              <a:t>idjn</a:t>
            </a:r>
            <a:r>
              <a:rPr lang="fr-FR" dirty="0" smtClean="0"/>
              <a:t> </a:t>
            </a:r>
            <a:r>
              <a:rPr lang="fr-FR" dirty="0" err="1" smtClean="0"/>
              <a:t>awrray</a:t>
            </a:r>
            <a:r>
              <a:rPr lang="fr-FR" dirty="0" smtClean="0"/>
              <a:t> </a:t>
            </a:r>
            <a:r>
              <a:rPr lang="fr-FR" dirty="0" err="1" smtClean="0"/>
              <a:t>idjn</a:t>
            </a:r>
            <a:r>
              <a:rPr lang="fr-FR" dirty="0" smtClean="0"/>
              <a:t> ; ami </a:t>
            </a:r>
            <a:r>
              <a:rPr lang="fr-FR" dirty="0" err="1" smtClean="0"/>
              <a:t>yuḥḥl</a:t>
            </a:r>
            <a:r>
              <a:rPr lang="fr-FR" dirty="0" smtClean="0"/>
              <a:t> </a:t>
            </a:r>
            <a:r>
              <a:rPr lang="fr-FR" dirty="0" err="1" smtClean="0"/>
              <a:t>wn</a:t>
            </a:r>
            <a:r>
              <a:rPr lang="fr-FR" dirty="0" smtClean="0"/>
              <a:t> </a:t>
            </a:r>
            <a:r>
              <a:rPr lang="fr-FR" dirty="0" err="1" smtClean="0"/>
              <a:t>anggar</a:t>
            </a:r>
            <a:r>
              <a:rPr lang="fr-FR" dirty="0" smtClean="0"/>
              <a:t> </a:t>
            </a:r>
            <a:r>
              <a:rPr lang="fr-FR" dirty="0" err="1" smtClean="0"/>
              <a:t>disn</a:t>
            </a:r>
            <a:r>
              <a:rPr lang="fr-FR" dirty="0" smtClean="0"/>
              <a:t>, </a:t>
            </a:r>
            <a:r>
              <a:rPr lang="fr-FR" dirty="0" err="1" smtClean="0"/>
              <a:t>inna</a:t>
            </a:r>
            <a:r>
              <a:rPr lang="fr-FR" dirty="0" smtClean="0"/>
              <a:t> i </a:t>
            </a:r>
            <a:r>
              <a:rPr lang="fr-FR" dirty="0" err="1" smtClean="0"/>
              <a:t>ybba</a:t>
            </a:r>
            <a:r>
              <a:rPr lang="fr-FR" dirty="0" smtClean="0"/>
              <a:t> s :</a:t>
            </a:r>
          </a:p>
          <a:p>
            <a:pPr lvl="0" algn="just">
              <a:buNone/>
            </a:pPr>
            <a:r>
              <a:rPr lang="fr-FR" dirty="0" smtClean="0"/>
              <a:t>A </a:t>
            </a:r>
            <a:r>
              <a:rPr lang="fr-FR" dirty="0" err="1" smtClean="0"/>
              <a:t>ybba</a:t>
            </a:r>
            <a:r>
              <a:rPr lang="fr-FR" dirty="0" smtClean="0"/>
              <a:t> </a:t>
            </a:r>
            <a:r>
              <a:rPr lang="fr-FR" dirty="0" err="1" smtClean="0"/>
              <a:t>bna</a:t>
            </a:r>
            <a:r>
              <a:rPr lang="fr-FR" dirty="0" smtClean="0"/>
              <a:t> yi </a:t>
            </a:r>
            <a:r>
              <a:rPr lang="fr-FR" dirty="0" err="1" smtClean="0"/>
              <a:t>ict</a:t>
            </a:r>
            <a:r>
              <a:rPr lang="fr-FR" dirty="0" smtClean="0"/>
              <a:t> n </a:t>
            </a:r>
            <a:r>
              <a:rPr lang="fr-FR" dirty="0" err="1" smtClean="0"/>
              <a:t>tbṛṛakt</a:t>
            </a:r>
            <a:r>
              <a:rPr lang="fr-FR" dirty="0" smtClean="0"/>
              <a:t> </a:t>
            </a:r>
            <a:r>
              <a:rPr lang="fr-FR" dirty="0" err="1" smtClean="0"/>
              <a:t>zg</a:t>
            </a:r>
            <a:r>
              <a:rPr lang="fr-FR" dirty="0" smtClean="0"/>
              <a:t> </a:t>
            </a:r>
            <a:r>
              <a:rPr lang="fr-FR" dirty="0" err="1" smtClean="0"/>
              <a:t>uzzal</a:t>
            </a:r>
            <a:r>
              <a:rPr lang="fr-FR"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91</a:t>
            </a:fld>
            <a:endParaRPr lang="fr-F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85000" lnSpcReduction="20000"/>
          </a:bodyPr>
          <a:lstStyle/>
          <a:p>
            <a:pPr algn="just">
              <a:buNone/>
            </a:pPr>
            <a:r>
              <a:rPr lang="fr-FR" dirty="0" err="1" smtClean="0"/>
              <a:t>Inna</a:t>
            </a:r>
            <a:r>
              <a:rPr lang="fr-FR" dirty="0" smtClean="0"/>
              <a:t> s </a:t>
            </a:r>
            <a:r>
              <a:rPr lang="fr-FR" dirty="0" err="1" smtClean="0"/>
              <a:t>ybba</a:t>
            </a:r>
            <a:r>
              <a:rPr lang="fr-FR" dirty="0" smtClean="0"/>
              <a:t> s :</a:t>
            </a:r>
          </a:p>
          <a:p>
            <a:pPr lvl="0" algn="just">
              <a:buNone/>
            </a:pPr>
            <a:r>
              <a:rPr lang="fr-FR" dirty="0" smtClean="0"/>
              <a:t>A </a:t>
            </a:r>
            <a:r>
              <a:rPr lang="fr-FR" dirty="0" err="1" smtClean="0"/>
              <a:t>memmi</a:t>
            </a:r>
            <a:r>
              <a:rPr lang="fr-FR" dirty="0" smtClean="0"/>
              <a:t>, </a:t>
            </a:r>
            <a:r>
              <a:rPr lang="fr-FR" dirty="0" err="1" smtClean="0"/>
              <a:t>manis</a:t>
            </a:r>
            <a:r>
              <a:rPr lang="fr-FR" dirty="0" smtClean="0"/>
              <a:t> </a:t>
            </a:r>
            <a:r>
              <a:rPr lang="fr-FR" dirty="0" err="1" smtClean="0"/>
              <a:t>ɣa</a:t>
            </a:r>
            <a:r>
              <a:rPr lang="fr-FR" dirty="0" smtClean="0"/>
              <a:t> ad d </a:t>
            </a:r>
            <a:r>
              <a:rPr lang="fr-FR" dirty="0" err="1" smtClean="0"/>
              <a:t>awyɣ</a:t>
            </a:r>
            <a:r>
              <a:rPr lang="fr-FR" dirty="0" smtClean="0"/>
              <a:t> </a:t>
            </a:r>
            <a:r>
              <a:rPr lang="fr-FR" dirty="0" err="1" smtClean="0"/>
              <a:t>uzzal</a:t>
            </a:r>
            <a:r>
              <a:rPr lang="fr-FR" dirty="0" smtClean="0"/>
              <a:t> ?</a:t>
            </a:r>
          </a:p>
          <a:p>
            <a:pPr algn="just">
              <a:buNone/>
            </a:pPr>
            <a:r>
              <a:rPr lang="fr-FR" dirty="0" err="1" smtClean="0"/>
              <a:t>Arba</a:t>
            </a:r>
            <a:r>
              <a:rPr lang="fr-FR" dirty="0" smtClean="0"/>
              <a:t> </a:t>
            </a:r>
            <a:r>
              <a:rPr lang="fr-FR" dirty="0" err="1" smtClean="0"/>
              <a:t>nni</a:t>
            </a:r>
            <a:r>
              <a:rPr lang="fr-FR" dirty="0" smtClean="0"/>
              <a:t>, </a:t>
            </a:r>
            <a:r>
              <a:rPr lang="fr-FR" dirty="0" err="1" smtClean="0"/>
              <a:t>inna</a:t>
            </a:r>
            <a:r>
              <a:rPr lang="fr-FR" dirty="0" smtClean="0"/>
              <a:t> s :</a:t>
            </a:r>
          </a:p>
          <a:p>
            <a:pPr lvl="0" algn="just">
              <a:buNone/>
            </a:pPr>
            <a:r>
              <a:rPr lang="fr-FR" dirty="0" err="1" smtClean="0"/>
              <a:t>Yllah</a:t>
            </a:r>
            <a:r>
              <a:rPr lang="fr-FR" dirty="0" smtClean="0"/>
              <a:t> ad </a:t>
            </a:r>
            <a:r>
              <a:rPr lang="fr-FR" dirty="0" err="1" smtClean="0"/>
              <a:t>nqqim</a:t>
            </a:r>
            <a:r>
              <a:rPr lang="fr-FR" dirty="0" smtClean="0"/>
              <a:t> </a:t>
            </a:r>
            <a:r>
              <a:rPr lang="fr-FR" dirty="0" err="1" smtClean="0"/>
              <a:t>nsɣuyyu</a:t>
            </a:r>
            <a:r>
              <a:rPr lang="fr-FR" dirty="0" smtClean="0"/>
              <a:t>, ad </a:t>
            </a:r>
            <a:r>
              <a:rPr lang="fr-FR" dirty="0" err="1" smtClean="0"/>
              <a:t>nini</a:t>
            </a:r>
            <a:r>
              <a:rPr lang="fr-FR" dirty="0" smtClean="0"/>
              <a:t> i </a:t>
            </a:r>
            <a:r>
              <a:rPr lang="fr-FR" dirty="0" err="1" smtClean="0"/>
              <a:t>ifllaḥn</a:t>
            </a:r>
            <a:r>
              <a:rPr lang="fr-FR" dirty="0" smtClean="0"/>
              <a:t> </a:t>
            </a:r>
            <a:r>
              <a:rPr lang="fr-FR" dirty="0" err="1" smtClean="0"/>
              <a:t>qa</a:t>
            </a:r>
            <a:r>
              <a:rPr lang="fr-FR" dirty="0" smtClean="0"/>
              <a:t> </a:t>
            </a:r>
            <a:r>
              <a:rPr lang="fr-FR" dirty="0" err="1" smtClean="0"/>
              <a:t>uššn</a:t>
            </a:r>
            <a:r>
              <a:rPr lang="fr-FR" dirty="0" smtClean="0"/>
              <a:t> </a:t>
            </a:r>
            <a:r>
              <a:rPr lang="fr-FR" dirty="0" err="1" smtClean="0"/>
              <a:t>itet</a:t>
            </a:r>
            <a:r>
              <a:rPr lang="fr-FR" dirty="0" smtClean="0"/>
              <a:t> </a:t>
            </a:r>
            <a:r>
              <a:rPr lang="fr-FR" dirty="0" err="1" smtClean="0"/>
              <a:t>lbhaym</a:t>
            </a:r>
            <a:r>
              <a:rPr lang="fr-FR" dirty="0" smtClean="0"/>
              <a:t> n sn. Ad </a:t>
            </a:r>
            <a:r>
              <a:rPr lang="fr-FR" dirty="0" err="1" smtClean="0"/>
              <a:t>ruḥn</a:t>
            </a:r>
            <a:r>
              <a:rPr lang="fr-FR" dirty="0" smtClean="0"/>
              <a:t> ad </a:t>
            </a:r>
            <a:r>
              <a:rPr lang="fr-FR" dirty="0" err="1" smtClean="0"/>
              <a:t>azzln</a:t>
            </a:r>
            <a:r>
              <a:rPr lang="fr-FR" dirty="0" smtClean="0"/>
              <a:t> x </a:t>
            </a:r>
            <a:r>
              <a:rPr lang="fr-FR" dirty="0" err="1" smtClean="0"/>
              <a:t>wuccn</a:t>
            </a:r>
            <a:r>
              <a:rPr lang="fr-FR" dirty="0" smtClean="0"/>
              <a:t>. Ad </a:t>
            </a:r>
            <a:r>
              <a:rPr lang="fr-FR" dirty="0" err="1" smtClean="0"/>
              <a:t>nruḥ</a:t>
            </a:r>
            <a:r>
              <a:rPr lang="fr-FR" dirty="0" smtClean="0"/>
              <a:t> ad </a:t>
            </a:r>
            <a:r>
              <a:rPr lang="fr-FR" dirty="0" err="1" smtClean="0"/>
              <a:t>nkks</a:t>
            </a:r>
            <a:r>
              <a:rPr lang="fr-FR" dirty="0" smtClean="0"/>
              <a:t> </a:t>
            </a:r>
            <a:r>
              <a:rPr lang="fr-FR" dirty="0" err="1" smtClean="0"/>
              <a:t>timarsiwin</a:t>
            </a:r>
            <a:r>
              <a:rPr lang="fr-FR" dirty="0" smtClean="0"/>
              <a:t> n </a:t>
            </a:r>
            <a:r>
              <a:rPr lang="fr-FR" dirty="0" err="1" smtClean="0"/>
              <a:t>isɣarn</a:t>
            </a:r>
            <a:r>
              <a:rPr lang="fr-FR" dirty="0" smtClean="0"/>
              <a:t> n sn. Ad </a:t>
            </a:r>
            <a:r>
              <a:rPr lang="fr-FR" dirty="0" err="1" smtClean="0"/>
              <a:t>tnt</a:t>
            </a:r>
            <a:r>
              <a:rPr lang="fr-FR" dirty="0" smtClean="0"/>
              <a:t> d </a:t>
            </a:r>
            <a:r>
              <a:rPr lang="fr-FR" dirty="0" err="1" smtClean="0"/>
              <a:t>nawy</a:t>
            </a:r>
            <a:r>
              <a:rPr lang="fr-FR" dirty="0" smtClean="0"/>
              <a:t> ad </a:t>
            </a:r>
            <a:r>
              <a:rPr lang="fr-FR" dirty="0" err="1" smtClean="0"/>
              <a:t>zisnt</a:t>
            </a:r>
            <a:r>
              <a:rPr lang="fr-FR" dirty="0" smtClean="0"/>
              <a:t> </a:t>
            </a:r>
            <a:r>
              <a:rPr lang="fr-FR" dirty="0" err="1" smtClean="0"/>
              <a:t>nbna</a:t>
            </a:r>
            <a:r>
              <a:rPr lang="fr-FR" dirty="0" smtClean="0"/>
              <a:t> </a:t>
            </a:r>
            <a:r>
              <a:rPr lang="fr-FR" dirty="0" err="1" smtClean="0"/>
              <a:t>tabṛṛakt</a:t>
            </a:r>
            <a:r>
              <a:rPr lang="fr-FR" dirty="0" smtClean="0"/>
              <a:t>. </a:t>
            </a:r>
          </a:p>
          <a:p>
            <a:pPr algn="just">
              <a:buNone/>
            </a:pPr>
            <a:r>
              <a:rPr lang="fr-FR" dirty="0" smtClean="0"/>
              <a:t>Iwa </a:t>
            </a:r>
            <a:r>
              <a:rPr lang="fr-FR" dirty="0" err="1" smtClean="0"/>
              <a:t>ggin</a:t>
            </a:r>
            <a:r>
              <a:rPr lang="fr-FR" dirty="0" smtClean="0"/>
              <a:t> </a:t>
            </a:r>
            <a:r>
              <a:rPr lang="fr-FR" dirty="0" err="1" smtClean="0"/>
              <a:t>amnni</a:t>
            </a:r>
            <a:r>
              <a:rPr lang="fr-FR" dirty="0" smtClean="0"/>
              <a:t>, </a:t>
            </a:r>
            <a:r>
              <a:rPr lang="fr-FR" dirty="0" err="1" smtClean="0"/>
              <a:t>hiwa</a:t>
            </a:r>
            <a:r>
              <a:rPr lang="fr-FR" dirty="0" smtClean="0"/>
              <a:t> </a:t>
            </a:r>
            <a:r>
              <a:rPr lang="fr-FR" dirty="0" err="1" smtClean="0"/>
              <a:t>ibna</a:t>
            </a:r>
            <a:r>
              <a:rPr lang="fr-FR" dirty="0" smtClean="0"/>
              <a:t> </a:t>
            </a:r>
            <a:r>
              <a:rPr lang="fr-FR" dirty="0" err="1" smtClean="0"/>
              <a:t>yas</a:t>
            </a:r>
            <a:r>
              <a:rPr lang="fr-FR" dirty="0" smtClean="0"/>
              <a:t> </a:t>
            </a:r>
            <a:r>
              <a:rPr lang="fr-FR" dirty="0" err="1" smtClean="0"/>
              <a:t>ybba</a:t>
            </a:r>
            <a:r>
              <a:rPr lang="fr-FR" dirty="0" smtClean="0"/>
              <a:t> s </a:t>
            </a:r>
            <a:r>
              <a:rPr lang="fr-FR" dirty="0" err="1" smtClean="0"/>
              <a:t>tabṛṛakt</a:t>
            </a:r>
            <a:r>
              <a:rPr lang="fr-FR" dirty="0" smtClean="0"/>
              <a:t> </a:t>
            </a:r>
            <a:r>
              <a:rPr lang="fr-FR" dirty="0" err="1" smtClean="0"/>
              <a:t>zgg</a:t>
            </a:r>
            <a:r>
              <a:rPr lang="fr-FR" dirty="0" smtClean="0"/>
              <a:t> </a:t>
            </a:r>
            <a:r>
              <a:rPr lang="fr-FR" dirty="0" err="1" smtClean="0"/>
              <a:t>uzzal</a:t>
            </a:r>
            <a:r>
              <a:rPr lang="fr-FR" dirty="0" smtClean="0"/>
              <a:t>. Ami d </a:t>
            </a:r>
            <a:r>
              <a:rPr lang="fr-FR" dirty="0" err="1" smtClean="0"/>
              <a:t>tusa</a:t>
            </a:r>
            <a:r>
              <a:rPr lang="fr-FR" dirty="0" smtClean="0"/>
              <a:t> </a:t>
            </a:r>
            <a:r>
              <a:rPr lang="fr-FR" dirty="0" err="1" smtClean="0"/>
              <a:t>tmẓa</a:t>
            </a:r>
            <a:r>
              <a:rPr lang="fr-FR" dirty="0" smtClean="0"/>
              <a:t> d </a:t>
            </a:r>
            <a:r>
              <a:rPr lang="fr-FR" dirty="0" err="1" smtClean="0"/>
              <a:t>ylli</a:t>
            </a:r>
            <a:r>
              <a:rPr lang="fr-FR" dirty="0" smtClean="0"/>
              <a:t> s, </a:t>
            </a:r>
            <a:r>
              <a:rPr lang="fr-FR" dirty="0" err="1" smtClean="0"/>
              <a:t>ṭarḥnt</a:t>
            </a:r>
            <a:r>
              <a:rPr lang="fr-FR" dirty="0" smtClean="0"/>
              <a:t> </a:t>
            </a:r>
            <a:r>
              <a:rPr lang="fr-FR" dirty="0" err="1" smtClean="0"/>
              <a:t>zzat</a:t>
            </a:r>
            <a:r>
              <a:rPr lang="fr-FR" dirty="0" smtClean="0"/>
              <a:t> i </a:t>
            </a:r>
            <a:r>
              <a:rPr lang="fr-FR" dirty="0" err="1" smtClean="0"/>
              <a:t>tbṛṛakt</a:t>
            </a:r>
            <a:r>
              <a:rPr lang="fr-FR" dirty="0" smtClean="0"/>
              <a:t> </a:t>
            </a:r>
            <a:r>
              <a:rPr lang="fr-FR" dirty="0" err="1" smtClean="0"/>
              <a:t>nni</a:t>
            </a:r>
            <a:r>
              <a:rPr lang="fr-FR" dirty="0" smtClean="0"/>
              <a:t> . </a:t>
            </a:r>
            <a:r>
              <a:rPr lang="fr-FR" dirty="0" err="1" smtClean="0"/>
              <a:t>Zzat</a:t>
            </a:r>
            <a:r>
              <a:rPr lang="fr-FR" dirty="0" smtClean="0"/>
              <a:t> i </a:t>
            </a:r>
            <a:r>
              <a:rPr lang="fr-FR" dirty="0" err="1" smtClean="0"/>
              <a:t>tbṛṛakt</a:t>
            </a:r>
            <a:r>
              <a:rPr lang="fr-FR" dirty="0" smtClean="0"/>
              <a:t> </a:t>
            </a:r>
            <a:r>
              <a:rPr lang="fr-FR" dirty="0" err="1" smtClean="0"/>
              <a:t>nni</a:t>
            </a:r>
            <a:r>
              <a:rPr lang="fr-FR" dirty="0" smtClean="0"/>
              <a:t> </a:t>
            </a:r>
            <a:r>
              <a:rPr lang="fr-FR" dirty="0" err="1" smtClean="0"/>
              <a:t>ict</a:t>
            </a:r>
            <a:r>
              <a:rPr lang="fr-FR" dirty="0" smtClean="0"/>
              <a:t> n </a:t>
            </a:r>
            <a:r>
              <a:rPr lang="fr-FR" dirty="0" err="1" smtClean="0"/>
              <a:t>tiẓiṭ</a:t>
            </a:r>
            <a:r>
              <a:rPr lang="fr-FR" dirty="0" smtClean="0"/>
              <a:t> d </a:t>
            </a:r>
            <a:r>
              <a:rPr lang="fr-FR" dirty="0" err="1" smtClean="0"/>
              <a:t>ict</a:t>
            </a:r>
            <a:r>
              <a:rPr lang="fr-FR" dirty="0" smtClean="0"/>
              <a:t> n </a:t>
            </a:r>
            <a:r>
              <a:rPr lang="fr-FR" dirty="0" err="1" smtClean="0"/>
              <a:t>trya</a:t>
            </a:r>
            <a:r>
              <a:rPr lang="fr-FR" dirty="0" smtClean="0"/>
              <a:t> n </a:t>
            </a:r>
            <a:r>
              <a:rPr lang="fr-FR" dirty="0" err="1" smtClean="0"/>
              <a:t>waman</a:t>
            </a:r>
            <a:r>
              <a:rPr lang="fr-FR" dirty="0" smtClean="0"/>
              <a:t>. </a:t>
            </a:r>
            <a:r>
              <a:rPr lang="fr-FR" dirty="0" err="1" smtClean="0"/>
              <a:t>Akd</a:t>
            </a:r>
            <a:r>
              <a:rPr lang="fr-FR" dirty="0" smtClean="0"/>
              <a:t> </a:t>
            </a:r>
            <a:r>
              <a:rPr lang="fr-FR" dirty="0" err="1" smtClean="0"/>
              <a:t>ṣbaḥ</a:t>
            </a:r>
            <a:r>
              <a:rPr lang="fr-FR" dirty="0" smtClean="0"/>
              <a:t>, </a:t>
            </a:r>
            <a:r>
              <a:rPr lang="fr-FR" dirty="0" err="1" smtClean="0"/>
              <a:t>zik</a:t>
            </a:r>
            <a:r>
              <a:rPr lang="fr-FR" dirty="0" smtClean="0"/>
              <a:t>, </a:t>
            </a:r>
            <a:r>
              <a:rPr lang="fr-FR" dirty="0" err="1" smtClean="0"/>
              <a:t>akd</a:t>
            </a:r>
            <a:r>
              <a:rPr lang="fr-FR" dirty="0" smtClean="0"/>
              <a:t> </a:t>
            </a:r>
            <a:r>
              <a:rPr lang="fr-FR" dirty="0" err="1" smtClean="0"/>
              <a:t>lfjr</a:t>
            </a:r>
            <a:r>
              <a:rPr lang="fr-FR" dirty="0" smtClean="0"/>
              <a:t>, </a:t>
            </a:r>
            <a:r>
              <a:rPr lang="fr-FR" dirty="0" err="1" smtClean="0"/>
              <a:t>tamẓa</a:t>
            </a:r>
            <a:r>
              <a:rPr lang="fr-FR" dirty="0" smtClean="0"/>
              <a:t> </a:t>
            </a:r>
            <a:r>
              <a:rPr lang="fr-FR" dirty="0" err="1" smtClean="0"/>
              <a:t>nni</a:t>
            </a:r>
            <a:r>
              <a:rPr lang="fr-FR" dirty="0" smtClean="0"/>
              <a:t> </a:t>
            </a:r>
            <a:r>
              <a:rPr lang="fr-FR" dirty="0" err="1" smtClean="0"/>
              <a:t>tlaɣa</a:t>
            </a:r>
            <a:r>
              <a:rPr lang="fr-FR" dirty="0" smtClean="0"/>
              <a:t> x </a:t>
            </a:r>
            <a:r>
              <a:rPr lang="fr-FR" dirty="0" err="1" smtClean="0"/>
              <a:t>wrba</a:t>
            </a:r>
            <a:r>
              <a:rPr lang="fr-FR" dirty="0" smtClean="0"/>
              <a:t> </a:t>
            </a:r>
            <a:r>
              <a:rPr lang="fr-FR" dirty="0" err="1" smtClean="0"/>
              <a:t>nni</a:t>
            </a:r>
            <a:r>
              <a:rPr lang="fr-FR" dirty="0" smtClean="0"/>
              <a:t> :</a:t>
            </a:r>
          </a:p>
          <a:p>
            <a:pPr lvl="0" algn="just">
              <a:buNone/>
            </a:pPr>
            <a:r>
              <a:rPr lang="fr-FR" dirty="0" err="1" smtClean="0"/>
              <a:t>Kkr</a:t>
            </a:r>
            <a:r>
              <a:rPr lang="fr-FR" dirty="0" smtClean="0"/>
              <a:t>, </a:t>
            </a:r>
            <a:r>
              <a:rPr lang="fr-FR" dirty="0" err="1" smtClean="0"/>
              <a:t>kkr</a:t>
            </a:r>
            <a:r>
              <a:rPr lang="fr-FR" dirty="0" smtClean="0"/>
              <a:t>, </a:t>
            </a:r>
            <a:r>
              <a:rPr lang="fr-FR" dirty="0" err="1" smtClean="0"/>
              <a:t>yllah</a:t>
            </a:r>
            <a:r>
              <a:rPr lang="fr-FR" dirty="0" smtClean="0"/>
              <a:t> ad </a:t>
            </a:r>
            <a:r>
              <a:rPr lang="fr-FR" dirty="0" err="1" smtClean="0"/>
              <a:t>nlqḍ</a:t>
            </a:r>
            <a:r>
              <a:rPr lang="fr-FR" dirty="0" smtClean="0"/>
              <a:t> </a:t>
            </a:r>
            <a:r>
              <a:rPr lang="fr-FR" dirty="0" err="1" smtClean="0"/>
              <a:t>tazart</a:t>
            </a:r>
            <a:r>
              <a:rPr lang="fr-FR" dirty="0" smtClean="0"/>
              <a:t> !</a:t>
            </a:r>
          </a:p>
          <a:p>
            <a:pPr algn="just">
              <a:buNone/>
            </a:pPr>
            <a:r>
              <a:rPr lang="fr-FR" dirty="0" err="1" smtClean="0"/>
              <a:t>Iqqara</a:t>
            </a:r>
            <a:r>
              <a:rPr lang="fr-FR" dirty="0" smtClean="0"/>
              <a:t> s </a:t>
            </a:r>
            <a:r>
              <a:rPr lang="fr-FR" dirty="0" err="1" smtClean="0"/>
              <a:t>ntta</a:t>
            </a:r>
            <a:r>
              <a:rPr lang="fr-FR" dirty="0" smtClean="0"/>
              <a:t> :</a:t>
            </a:r>
          </a:p>
          <a:p>
            <a:pPr lvl="0" algn="just">
              <a:buNone/>
            </a:pPr>
            <a:r>
              <a:rPr lang="fr-FR" dirty="0" smtClean="0"/>
              <a:t>A </a:t>
            </a:r>
            <a:r>
              <a:rPr lang="fr-FR" dirty="0" err="1" smtClean="0"/>
              <a:t>ḥnna</a:t>
            </a:r>
            <a:r>
              <a:rPr lang="fr-FR" dirty="0" smtClean="0"/>
              <a:t>, </a:t>
            </a:r>
            <a:r>
              <a:rPr lang="fr-FR" dirty="0" err="1" smtClean="0"/>
              <a:t>aqrab</a:t>
            </a:r>
            <a:r>
              <a:rPr lang="fr-FR" dirty="0" smtClean="0"/>
              <a:t> </a:t>
            </a:r>
            <a:r>
              <a:rPr lang="fr-FR" dirty="0" err="1" smtClean="0"/>
              <a:t>inu</a:t>
            </a:r>
            <a:r>
              <a:rPr lang="fr-FR" dirty="0" smtClean="0"/>
              <a:t> </a:t>
            </a:r>
            <a:r>
              <a:rPr lang="fr-FR" dirty="0" err="1" smtClean="0"/>
              <a:t>iqqrs</a:t>
            </a:r>
            <a:r>
              <a:rPr lang="fr-FR" dirty="0" smtClean="0"/>
              <a:t> ad t </a:t>
            </a:r>
            <a:r>
              <a:rPr lang="fr-FR" dirty="0" err="1" smtClean="0"/>
              <a:t>xyḍɣ</a:t>
            </a:r>
            <a:r>
              <a:rPr lang="fr-FR" dirty="0" smtClean="0"/>
              <a:t> !</a:t>
            </a:r>
          </a:p>
          <a:p>
            <a:pPr algn="just">
              <a:buNone/>
            </a:pPr>
            <a:r>
              <a:rPr lang="fr-FR" dirty="0" err="1" smtClean="0"/>
              <a:t>Tamẓa</a:t>
            </a:r>
            <a:r>
              <a:rPr lang="fr-FR" dirty="0" smtClean="0"/>
              <a:t> </a:t>
            </a:r>
            <a:r>
              <a:rPr lang="fr-FR" dirty="0" err="1" smtClean="0"/>
              <a:t>nni</a:t>
            </a:r>
            <a:r>
              <a:rPr lang="fr-FR" dirty="0" smtClean="0"/>
              <a:t> ad </a:t>
            </a:r>
            <a:r>
              <a:rPr lang="fr-FR" dirty="0" err="1" smtClean="0"/>
              <a:t>tkkr</a:t>
            </a:r>
            <a:r>
              <a:rPr lang="fr-FR" dirty="0" smtClean="0"/>
              <a:t> ad </a:t>
            </a:r>
            <a:r>
              <a:rPr lang="fr-FR" dirty="0" err="1" smtClean="0"/>
              <a:t>tssɣrs</a:t>
            </a:r>
            <a:r>
              <a:rPr lang="fr-FR" dirty="0" smtClean="0"/>
              <a:t> </a:t>
            </a:r>
            <a:r>
              <a:rPr lang="fr-FR" dirty="0" err="1" smtClean="0"/>
              <a:t>aqrab</a:t>
            </a:r>
            <a:r>
              <a:rPr lang="fr-FR" dirty="0" smtClean="0"/>
              <a:t> </a:t>
            </a:r>
            <a:r>
              <a:rPr lang="fr-FR" dirty="0" err="1" smtClean="0"/>
              <a:t>nns</a:t>
            </a:r>
            <a:r>
              <a:rPr lang="fr-FR" dirty="0" smtClean="0"/>
              <a:t>, </a:t>
            </a:r>
            <a:r>
              <a:rPr lang="fr-FR" dirty="0" err="1" smtClean="0"/>
              <a:t>ɛawd</a:t>
            </a:r>
            <a:r>
              <a:rPr lang="fr-FR" dirty="0" smtClean="0"/>
              <a:t> ad t </a:t>
            </a:r>
            <a:r>
              <a:rPr lang="fr-FR" dirty="0" err="1" smtClean="0"/>
              <a:t>txyḍ</a:t>
            </a:r>
            <a:r>
              <a:rPr lang="fr-FR" dirty="0" smtClean="0"/>
              <a:t>. </a:t>
            </a:r>
            <a:r>
              <a:rPr lang="fr-FR" dirty="0" err="1" smtClean="0"/>
              <a:t>Ilqnni</a:t>
            </a:r>
            <a:r>
              <a:rPr lang="fr-FR" dirty="0" smtClean="0"/>
              <a:t> </a:t>
            </a:r>
            <a:r>
              <a:rPr lang="fr-FR" dirty="0" err="1" smtClean="0"/>
              <a:t>arba</a:t>
            </a:r>
            <a:r>
              <a:rPr lang="fr-FR" dirty="0" smtClean="0"/>
              <a:t> </a:t>
            </a:r>
            <a:r>
              <a:rPr lang="fr-FR" dirty="0" err="1" smtClean="0"/>
              <a:t>nni</a:t>
            </a:r>
            <a:r>
              <a:rPr lang="fr-FR" dirty="0" smtClean="0"/>
              <a:t> </a:t>
            </a:r>
            <a:r>
              <a:rPr lang="fr-FR" dirty="0" err="1" smtClean="0"/>
              <a:t>ittffɣ</a:t>
            </a:r>
            <a:r>
              <a:rPr lang="fr-FR" dirty="0" smtClean="0"/>
              <a:t>, </a:t>
            </a:r>
            <a:r>
              <a:rPr lang="fr-FR" dirty="0" err="1" smtClean="0"/>
              <a:t>nttat</a:t>
            </a:r>
            <a:r>
              <a:rPr lang="fr-FR" dirty="0" smtClean="0"/>
              <a:t> </a:t>
            </a:r>
            <a:r>
              <a:rPr lang="fr-FR" dirty="0" err="1" smtClean="0"/>
              <a:t>ttili</a:t>
            </a:r>
            <a:r>
              <a:rPr lang="fr-FR" dirty="0" smtClean="0"/>
              <a:t> </a:t>
            </a:r>
            <a:r>
              <a:rPr lang="fr-FR" dirty="0" err="1" smtClean="0"/>
              <a:t>tlha</a:t>
            </a:r>
            <a:r>
              <a:rPr lang="fr-FR" dirty="0" smtClean="0"/>
              <a:t>, </a:t>
            </a:r>
            <a:r>
              <a:rPr lang="fr-FR" dirty="0" err="1" smtClean="0"/>
              <a:t>ittkks</a:t>
            </a:r>
            <a:r>
              <a:rPr lang="fr-FR" dirty="0" smtClean="0"/>
              <a:t> </a:t>
            </a:r>
            <a:r>
              <a:rPr lang="fr-FR" dirty="0" err="1" smtClean="0"/>
              <a:t>tazart</a:t>
            </a:r>
            <a:r>
              <a:rPr lang="fr-FR" dirty="0" smtClean="0"/>
              <a:t>, </a:t>
            </a:r>
            <a:r>
              <a:rPr lang="fr-FR" dirty="0" err="1" smtClean="0"/>
              <a:t>ittaym</a:t>
            </a:r>
            <a:r>
              <a:rPr lang="fr-FR" dirty="0" smtClean="0"/>
              <a:t> aman, </a:t>
            </a:r>
            <a:r>
              <a:rPr lang="fr-FR" dirty="0" err="1" smtClean="0"/>
              <a:t>ittadf</a:t>
            </a:r>
            <a:r>
              <a:rPr lang="fr-FR" dirty="0" smtClean="0"/>
              <a:t> </a:t>
            </a:r>
            <a:r>
              <a:rPr lang="fr-FR" dirty="0" err="1" smtClean="0"/>
              <a:t>tabṛṛakt</a:t>
            </a:r>
            <a:r>
              <a:rPr lang="fr-FR" dirty="0" smtClean="0"/>
              <a:t> </a:t>
            </a:r>
            <a:r>
              <a:rPr lang="fr-FR" dirty="0" err="1" smtClean="0"/>
              <a:t>nns</a:t>
            </a:r>
            <a:r>
              <a:rPr lang="fr-FR" dirty="0" smtClean="0"/>
              <a:t>. Ami </a:t>
            </a:r>
            <a:r>
              <a:rPr lang="fr-FR" dirty="0" err="1" smtClean="0"/>
              <a:t>tkmml</a:t>
            </a:r>
            <a:r>
              <a:rPr lang="fr-FR" dirty="0" smtClean="0"/>
              <a:t> </a:t>
            </a:r>
            <a:r>
              <a:rPr lang="fr-FR" dirty="0" err="1" smtClean="0"/>
              <a:t>tmẓa</a:t>
            </a:r>
            <a:r>
              <a:rPr lang="fr-FR" dirty="0" smtClean="0"/>
              <a:t>, </a:t>
            </a:r>
            <a:r>
              <a:rPr lang="fr-FR" dirty="0" err="1" smtClean="0"/>
              <a:t>tlaɣa</a:t>
            </a:r>
            <a:r>
              <a:rPr lang="fr-FR" dirty="0" smtClean="0"/>
              <a:t> </a:t>
            </a:r>
            <a:r>
              <a:rPr lang="fr-FR" dirty="0" err="1" smtClean="0"/>
              <a:t>yas</a:t>
            </a:r>
            <a:r>
              <a:rPr lang="fr-FR" dirty="0" smtClean="0"/>
              <a:t> </a:t>
            </a:r>
            <a:r>
              <a:rPr lang="fr-FR" dirty="0" err="1" smtClean="0"/>
              <a:t>ɛawd</a:t>
            </a:r>
            <a:r>
              <a:rPr lang="fr-FR" dirty="0" smtClean="0"/>
              <a:t> :</a:t>
            </a:r>
          </a:p>
          <a:p>
            <a:pPr lvl="0" algn="just">
              <a:buNone/>
            </a:pPr>
            <a:r>
              <a:rPr lang="fr-FR" dirty="0" smtClean="0"/>
              <a:t>Ma </a:t>
            </a:r>
            <a:r>
              <a:rPr lang="fr-FR" dirty="0" err="1" smtClean="0"/>
              <a:t>tkmld</a:t>
            </a:r>
            <a:r>
              <a:rPr lang="fr-FR" dirty="0" smtClean="0"/>
              <a:t> </a:t>
            </a:r>
            <a:r>
              <a:rPr lang="fr-FR" dirty="0" err="1" smtClean="0"/>
              <a:t>taxiyyaḍt</a:t>
            </a:r>
            <a:r>
              <a:rPr lang="fr-FR" dirty="0" smtClean="0"/>
              <a:t> n </a:t>
            </a:r>
            <a:r>
              <a:rPr lang="fr-FR" dirty="0" err="1" smtClean="0"/>
              <a:t>wqrab</a:t>
            </a:r>
            <a:r>
              <a:rPr lang="fr-FR" dirty="0" smtClean="0"/>
              <a:t> </a:t>
            </a:r>
            <a:r>
              <a:rPr lang="fr-FR" dirty="0" err="1" smtClean="0"/>
              <a:t>nnk</a:t>
            </a:r>
            <a:r>
              <a:rPr lang="fr-FR" dirty="0" smtClean="0"/>
              <a:t> ? </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92</a:t>
            </a:fld>
            <a:endParaRPr lang="fr-F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85000" lnSpcReduction="20000"/>
          </a:bodyPr>
          <a:lstStyle/>
          <a:p>
            <a:pPr algn="just">
              <a:buNone/>
            </a:pPr>
            <a:r>
              <a:rPr lang="fr-FR" dirty="0" err="1" smtClean="0"/>
              <a:t>Iqqara</a:t>
            </a:r>
            <a:r>
              <a:rPr lang="fr-FR" dirty="0" smtClean="0"/>
              <a:t> s </a:t>
            </a:r>
            <a:r>
              <a:rPr lang="fr-FR" dirty="0" err="1" smtClean="0"/>
              <a:t>ntta</a:t>
            </a:r>
            <a:r>
              <a:rPr lang="fr-FR" dirty="0" smtClean="0"/>
              <a:t> :</a:t>
            </a:r>
          </a:p>
          <a:p>
            <a:pPr lvl="0" algn="just">
              <a:buNone/>
            </a:pPr>
            <a:r>
              <a:rPr lang="fr-FR" dirty="0" err="1" smtClean="0"/>
              <a:t>Ksɣ</a:t>
            </a:r>
            <a:r>
              <a:rPr lang="fr-FR" dirty="0" smtClean="0"/>
              <a:t> </a:t>
            </a:r>
            <a:r>
              <a:rPr lang="fr-FR" dirty="0" err="1" smtClean="0"/>
              <a:t>tazart</a:t>
            </a:r>
            <a:r>
              <a:rPr lang="fr-FR" dirty="0" smtClean="0"/>
              <a:t> </a:t>
            </a:r>
            <a:r>
              <a:rPr lang="fr-FR" dirty="0" err="1" smtClean="0"/>
              <a:t>djiɣa</a:t>
            </a:r>
            <a:r>
              <a:rPr lang="fr-FR" dirty="0" smtClean="0"/>
              <a:t> m </a:t>
            </a:r>
            <a:r>
              <a:rPr lang="fr-FR" dirty="0" err="1" smtClean="0"/>
              <a:t>ɣir</a:t>
            </a:r>
            <a:r>
              <a:rPr lang="fr-FR" dirty="0" smtClean="0"/>
              <a:t> </a:t>
            </a:r>
            <a:r>
              <a:rPr lang="fr-FR" dirty="0" err="1" smtClean="0"/>
              <a:t>lquẓẓiɛ</a:t>
            </a:r>
            <a:r>
              <a:rPr lang="fr-FR" dirty="0" smtClean="0"/>
              <a:t>.</a:t>
            </a:r>
          </a:p>
          <a:p>
            <a:pPr algn="just">
              <a:buNone/>
            </a:pPr>
            <a:r>
              <a:rPr lang="fr-FR" dirty="0" err="1" smtClean="0"/>
              <a:t>Aytca</a:t>
            </a:r>
            <a:r>
              <a:rPr lang="fr-FR" dirty="0" smtClean="0"/>
              <a:t> </a:t>
            </a:r>
            <a:r>
              <a:rPr lang="fr-FR" dirty="0" err="1" smtClean="0"/>
              <a:t>nns</a:t>
            </a:r>
            <a:r>
              <a:rPr lang="fr-FR" dirty="0" smtClean="0"/>
              <a:t>, </a:t>
            </a:r>
            <a:r>
              <a:rPr lang="fr-FR" dirty="0" err="1" smtClean="0"/>
              <a:t>ɛawd</a:t>
            </a:r>
            <a:r>
              <a:rPr lang="fr-FR" dirty="0" smtClean="0"/>
              <a:t>, </a:t>
            </a:r>
            <a:r>
              <a:rPr lang="fr-FR" dirty="0" err="1" smtClean="0"/>
              <a:t>amnni</a:t>
            </a:r>
            <a:r>
              <a:rPr lang="fr-FR" dirty="0" smtClean="0"/>
              <a:t> : </a:t>
            </a:r>
            <a:r>
              <a:rPr lang="fr-FR" dirty="0" err="1" smtClean="0"/>
              <a:t>tlaɣa</a:t>
            </a:r>
            <a:r>
              <a:rPr lang="fr-FR" dirty="0" smtClean="0"/>
              <a:t> </a:t>
            </a:r>
            <a:r>
              <a:rPr lang="fr-FR" dirty="0" err="1" smtClean="0"/>
              <a:t>yas</a:t>
            </a:r>
            <a:r>
              <a:rPr lang="fr-FR" dirty="0" smtClean="0"/>
              <a:t> </a:t>
            </a:r>
            <a:r>
              <a:rPr lang="fr-FR" dirty="0" err="1" smtClean="0"/>
              <a:t>tmẓa</a:t>
            </a:r>
            <a:r>
              <a:rPr lang="fr-FR" dirty="0" smtClean="0"/>
              <a:t> ad </a:t>
            </a:r>
            <a:r>
              <a:rPr lang="fr-FR" dirty="0" err="1" smtClean="0"/>
              <a:t>akids</a:t>
            </a:r>
            <a:r>
              <a:rPr lang="fr-FR" dirty="0" smtClean="0"/>
              <a:t> </a:t>
            </a:r>
            <a:r>
              <a:rPr lang="fr-FR" dirty="0" err="1" smtClean="0"/>
              <a:t>ilqḍ</a:t>
            </a:r>
            <a:r>
              <a:rPr lang="fr-FR" dirty="0" smtClean="0"/>
              <a:t> </a:t>
            </a:r>
            <a:r>
              <a:rPr lang="fr-FR" dirty="0" err="1" smtClean="0"/>
              <a:t>tazart</a:t>
            </a:r>
            <a:r>
              <a:rPr lang="fr-FR" dirty="0" smtClean="0"/>
              <a:t>.</a:t>
            </a:r>
          </a:p>
          <a:p>
            <a:pPr algn="just">
              <a:buNone/>
            </a:pPr>
            <a:r>
              <a:rPr lang="fr-FR" dirty="0" err="1" smtClean="0"/>
              <a:t>Iqqara</a:t>
            </a:r>
            <a:r>
              <a:rPr lang="fr-FR" dirty="0" smtClean="0"/>
              <a:t> s :</a:t>
            </a:r>
          </a:p>
          <a:p>
            <a:pPr lvl="0" algn="just">
              <a:buNone/>
            </a:pPr>
            <a:r>
              <a:rPr lang="fr-FR" dirty="0" err="1" smtClean="0"/>
              <a:t>Aqrab</a:t>
            </a:r>
            <a:r>
              <a:rPr lang="fr-FR" dirty="0" smtClean="0"/>
              <a:t> </a:t>
            </a:r>
            <a:r>
              <a:rPr lang="fr-FR" dirty="0" err="1" smtClean="0"/>
              <a:t>inu</a:t>
            </a:r>
            <a:r>
              <a:rPr lang="fr-FR" dirty="0" smtClean="0"/>
              <a:t> </a:t>
            </a:r>
            <a:r>
              <a:rPr lang="fr-FR" dirty="0" err="1" smtClean="0"/>
              <a:t>iqqrs</a:t>
            </a:r>
            <a:r>
              <a:rPr lang="fr-FR" dirty="0" smtClean="0"/>
              <a:t>, </a:t>
            </a:r>
            <a:r>
              <a:rPr lang="fr-FR" dirty="0" err="1" smtClean="0"/>
              <a:t>qa</a:t>
            </a:r>
            <a:r>
              <a:rPr lang="fr-FR" dirty="0" smtClean="0"/>
              <a:t> </a:t>
            </a:r>
            <a:r>
              <a:rPr lang="fr-FR" dirty="0" err="1" smtClean="0"/>
              <a:t>ɛddlɣ</a:t>
            </a:r>
            <a:r>
              <a:rPr lang="fr-FR" dirty="0" smtClean="0"/>
              <a:t> t.</a:t>
            </a:r>
          </a:p>
          <a:p>
            <a:pPr algn="just">
              <a:buNone/>
            </a:pPr>
            <a:r>
              <a:rPr lang="fr-FR" dirty="0" smtClean="0"/>
              <a:t>Ami </a:t>
            </a:r>
            <a:r>
              <a:rPr lang="fr-FR" dirty="0" err="1" smtClean="0"/>
              <a:t>tssɣrṣ</a:t>
            </a:r>
            <a:r>
              <a:rPr lang="fr-FR" dirty="0" smtClean="0"/>
              <a:t> </a:t>
            </a:r>
            <a:r>
              <a:rPr lang="fr-FR" dirty="0" err="1" smtClean="0"/>
              <a:t>aqrab</a:t>
            </a:r>
            <a:r>
              <a:rPr lang="fr-FR" dirty="0" smtClean="0"/>
              <a:t> </a:t>
            </a:r>
            <a:r>
              <a:rPr lang="fr-FR" dirty="0" err="1" smtClean="0"/>
              <a:t>nns</a:t>
            </a:r>
            <a:r>
              <a:rPr lang="fr-FR" dirty="0" smtClean="0"/>
              <a:t> </a:t>
            </a:r>
            <a:r>
              <a:rPr lang="fr-FR" dirty="0" err="1" smtClean="0"/>
              <a:t>nttat</a:t>
            </a:r>
            <a:r>
              <a:rPr lang="fr-FR" dirty="0" smtClean="0"/>
              <a:t>, </a:t>
            </a:r>
            <a:r>
              <a:rPr lang="fr-FR" dirty="0" err="1" smtClean="0"/>
              <a:t>ntta</a:t>
            </a:r>
            <a:r>
              <a:rPr lang="fr-FR" dirty="0" smtClean="0"/>
              <a:t> </a:t>
            </a:r>
            <a:r>
              <a:rPr lang="fr-FR" dirty="0" err="1" smtClean="0"/>
              <a:t>itruḥ</a:t>
            </a:r>
            <a:r>
              <a:rPr lang="fr-FR" dirty="0" smtClean="0"/>
              <a:t> </a:t>
            </a:r>
            <a:r>
              <a:rPr lang="fr-FR" dirty="0" err="1" smtClean="0"/>
              <a:t>ilqqḍ</a:t>
            </a:r>
            <a:r>
              <a:rPr lang="fr-FR" dirty="0" smtClean="0"/>
              <a:t> </a:t>
            </a:r>
            <a:r>
              <a:rPr lang="fr-FR" dirty="0" err="1" smtClean="0"/>
              <a:t>tazart</a:t>
            </a:r>
            <a:r>
              <a:rPr lang="fr-FR" dirty="0" smtClean="0"/>
              <a:t> </a:t>
            </a:r>
            <a:r>
              <a:rPr lang="fr-FR" dirty="0" err="1" smtClean="0"/>
              <a:t>iṣbḥn</a:t>
            </a:r>
            <a:r>
              <a:rPr lang="fr-FR" dirty="0" smtClean="0"/>
              <a:t>, </a:t>
            </a:r>
            <a:r>
              <a:rPr lang="fr-FR" dirty="0" err="1" smtClean="0"/>
              <a:t>ittdja</a:t>
            </a:r>
            <a:r>
              <a:rPr lang="fr-FR" dirty="0" smtClean="0"/>
              <a:t> </a:t>
            </a:r>
            <a:r>
              <a:rPr lang="fr-FR" dirty="0" err="1" smtClean="0"/>
              <a:t>yas</a:t>
            </a:r>
            <a:r>
              <a:rPr lang="fr-FR" dirty="0" smtClean="0"/>
              <a:t> </a:t>
            </a:r>
            <a:r>
              <a:rPr lang="fr-FR" dirty="0" err="1" smtClean="0"/>
              <a:t>ɣir</a:t>
            </a:r>
            <a:r>
              <a:rPr lang="fr-FR" dirty="0" smtClean="0"/>
              <a:t> </a:t>
            </a:r>
            <a:r>
              <a:rPr lang="fr-FR" dirty="0" err="1" smtClean="0"/>
              <a:t>lquẓẓiɛ</a:t>
            </a:r>
            <a:r>
              <a:rPr lang="fr-FR" dirty="0" smtClean="0"/>
              <a:t>.</a:t>
            </a:r>
          </a:p>
          <a:p>
            <a:pPr algn="just">
              <a:buNone/>
            </a:pPr>
            <a:r>
              <a:rPr lang="fr-FR" dirty="0" smtClean="0"/>
              <a:t>Iwa </a:t>
            </a:r>
            <a:r>
              <a:rPr lang="fr-FR" dirty="0" err="1" smtClean="0"/>
              <a:t>ɛawd</a:t>
            </a:r>
            <a:r>
              <a:rPr lang="fr-FR" dirty="0" smtClean="0"/>
              <a:t>, </a:t>
            </a:r>
            <a:r>
              <a:rPr lang="fr-FR" dirty="0" err="1" smtClean="0"/>
              <a:t>tnna</a:t>
            </a:r>
            <a:r>
              <a:rPr lang="fr-FR" dirty="0" smtClean="0"/>
              <a:t> s </a:t>
            </a:r>
            <a:r>
              <a:rPr lang="fr-FR" dirty="0" err="1" smtClean="0"/>
              <a:t>aytca</a:t>
            </a:r>
            <a:r>
              <a:rPr lang="fr-FR" dirty="0" smtClean="0"/>
              <a:t> </a:t>
            </a:r>
            <a:r>
              <a:rPr lang="fr-FR" dirty="0" err="1" smtClean="0"/>
              <a:t>nns</a:t>
            </a:r>
            <a:r>
              <a:rPr lang="fr-FR" dirty="0" smtClean="0"/>
              <a:t> :</a:t>
            </a:r>
          </a:p>
          <a:p>
            <a:pPr lvl="0" algn="just">
              <a:buNone/>
            </a:pPr>
            <a:r>
              <a:rPr lang="fr-FR" dirty="0" err="1" smtClean="0"/>
              <a:t>Yllah</a:t>
            </a:r>
            <a:r>
              <a:rPr lang="fr-FR" dirty="0" smtClean="0"/>
              <a:t> ad d </a:t>
            </a:r>
            <a:r>
              <a:rPr lang="fr-FR" dirty="0" err="1" smtClean="0"/>
              <a:t>naym</a:t>
            </a:r>
            <a:r>
              <a:rPr lang="fr-FR" dirty="0" smtClean="0"/>
              <a:t> aman !</a:t>
            </a:r>
          </a:p>
          <a:p>
            <a:pPr algn="just">
              <a:buNone/>
            </a:pPr>
            <a:r>
              <a:rPr lang="fr-FR" dirty="0" err="1" smtClean="0"/>
              <a:t>Inna</a:t>
            </a:r>
            <a:r>
              <a:rPr lang="fr-FR" dirty="0" smtClean="0"/>
              <a:t> s :</a:t>
            </a:r>
          </a:p>
          <a:p>
            <a:pPr lvl="0" algn="just">
              <a:buNone/>
            </a:pPr>
            <a:r>
              <a:rPr lang="fr-FR" dirty="0" smtClean="0"/>
              <a:t>A </a:t>
            </a:r>
            <a:r>
              <a:rPr lang="fr-FR" dirty="0" err="1" smtClean="0"/>
              <a:t>hnna</a:t>
            </a:r>
            <a:r>
              <a:rPr lang="fr-FR" dirty="0" smtClean="0"/>
              <a:t>, </a:t>
            </a:r>
            <a:r>
              <a:rPr lang="fr-FR" dirty="0" err="1" smtClean="0"/>
              <a:t>tacibuḍt</a:t>
            </a:r>
            <a:r>
              <a:rPr lang="fr-FR" dirty="0" smtClean="0"/>
              <a:t> </a:t>
            </a:r>
            <a:r>
              <a:rPr lang="fr-FR" dirty="0" err="1" smtClean="0"/>
              <a:t>innu</a:t>
            </a:r>
            <a:r>
              <a:rPr lang="fr-FR" dirty="0" smtClean="0"/>
              <a:t> </a:t>
            </a:r>
            <a:r>
              <a:rPr lang="fr-FR" dirty="0" err="1" smtClean="0"/>
              <a:t>tqqrs</a:t>
            </a:r>
            <a:r>
              <a:rPr lang="fr-FR" dirty="0" smtClean="0"/>
              <a:t> raja ad t </a:t>
            </a:r>
            <a:r>
              <a:rPr lang="fr-FR" dirty="0" err="1" smtClean="0"/>
              <a:t>ɛdlɣ</a:t>
            </a:r>
            <a:r>
              <a:rPr lang="fr-FR" dirty="0" smtClean="0"/>
              <a:t>.</a:t>
            </a:r>
          </a:p>
          <a:p>
            <a:pPr algn="just">
              <a:buNone/>
            </a:pPr>
            <a:r>
              <a:rPr lang="fr-FR" dirty="0" err="1" smtClean="0"/>
              <a:t>Tamẓa</a:t>
            </a:r>
            <a:r>
              <a:rPr lang="fr-FR" dirty="0" smtClean="0"/>
              <a:t> </a:t>
            </a:r>
            <a:r>
              <a:rPr lang="fr-FR" dirty="0" err="1" smtClean="0"/>
              <a:t>truḥ</a:t>
            </a:r>
            <a:r>
              <a:rPr lang="fr-FR" dirty="0" smtClean="0"/>
              <a:t> ad </a:t>
            </a:r>
            <a:r>
              <a:rPr lang="fr-FR" dirty="0" err="1" smtClean="0"/>
              <a:t>tssɣrs</a:t>
            </a:r>
            <a:r>
              <a:rPr lang="fr-FR" dirty="0" smtClean="0"/>
              <a:t> </a:t>
            </a:r>
            <a:r>
              <a:rPr lang="fr-FR" dirty="0" err="1" smtClean="0"/>
              <a:t>tacibuḍt</a:t>
            </a:r>
            <a:r>
              <a:rPr lang="fr-FR" dirty="0" smtClean="0"/>
              <a:t> </a:t>
            </a:r>
            <a:r>
              <a:rPr lang="fr-FR" dirty="0" err="1" smtClean="0"/>
              <a:t>nns</a:t>
            </a:r>
            <a:r>
              <a:rPr lang="fr-FR" dirty="0" smtClean="0"/>
              <a:t>, </a:t>
            </a:r>
            <a:r>
              <a:rPr lang="fr-FR" dirty="0" err="1" smtClean="0"/>
              <a:t>ilqnni</a:t>
            </a:r>
            <a:r>
              <a:rPr lang="fr-FR" dirty="0" smtClean="0"/>
              <a:t> </a:t>
            </a:r>
            <a:r>
              <a:rPr lang="fr-FR" dirty="0" err="1" smtClean="0"/>
              <a:t>ntta</a:t>
            </a:r>
            <a:r>
              <a:rPr lang="fr-FR" dirty="0" smtClean="0"/>
              <a:t> </a:t>
            </a:r>
            <a:r>
              <a:rPr lang="fr-FR" dirty="0" err="1" smtClean="0"/>
              <a:t>itruḥ</a:t>
            </a:r>
            <a:r>
              <a:rPr lang="fr-FR" dirty="0" smtClean="0"/>
              <a:t> ad </a:t>
            </a:r>
            <a:r>
              <a:rPr lang="fr-FR" dirty="0" err="1" smtClean="0"/>
              <a:t>yaym</a:t>
            </a:r>
            <a:r>
              <a:rPr lang="fr-FR" dirty="0" smtClean="0"/>
              <a:t>. </a:t>
            </a:r>
            <a:r>
              <a:rPr lang="fr-FR" dirty="0" err="1" smtClean="0"/>
              <a:t>Mlmi</a:t>
            </a:r>
            <a:r>
              <a:rPr lang="fr-FR" dirty="0" smtClean="0"/>
              <a:t> </a:t>
            </a:r>
            <a:r>
              <a:rPr lang="fr-FR" dirty="0" err="1" smtClean="0"/>
              <a:t>mma</a:t>
            </a:r>
            <a:r>
              <a:rPr lang="fr-FR" dirty="0" smtClean="0"/>
              <a:t> al </a:t>
            </a:r>
            <a:r>
              <a:rPr lang="fr-FR" dirty="0" err="1" smtClean="0"/>
              <a:t>das</a:t>
            </a:r>
            <a:r>
              <a:rPr lang="fr-FR" dirty="0" smtClean="0"/>
              <a:t> </a:t>
            </a:r>
            <a:r>
              <a:rPr lang="fr-FR" dirty="0" err="1" smtClean="0"/>
              <a:t>ɣa</a:t>
            </a:r>
            <a:r>
              <a:rPr lang="fr-FR" dirty="0" smtClean="0"/>
              <a:t> </a:t>
            </a:r>
            <a:r>
              <a:rPr lang="fr-FR" dirty="0" err="1" smtClean="0"/>
              <a:t>tini</a:t>
            </a:r>
            <a:r>
              <a:rPr lang="fr-FR" dirty="0" smtClean="0"/>
              <a:t> :</a:t>
            </a:r>
          </a:p>
          <a:p>
            <a:pPr lvl="0" algn="just">
              <a:buNone/>
            </a:pPr>
            <a:r>
              <a:rPr lang="fr-FR" dirty="0" err="1" smtClean="0"/>
              <a:t>Yllah</a:t>
            </a:r>
            <a:r>
              <a:rPr lang="fr-FR" dirty="0" smtClean="0"/>
              <a:t> ad </a:t>
            </a:r>
            <a:r>
              <a:rPr lang="fr-FR" dirty="0" err="1" smtClean="0"/>
              <a:t>naym</a:t>
            </a:r>
            <a:r>
              <a:rPr lang="fr-FR" dirty="0" smtClean="0"/>
              <a:t> !      </a:t>
            </a:r>
          </a:p>
          <a:p>
            <a:pPr algn="just">
              <a:buNone/>
            </a:pPr>
            <a:r>
              <a:rPr lang="fr-FR" dirty="0" err="1" smtClean="0"/>
              <a:t>Iqqara</a:t>
            </a:r>
            <a:r>
              <a:rPr lang="fr-FR" dirty="0" smtClean="0"/>
              <a:t> s :</a:t>
            </a:r>
          </a:p>
          <a:p>
            <a:pPr lvl="0" algn="just">
              <a:buNone/>
            </a:pPr>
            <a:r>
              <a:rPr lang="fr-FR" dirty="0" err="1" smtClean="0"/>
              <a:t>Uymɣ</a:t>
            </a:r>
            <a:r>
              <a:rPr lang="fr-FR" dirty="0" smtClean="0"/>
              <a:t> d, </a:t>
            </a:r>
            <a:r>
              <a:rPr lang="fr-FR" dirty="0" err="1" smtClean="0"/>
              <a:t>djiɣa</a:t>
            </a:r>
            <a:r>
              <a:rPr lang="fr-FR" dirty="0" smtClean="0"/>
              <a:t> m </a:t>
            </a:r>
            <a:r>
              <a:rPr lang="fr-FR" dirty="0" err="1" smtClean="0"/>
              <a:t>ɣir</a:t>
            </a:r>
            <a:r>
              <a:rPr lang="fr-FR" dirty="0" smtClean="0"/>
              <a:t> </a:t>
            </a:r>
            <a:r>
              <a:rPr lang="fr-FR" dirty="0" err="1" smtClean="0"/>
              <a:t>lxrwiḍ</a:t>
            </a:r>
            <a:r>
              <a:rPr lang="fr-FR"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93</a:t>
            </a:fld>
            <a:endParaRPr lang="fr-F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20000"/>
          </a:bodyPr>
          <a:lstStyle/>
          <a:p>
            <a:pPr algn="just">
              <a:buNone/>
            </a:pPr>
            <a:r>
              <a:rPr lang="fr-FR" sz="2400" dirty="0" err="1" smtClean="0"/>
              <a:t>Tamẓa</a:t>
            </a:r>
            <a:r>
              <a:rPr lang="fr-FR" sz="2400" dirty="0" smtClean="0"/>
              <a:t> </a:t>
            </a:r>
            <a:r>
              <a:rPr lang="fr-FR" sz="2400" dirty="0" err="1" smtClean="0"/>
              <a:t>tqqim</a:t>
            </a:r>
            <a:r>
              <a:rPr lang="fr-FR" sz="2400" dirty="0" smtClean="0"/>
              <a:t> </a:t>
            </a:r>
            <a:r>
              <a:rPr lang="fr-FR" sz="2400" dirty="0" err="1" smtClean="0"/>
              <a:t>tlaɣa</a:t>
            </a:r>
            <a:r>
              <a:rPr lang="fr-FR" sz="2400" dirty="0" smtClean="0"/>
              <a:t> i </a:t>
            </a:r>
            <a:r>
              <a:rPr lang="fr-FR" sz="2400" dirty="0" err="1" smtClean="0"/>
              <a:t>wrba</a:t>
            </a:r>
            <a:r>
              <a:rPr lang="fr-FR" sz="2400" dirty="0" smtClean="0"/>
              <a:t> </a:t>
            </a:r>
            <a:r>
              <a:rPr lang="fr-FR" sz="2400" dirty="0" err="1" smtClean="0"/>
              <a:t>nni</a:t>
            </a:r>
            <a:r>
              <a:rPr lang="fr-FR" sz="2400" dirty="0" smtClean="0"/>
              <a:t> </a:t>
            </a:r>
            <a:r>
              <a:rPr lang="fr-FR" sz="2400" dirty="0" err="1" smtClean="0"/>
              <a:t>Ḥammu</a:t>
            </a:r>
            <a:r>
              <a:rPr lang="fr-FR" sz="2400" dirty="0" smtClean="0"/>
              <a:t> </a:t>
            </a:r>
            <a:r>
              <a:rPr lang="fr-FR" sz="2400" dirty="0" err="1" smtClean="0"/>
              <a:t>aḥraymi</a:t>
            </a:r>
            <a:r>
              <a:rPr lang="fr-FR" sz="2400" dirty="0" smtClean="0"/>
              <a:t>. </a:t>
            </a:r>
            <a:r>
              <a:rPr lang="fr-FR" sz="2400" dirty="0" err="1" smtClean="0"/>
              <a:t>Ttuɣa</a:t>
            </a:r>
            <a:r>
              <a:rPr lang="fr-FR" sz="2400" dirty="0" smtClean="0"/>
              <a:t> </a:t>
            </a:r>
            <a:r>
              <a:rPr lang="fr-FR" sz="2400" dirty="0" err="1" smtClean="0"/>
              <a:t>ɣrs</a:t>
            </a:r>
            <a:r>
              <a:rPr lang="fr-FR" sz="2400" dirty="0" smtClean="0"/>
              <a:t> </a:t>
            </a:r>
            <a:r>
              <a:rPr lang="fr-FR" sz="2400" dirty="0" err="1" smtClean="0"/>
              <a:t>idj</a:t>
            </a:r>
            <a:r>
              <a:rPr lang="fr-FR" sz="2400" dirty="0" smtClean="0"/>
              <a:t> n </a:t>
            </a:r>
            <a:r>
              <a:rPr lang="fr-FR" sz="2400" dirty="0" err="1" smtClean="0"/>
              <a:t>wzɛuq</a:t>
            </a:r>
            <a:r>
              <a:rPr lang="fr-FR" sz="2400" dirty="0" smtClean="0"/>
              <a:t>, </a:t>
            </a:r>
            <a:r>
              <a:rPr lang="fr-FR" sz="2400" dirty="0" err="1" smtClean="0"/>
              <a:t>ɣir</a:t>
            </a:r>
            <a:r>
              <a:rPr lang="fr-FR" sz="2400" dirty="0" smtClean="0"/>
              <a:t> </a:t>
            </a:r>
            <a:r>
              <a:rPr lang="fr-FR" sz="2400" dirty="0" err="1" smtClean="0"/>
              <a:t>tɣab</a:t>
            </a:r>
            <a:r>
              <a:rPr lang="fr-FR" sz="2400" dirty="0" smtClean="0"/>
              <a:t> x </a:t>
            </a:r>
            <a:r>
              <a:rPr lang="fr-FR" sz="2400" dirty="0" err="1" smtClean="0"/>
              <a:t>waxxam</a:t>
            </a:r>
            <a:r>
              <a:rPr lang="fr-FR" sz="2400" dirty="0" smtClean="0"/>
              <a:t> </a:t>
            </a:r>
            <a:r>
              <a:rPr lang="fr-FR" sz="2400" dirty="0" err="1" smtClean="0"/>
              <a:t>nns</a:t>
            </a:r>
            <a:r>
              <a:rPr lang="fr-FR" sz="2400" dirty="0" smtClean="0"/>
              <a:t>, </a:t>
            </a:r>
            <a:r>
              <a:rPr lang="fr-FR" sz="2400" dirty="0" err="1" smtClean="0"/>
              <a:t>ittffɣ</a:t>
            </a:r>
            <a:r>
              <a:rPr lang="fr-FR" sz="2400" dirty="0" smtClean="0"/>
              <a:t> </a:t>
            </a:r>
            <a:r>
              <a:rPr lang="fr-FR" sz="2400" dirty="0" err="1" smtClean="0"/>
              <a:t>warba</a:t>
            </a:r>
            <a:r>
              <a:rPr lang="fr-FR" sz="2400" dirty="0" smtClean="0"/>
              <a:t> </a:t>
            </a:r>
            <a:r>
              <a:rPr lang="fr-FR" sz="2400" dirty="0" err="1" smtClean="0"/>
              <a:t>nni</a:t>
            </a:r>
            <a:r>
              <a:rPr lang="fr-FR" sz="2400" dirty="0" smtClean="0"/>
              <a:t> </a:t>
            </a:r>
            <a:r>
              <a:rPr lang="fr-FR" sz="2400" dirty="0" err="1" smtClean="0"/>
              <a:t>ittirar</a:t>
            </a:r>
            <a:r>
              <a:rPr lang="fr-FR" sz="2400" dirty="0" smtClean="0"/>
              <a:t> </a:t>
            </a:r>
            <a:r>
              <a:rPr lang="fr-FR" sz="2400" dirty="0" err="1" smtClean="0"/>
              <a:t>xxes</a:t>
            </a:r>
            <a:r>
              <a:rPr lang="fr-FR" sz="2400" dirty="0" smtClean="0"/>
              <a:t>, </a:t>
            </a:r>
            <a:r>
              <a:rPr lang="fr-FR" sz="2400" dirty="0" err="1" smtClean="0"/>
              <a:t>itnay</a:t>
            </a:r>
            <a:r>
              <a:rPr lang="fr-FR" sz="2400" dirty="0" smtClean="0"/>
              <a:t> </a:t>
            </a:r>
            <a:r>
              <a:rPr lang="fr-FR" sz="2400" dirty="0" err="1" smtClean="0"/>
              <a:t>xxs</a:t>
            </a:r>
            <a:r>
              <a:rPr lang="fr-FR" sz="2400" dirty="0" smtClean="0"/>
              <a:t>. </a:t>
            </a:r>
            <a:r>
              <a:rPr lang="fr-FR" sz="2400" dirty="0" err="1" smtClean="0"/>
              <a:t>Tuḥḥl</a:t>
            </a:r>
            <a:r>
              <a:rPr lang="fr-FR" sz="2400" dirty="0" smtClean="0"/>
              <a:t> </a:t>
            </a:r>
            <a:r>
              <a:rPr lang="fr-FR" sz="2400" dirty="0" err="1" smtClean="0"/>
              <a:t>tmẓa</a:t>
            </a:r>
            <a:r>
              <a:rPr lang="fr-FR" sz="2400" dirty="0" smtClean="0"/>
              <a:t> </a:t>
            </a:r>
            <a:r>
              <a:rPr lang="fr-FR" sz="2400" dirty="0" err="1" smtClean="0"/>
              <a:t>ur</a:t>
            </a:r>
            <a:r>
              <a:rPr lang="fr-FR" sz="2400" dirty="0" smtClean="0"/>
              <a:t> </a:t>
            </a:r>
            <a:r>
              <a:rPr lang="fr-FR" sz="2400" dirty="0" err="1" smtClean="0"/>
              <a:t>tufi</a:t>
            </a:r>
            <a:r>
              <a:rPr lang="fr-FR" sz="2400" dirty="0" smtClean="0"/>
              <a:t> </a:t>
            </a:r>
            <a:r>
              <a:rPr lang="fr-FR" sz="2400" dirty="0" err="1" smtClean="0"/>
              <a:t>mism</a:t>
            </a:r>
            <a:r>
              <a:rPr lang="fr-FR" sz="2400" dirty="0" smtClean="0"/>
              <a:t> </a:t>
            </a:r>
            <a:r>
              <a:rPr lang="fr-FR" sz="2400" dirty="0" err="1" smtClean="0"/>
              <a:t>ɣa</a:t>
            </a:r>
            <a:r>
              <a:rPr lang="fr-FR" sz="2400" dirty="0" smtClean="0"/>
              <a:t> ad </a:t>
            </a:r>
            <a:r>
              <a:rPr lang="fr-FR" sz="2400" dirty="0" err="1" smtClean="0"/>
              <a:t>tgg</a:t>
            </a:r>
            <a:r>
              <a:rPr lang="fr-FR" sz="2400" dirty="0" smtClean="0"/>
              <a:t> i </a:t>
            </a:r>
            <a:r>
              <a:rPr lang="fr-FR" sz="2400" dirty="0" err="1" smtClean="0"/>
              <a:t>wrba</a:t>
            </a:r>
            <a:r>
              <a:rPr lang="fr-FR" sz="2400" dirty="0" smtClean="0"/>
              <a:t> </a:t>
            </a:r>
            <a:r>
              <a:rPr lang="fr-FR" sz="2400" dirty="0" err="1" smtClean="0"/>
              <a:t>nni</a:t>
            </a:r>
            <a:r>
              <a:rPr lang="fr-FR" sz="2400" dirty="0" smtClean="0"/>
              <a:t>. Al </a:t>
            </a:r>
            <a:r>
              <a:rPr lang="fr-FR" sz="2400" dirty="0" err="1" smtClean="0"/>
              <a:t>idj</a:t>
            </a:r>
            <a:r>
              <a:rPr lang="fr-FR" sz="2400" dirty="0" smtClean="0"/>
              <a:t> n </a:t>
            </a:r>
            <a:r>
              <a:rPr lang="fr-FR" sz="2400" dirty="0" err="1" smtClean="0"/>
              <a:t>was</a:t>
            </a:r>
            <a:r>
              <a:rPr lang="fr-FR" sz="2400" dirty="0" smtClean="0"/>
              <a:t> </a:t>
            </a:r>
            <a:r>
              <a:rPr lang="fr-FR" sz="2400" dirty="0" err="1" smtClean="0"/>
              <a:t>ikka</a:t>
            </a:r>
            <a:r>
              <a:rPr lang="fr-FR" sz="2400" dirty="0" smtClean="0"/>
              <a:t> </a:t>
            </a:r>
            <a:r>
              <a:rPr lang="fr-FR" sz="2400" dirty="0" err="1" smtClean="0"/>
              <a:t>ssnni</a:t>
            </a:r>
            <a:r>
              <a:rPr lang="fr-FR" sz="2400" dirty="0" smtClean="0"/>
              <a:t> </a:t>
            </a:r>
            <a:r>
              <a:rPr lang="fr-FR" sz="2400" dirty="0" err="1" smtClean="0"/>
              <a:t>idj</a:t>
            </a:r>
            <a:r>
              <a:rPr lang="fr-FR" sz="2400" dirty="0" smtClean="0"/>
              <a:t> n </a:t>
            </a:r>
            <a:r>
              <a:rPr lang="fr-FR" sz="2400" dirty="0" err="1" smtClean="0"/>
              <a:t>ubucrawiṭ</a:t>
            </a:r>
            <a:r>
              <a:rPr lang="fr-FR" sz="2400" dirty="0" smtClean="0"/>
              <a:t>, </a:t>
            </a:r>
            <a:r>
              <a:rPr lang="fr-FR" sz="2400" dirty="0" err="1" smtClean="0"/>
              <a:t>tlaɣa</a:t>
            </a:r>
            <a:r>
              <a:rPr lang="fr-FR" sz="2400" dirty="0" smtClean="0"/>
              <a:t> </a:t>
            </a:r>
            <a:r>
              <a:rPr lang="fr-FR" sz="2400" dirty="0" err="1" smtClean="0"/>
              <a:t>xxs</a:t>
            </a:r>
            <a:r>
              <a:rPr lang="fr-FR" sz="2400" dirty="0" smtClean="0"/>
              <a:t> </a:t>
            </a:r>
            <a:r>
              <a:rPr lang="fr-FR" sz="2400" dirty="0" err="1" smtClean="0"/>
              <a:t>tmẓa</a:t>
            </a:r>
            <a:r>
              <a:rPr lang="fr-FR" sz="2400" dirty="0" smtClean="0"/>
              <a:t> </a:t>
            </a:r>
            <a:r>
              <a:rPr lang="fr-FR" sz="2400" dirty="0" err="1" smtClean="0"/>
              <a:t>tnna</a:t>
            </a:r>
            <a:r>
              <a:rPr lang="fr-FR" sz="2400" dirty="0" smtClean="0"/>
              <a:t> s :</a:t>
            </a:r>
          </a:p>
          <a:p>
            <a:pPr lvl="0" algn="just">
              <a:buNone/>
            </a:pPr>
            <a:r>
              <a:rPr lang="fr-FR" sz="2400" dirty="0" err="1" smtClean="0"/>
              <a:t>ɣri</a:t>
            </a:r>
            <a:r>
              <a:rPr lang="fr-FR" sz="2400" dirty="0" smtClean="0"/>
              <a:t> </a:t>
            </a:r>
            <a:r>
              <a:rPr lang="fr-FR" sz="2400" dirty="0" err="1" smtClean="0"/>
              <a:t>idj</a:t>
            </a:r>
            <a:r>
              <a:rPr lang="fr-FR" sz="2400" dirty="0" smtClean="0"/>
              <a:t> n </a:t>
            </a:r>
            <a:r>
              <a:rPr lang="fr-FR" sz="2400" dirty="0" err="1" smtClean="0"/>
              <a:t>wzɛuq</a:t>
            </a:r>
            <a:r>
              <a:rPr lang="fr-FR" sz="2400" dirty="0" smtClean="0"/>
              <a:t> </a:t>
            </a:r>
            <a:r>
              <a:rPr lang="fr-FR" sz="2400" dirty="0" err="1" smtClean="0"/>
              <a:t>itnay</a:t>
            </a:r>
            <a:r>
              <a:rPr lang="fr-FR" sz="2400" dirty="0" smtClean="0"/>
              <a:t> </a:t>
            </a:r>
            <a:r>
              <a:rPr lang="fr-FR" sz="2400" dirty="0" err="1" smtClean="0"/>
              <a:t>xxs</a:t>
            </a:r>
            <a:r>
              <a:rPr lang="fr-FR" sz="2400" dirty="0" smtClean="0"/>
              <a:t> </a:t>
            </a:r>
            <a:r>
              <a:rPr lang="fr-FR" sz="2400" dirty="0" err="1" smtClean="0"/>
              <a:t>idj</a:t>
            </a:r>
            <a:r>
              <a:rPr lang="fr-FR" sz="2400" dirty="0" smtClean="0"/>
              <a:t> n </a:t>
            </a:r>
            <a:r>
              <a:rPr lang="fr-FR" sz="2400" dirty="0" err="1" smtClean="0"/>
              <a:t>wḥram</a:t>
            </a:r>
            <a:r>
              <a:rPr lang="fr-FR" sz="2400" dirty="0" smtClean="0"/>
              <a:t>, </a:t>
            </a:r>
            <a:r>
              <a:rPr lang="fr-FR" sz="2400" dirty="0" err="1" smtClean="0"/>
              <a:t>mism</a:t>
            </a:r>
            <a:r>
              <a:rPr lang="fr-FR" sz="2400" dirty="0" smtClean="0"/>
              <a:t> ad </a:t>
            </a:r>
            <a:r>
              <a:rPr lang="fr-FR" sz="2400" dirty="0" err="1" smtClean="0"/>
              <a:t>das</a:t>
            </a:r>
            <a:r>
              <a:rPr lang="fr-FR" sz="2400" dirty="0" smtClean="0"/>
              <a:t> </a:t>
            </a:r>
            <a:r>
              <a:rPr lang="fr-FR" sz="2400" dirty="0" err="1" smtClean="0"/>
              <a:t>ɣa</a:t>
            </a:r>
            <a:r>
              <a:rPr lang="fr-FR" sz="2400" dirty="0" smtClean="0"/>
              <a:t> </a:t>
            </a:r>
            <a:r>
              <a:rPr lang="fr-FR" sz="2400" dirty="0" err="1" smtClean="0"/>
              <a:t>ggɣ</a:t>
            </a:r>
            <a:r>
              <a:rPr lang="fr-FR" sz="2400" dirty="0" smtClean="0"/>
              <a:t> ?</a:t>
            </a:r>
          </a:p>
          <a:p>
            <a:pPr algn="just">
              <a:buNone/>
            </a:pPr>
            <a:r>
              <a:rPr lang="fr-FR" sz="2400" dirty="0" err="1" smtClean="0"/>
              <a:t>Inna</a:t>
            </a:r>
            <a:r>
              <a:rPr lang="fr-FR" sz="2400" dirty="0" smtClean="0"/>
              <a:t> s :</a:t>
            </a:r>
          </a:p>
          <a:p>
            <a:pPr lvl="0" algn="just">
              <a:buNone/>
            </a:pPr>
            <a:r>
              <a:rPr lang="fr-FR" sz="2400" dirty="0" err="1" smtClean="0"/>
              <a:t>Ruḥ</a:t>
            </a:r>
            <a:r>
              <a:rPr lang="fr-FR" sz="2400" dirty="0" smtClean="0"/>
              <a:t> </a:t>
            </a:r>
            <a:r>
              <a:rPr lang="fr-FR" sz="2400" dirty="0" err="1" smtClean="0"/>
              <a:t>qql</a:t>
            </a:r>
            <a:r>
              <a:rPr lang="fr-FR" sz="2400" dirty="0" smtClean="0"/>
              <a:t> i </a:t>
            </a:r>
            <a:r>
              <a:rPr lang="fr-FR" sz="2400" dirty="0" err="1" smtClean="0"/>
              <a:t>idj</a:t>
            </a:r>
            <a:r>
              <a:rPr lang="fr-FR" sz="2400" dirty="0" smtClean="0"/>
              <a:t> n </a:t>
            </a:r>
            <a:r>
              <a:rPr lang="fr-FR" sz="2400" dirty="0" err="1" smtClean="0"/>
              <a:t>uwssar</a:t>
            </a:r>
            <a:r>
              <a:rPr lang="fr-FR" sz="2400" dirty="0" smtClean="0"/>
              <a:t> </a:t>
            </a:r>
            <a:r>
              <a:rPr lang="fr-FR" sz="2400" dirty="0" err="1" smtClean="0"/>
              <a:t>am</a:t>
            </a:r>
            <a:r>
              <a:rPr lang="fr-FR" sz="2400" dirty="0" smtClean="0"/>
              <a:t> </a:t>
            </a:r>
            <a:r>
              <a:rPr lang="fr-FR" sz="2400" dirty="0" err="1" smtClean="0"/>
              <a:t>ntc</a:t>
            </a:r>
            <a:r>
              <a:rPr lang="fr-FR" sz="2400" dirty="0" smtClean="0"/>
              <a:t>, </a:t>
            </a:r>
            <a:r>
              <a:rPr lang="fr-FR" sz="2400" dirty="0" err="1" smtClean="0"/>
              <a:t>nɣi</a:t>
            </a:r>
            <a:r>
              <a:rPr lang="fr-FR" sz="2400" dirty="0" smtClean="0"/>
              <a:t> t, </a:t>
            </a:r>
            <a:r>
              <a:rPr lang="fr-FR" sz="2400" dirty="0" err="1" smtClean="0"/>
              <a:t>ksa</a:t>
            </a:r>
            <a:r>
              <a:rPr lang="fr-FR" sz="2400" dirty="0" smtClean="0"/>
              <a:t> s </a:t>
            </a:r>
            <a:r>
              <a:rPr lang="fr-FR" sz="2400" dirty="0" err="1" smtClean="0"/>
              <a:t>alli</a:t>
            </a:r>
            <a:r>
              <a:rPr lang="fr-FR" sz="2400" dirty="0" smtClean="0"/>
              <a:t> </a:t>
            </a:r>
            <a:r>
              <a:rPr lang="fr-FR" sz="2400" dirty="0" err="1" smtClean="0"/>
              <a:t>nns</a:t>
            </a:r>
            <a:r>
              <a:rPr lang="fr-FR" sz="2400" dirty="0" smtClean="0"/>
              <a:t>, </a:t>
            </a:r>
            <a:r>
              <a:rPr lang="fr-FR" sz="2400" dirty="0" err="1" smtClean="0"/>
              <a:t>dhn</a:t>
            </a:r>
            <a:r>
              <a:rPr lang="fr-FR" sz="2400" dirty="0" smtClean="0"/>
              <a:t> </a:t>
            </a:r>
            <a:r>
              <a:rPr lang="fr-FR" sz="2400" dirty="0" err="1" smtClean="0"/>
              <a:t>zzis</a:t>
            </a:r>
            <a:r>
              <a:rPr lang="fr-FR" sz="2400" dirty="0" smtClean="0"/>
              <a:t> </a:t>
            </a:r>
            <a:r>
              <a:rPr lang="fr-FR" sz="2400" dirty="0" err="1" smtClean="0"/>
              <a:t>aɛrur</a:t>
            </a:r>
            <a:r>
              <a:rPr lang="fr-FR" sz="2400" dirty="0" smtClean="0"/>
              <a:t> n </a:t>
            </a:r>
            <a:r>
              <a:rPr lang="fr-FR" sz="2400" dirty="0" err="1" smtClean="0"/>
              <a:t>wzɛuq</a:t>
            </a:r>
            <a:r>
              <a:rPr lang="fr-FR" sz="2400" dirty="0" smtClean="0"/>
              <a:t> u </a:t>
            </a:r>
            <a:r>
              <a:rPr lang="fr-FR" sz="2400" dirty="0" err="1" smtClean="0"/>
              <a:t>xf</a:t>
            </a:r>
            <a:r>
              <a:rPr lang="fr-FR" sz="2400" dirty="0" smtClean="0"/>
              <a:t> </a:t>
            </a:r>
            <a:r>
              <a:rPr lang="fr-FR" sz="2400" dirty="0" err="1" smtClean="0"/>
              <a:t>itnay</a:t>
            </a:r>
            <a:r>
              <a:rPr lang="fr-FR" sz="2400" dirty="0" smtClean="0"/>
              <a:t> </a:t>
            </a:r>
            <a:r>
              <a:rPr lang="fr-FR" sz="2400" dirty="0" err="1" smtClean="0"/>
              <a:t>wḥram</a:t>
            </a:r>
            <a:r>
              <a:rPr lang="fr-FR" sz="2400" dirty="0" smtClean="0"/>
              <a:t> u ; </a:t>
            </a:r>
            <a:r>
              <a:rPr lang="fr-FR" sz="2400" dirty="0" err="1" smtClean="0"/>
              <a:t>qa</a:t>
            </a:r>
            <a:r>
              <a:rPr lang="fr-FR" sz="2400" dirty="0" smtClean="0"/>
              <a:t> </a:t>
            </a:r>
            <a:r>
              <a:rPr lang="fr-FR" sz="2400" dirty="0" err="1" smtClean="0"/>
              <a:t>aḥram</a:t>
            </a:r>
            <a:r>
              <a:rPr lang="fr-FR" sz="2400" dirty="0" smtClean="0"/>
              <a:t> u </a:t>
            </a:r>
            <a:r>
              <a:rPr lang="fr-FR" sz="2400" dirty="0" err="1" smtClean="0"/>
              <a:t>ɣir</a:t>
            </a:r>
            <a:r>
              <a:rPr lang="fr-FR" sz="2400" dirty="0" smtClean="0"/>
              <a:t> ad </a:t>
            </a:r>
            <a:r>
              <a:rPr lang="fr-FR" sz="2400" dirty="0" err="1" smtClean="0"/>
              <a:t>xxs</a:t>
            </a:r>
            <a:r>
              <a:rPr lang="fr-FR" sz="2400" dirty="0" smtClean="0"/>
              <a:t> </a:t>
            </a:r>
            <a:r>
              <a:rPr lang="fr-FR" sz="2400" dirty="0" err="1" smtClean="0"/>
              <a:t>iny</a:t>
            </a:r>
            <a:r>
              <a:rPr lang="fr-FR" sz="2400" dirty="0" smtClean="0"/>
              <a:t> ad </a:t>
            </a:r>
            <a:r>
              <a:rPr lang="fr-FR" sz="2400" dirty="0" err="1" smtClean="0"/>
              <a:t>din</a:t>
            </a:r>
            <a:r>
              <a:rPr lang="fr-FR" sz="2400" dirty="0" smtClean="0"/>
              <a:t> </a:t>
            </a:r>
            <a:r>
              <a:rPr lang="fr-FR" sz="2400" dirty="0" err="1" smtClean="0"/>
              <a:t>ilsq</a:t>
            </a:r>
            <a:r>
              <a:rPr lang="fr-FR" sz="2400" dirty="0" smtClean="0"/>
              <a:t>.</a:t>
            </a:r>
          </a:p>
          <a:p>
            <a:pPr algn="just">
              <a:buNone/>
            </a:pPr>
            <a:r>
              <a:rPr lang="fr-FR" sz="2400" dirty="0" err="1" smtClean="0"/>
              <a:t>Tamẓa</a:t>
            </a:r>
            <a:r>
              <a:rPr lang="fr-FR" sz="2400" dirty="0" smtClean="0"/>
              <a:t> </a:t>
            </a:r>
            <a:r>
              <a:rPr lang="fr-FR" sz="2400" dirty="0" err="1" smtClean="0"/>
              <a:t>tnna</a:t>
            </a:r>
            <a:r>
              <a:rPr lang="fr-FR" sz="2400" dirty="0" smtClean="0"/>
              <a:t> s :</a:t>
            </a:r>
          </a:p>
          <a:p>
            <a:pPr lvl="0" algn="just">
              <a:buNone/>
            </a:pPr>
            <a:r>
              <a:rPr lang="fr-FR" sz="2400" dirty="0" smtClean="0"/>
              <a:t>Ma ad </a:t>
            </a:r>
            <a:r>
              <a:rPr lang="fr-FR" sz="2400" dirty="0" err="1" smtClean="0"/>
              <a:t>afɣ</a:t>
            </a:r>
            <a:r>
              <a:rPr lang="fr-FR" sz="2400" dirty="0" smtClean="0"/>
              <a:t> ma </a:t>
            </a:r>
            <a:r>
              <a:rPr lang="fr-FR" sz="2400" dirty="0" err="1" smtClean="0"/>
              <a:t>xir</a:t>
            </a:r>
            <a:r>
              <a:rPr lang="fr-FR" sz="2400" dirty="0" smtClean="0"/>
              <a:t> </a:t>
            </a:r>
            <a:r>
              <a:rPr lang="fr-FR" sz="2400" dirty="0" err="1" smtClean="0"/>
              <a:t>zzk</a:t>
            </a:r>
            <a:r>
              <a:rPr lang="fr-FR" sz="2400" dirty="0" smtClean="0"/>
              <a:t> !</a:t>
            </a:r>
          </a:p>
          <a:p>
            <a:pPr algn="just">
              <a:buNone/>
            </a:pPr>
            <a:r>
              <a:rPr lang="fr-FR" sz="2400" dirty="0" err="1" smtClean="0"/>
              <a:t>Tnɣa</a:t>
            </a:r>
            <a:r>
              <a:rPr lang="fr-FR" sz="2400" dirty="0" smtClean="0"/>
              <a:t> </a:t>
            </a:r>
            <a:r>
              <a:rPr lang="fr-FR" sz="2400" dirty="0" err="1" smtClean="0"/>
              <a:t>bucrawit</a:t>
            </a:r>
            <a:r>
              <a:rPr lang="fr-FR" sz="2400" dirty="0" smtClean="0"/>
              <a:t> </a:t>
            </a:r>
            <a:r>
              <a:rPr lang="fr-FR" sz="2400" dirty="0" err="1" smtClean="0"/>
              <a:t>nni</a:t>
            </a:r>
            <a:r>
              <a:rPr lang="fr-FR" sz="2400" dirty="0" smtClean="0"/>
              <a:t>, </a:t>
            </a:r>
            <a:r>
              <a:rPr lang="fr-FR" sz="2400" dirty="0" err="1" smtClean="0"/>
              <a:t>ttci</a:t>
            </a:r>
            <a:r>
              <a:rPr lang="fr-FR" sz="2400" dirty="0" smtClean="0"/>
              <a:t> t, </a:t>
            </a:r>
            <a:r>
              <a:rPr lang="fr-FR" sz="2400" dirty="0" err="1" smtClean="0"/>
              <a:t>tgga</a:t>
            </a:r>
            <a:r>
              <a:rPr lang="fr-FR" sz="2400" dirty="0" smtClean="0"/>
              <a:t> </a:t>
            </a:r>
            <a:r>
              <a:rPr lang="fr-FR" sz="2400" dirty="0" err="1" smtClean="0"/>
              <a:t>alli</a:t>
            </a:r>
            <a:r>
              <a:rPr lang="fr-FR" sz="2400" dirty="0" smtClean="0"/>
              <a:t> </a:t>
            </a:r>
            <a:r>
              <a:rPr lang="fr-FR" sz="2400" dirty="0" err="1" smtClean="0"/>
              <a:t>nns</a:t>
            </a:r>
            <a:r>
              <a:rPr lang="fr-FR" sz="2400" dirty="0" smtClean="0"/>
              <a:t> x </a:t>
            </a:r>
            <a:r>
              <a:rPr lang="fr-FR" sz="2400" dirty="0" err="1" smtClean="0"/>
              <a:t>wzɛuq</a:t>
            </a:r>
            <a:r>
              <a:rPr lang="fr-FR" sz="2400" dirty="0" smtClean="0"/>
              <a:t>. Ami </a:t>
            </a:r>
            <a:r>
              <a:rPr lang="fr-FR" sz="2400" dirty="0" err="1" smtClean="0"/>
              <a:t>xxs</a:t>
            </a:r>
            <a:r>
              <a:rPr lang="fr-FR" sz="2400" dirty="0" smtClean="0"/>
              <a:t> </a:t>
            </a:r>
            <a:r>
              <a:rPr lang="fr-FR" sz="2400" dirty="0" err="1" smtClean="0"/>
              <a:t>inya</a:t>
            </a:r>
            <a:r>
              <a:rPr lang="fr-FR" sz="2400" dirty="0" smtClean="0"/>
              <a:t> </a:t>
            </a:r>
            <a:r>
              <a:rPr lang="fr-FR" sz="2400" dirty="0" err="1" smtClean="0"/>
              <a:t>wrba</a:t>
            </a:r>
            <a:r>
              <a:rPr lang="fr-FR" sz="2400" dirty="0" smtClean="0"/>
              <a:t> </a:t>
            </a:r>
            <a:r>
              <a:rPr lang="fr-FR" sz="2400" dirty="0" err="1" smtClean="0"/>
              <a:t>nni</a:t>
            </a:r>
            <a:r>
              <a:rPr lang="fr-FR" sz="2400" dirty="0" smtClean="0"/>
              <a:t> </a:t>
            </a:r>
            <a:r>
              <a:rPr lang="fr-FR" sz="2400" dirty="0" err="1" smtClean="0"/>
              <a:t>ilsq</a:t>
            </a:r>
            <a:r>
              <a:rPr lang="fr-FR" sz="2400" dirty="0" smtClean="0"/>
              <a:t> </a:t>
            </a:r>
            <a:r>
              <a:rPr lang="fr-FR" sz="2400" dirty="0" err="1" smtClean="0"/>
              <a:t>din</a:t>
            </a:r>
            <a:r>
              <a:rPr lang="fr-FR" sz="2400" dirty="0" smtClean="0"/>
              <a:t>, </a:t>
            </a:r>
            <a:r>
              <a:rPr lang="fr-FR" sz="2400" dirty="0" err="1" smtClean="0"/>
              <a:t>tḍf</a:t>
            </a:r>
            <a:r>
              <a:rPr lang="fr-FR" sz="2400" dirty="0" smtClean="0"/>
              <a:t> t </a:t>
            </a:r>
            <a:r>
              <a:rPr lang="fr-FR" sz="2400" dirty="0" err="1" smtClean="0"/>
              <a:t>tmẓa</a:t>
            </a:r>
            <a:r>
              <a:rPr lang="fr-FR" sz="2400" dirty="0" smtClean="0"/>
              <a:t>, iwa </a:t>
            </a:r>
            <a:r>
              <a:rPr lang="fr-FR" sz="2400" dirty="0" err="1" smtClean="0"/>
              <a:t>tnna</a:t>
            </a:r>
            <a:r>
              <a:rPr lang="fr-FR" sz="2400" dirty="0" smtClean="0"/>
              <a:t> s :</a:t>
            </a:r>
          </a:p>
          <a:p>
            <a:pPr lvl="0" algn="just">
              <a:buNone/>
            </a:pPr>
            <a:r>
              <a:rPr lang="fr-FR" sz="2400" dirty="0" err="1" smtClean="0"/>
              <a:t>Iḍu</a:t>
            </a:r>
            <a:r>
              <a:rPr lang="fr-FR" sz="2400" dirty="0" smtClean="0"/>
              <a:t> ad </a:t>
            </a:r>
            <a:r>
              <a:rPr lang="fr-FR" sz="2400" dirty="0" err="1" smtClean="0"/>
              <a:t>ck</a:t>
            </a:r>
            <a:r>
              <a:rPr lang="fr-FR" sz="2400" dirty="0" smtClean="0"/>
              <a:t> </a:t>
            </a:r>
            <a:r>
              <a:rPr lang="fr-FR" sz="2400" dirty="0" err="1" smtClean="0"/>
              <a:t>tcɣ</a:t>
            </a:r>
            <a:r>
              <a:rPr lang="fr-FR" sz="2400" dirty="0" smtClean="0"/>
              <a:t> !</a:t>
            </a:r>
          </a:p>
          <a:p>
            <a:pPr algn="just">
              <a:buNone/>
            </a:pPr>
            <a:r>
              <a:rPr lang="fr-FR" sz="2400" dirty="0" err="1" smtClean="0"/>
              <a:t>Inna</a:t>
            </a:r>
            <a:r>
              <a:rPr lang="fr-FR" sz="2400" dirty="0" smtClean="0"/>
              <a:t> s :</a:t>
            </a:r>
          </a:p>
          <a:p>
            <a:pPr lvl="0" algn="just">
              <a:buNone/>
            </a:pPr>
            <a:r>
              <a:rPr lang="fr-FR" sz="2400" dirty="0" smtClean="0"/>
              <a:t>A </a:t>
            </a:r>
            <a:r>
              <a:rPr lang="fr-FR" sz="2400" dirty="0" err="1" smtClean="0"/>
              <a:t>ḥnna</a:t>
            </a:r>
            <a:r>
              <a:rPr lang="fr-FR" sz="2400" dirty="0" smtClean="0"/>
              <a:t>, </a:t>
            </a:r>
            <a:r>
              <a:rPr lang="fr-FR" sz="2400" dirty="0" err="1" smtClean="0"/>
              <a:t>mayn</a:t>
            </a:r>
            <a:r>
              <a:rPr lang="fr-FR" sz="2400" dirty="0" smtClean="0"/>
              <a:t> di </a:t>
            </a:r>
            <a:r>
              <a:rPr lang="fr-FR" sz="2400" dirty="0" err="1" smtClean="0"/>
              <a:t>ġa</a:t>
            </a:r>
            <a:r>
              <a:rPr lang="fr-FR" sz="2400" dirty="0" smtClean="0"/>
              <a:t> ad </a:t>
            </a:r>
            <a:r>
              <a:rPr lang="fr-FR" sz="2400" dirty="0" err="1" smtClean="0"/>
              <a:t>ttcd</a:t>
            </a:r>
            <a:r>
              <a:rPr lang="fr-FR" sz="2400" dirty="0" smtClean="0"/>
              <a:t> ? </a:t>
            </a:r>
            <a:r>
              <a:rPr lang="fr-FR" sz="2400" dirty="0" err="1" smtClean="0"/>
              <a:t>Dɛfɣ</a:t>
            </a:r>
            <a:r>
              <a:rPr lang="fr-FR" sz="2400" dirty="0" smtClean="0"/>
              <a:t>, </a:t>
            </a:r>
            <a:r>
              <a:rPr lang="fr-FR" sz="2400" dirty="0" err="1" smtClean="0"/>
              <a:t>wssxɣ</a:t>
            </a:r>
            <a:r>
              <a:rPr lang="fr-FR" sz="2400" dirty="0" smtClean="0"/>
              <a:t>, malla </a:t>
            </a:r>
            <a:r>
              <a:rPr lang="fr-FR" sz="2400" dirty="0" err="1" smtClean="0"/>
              <a:t>tucidi</a:t>
            </a:r>
            <a:r>
              <a:rPr lang="fr-FR" sz="2400" dirty="0" smtClean="0"/>
              <a:t> yi </a:t>
            </a:r>
            <a:r>
              <a:rPr lang="fr-FR" sz="2400" dirty="0" err="1" smtClean="0"/>
              <a:t>mayn</a:t>
            </a:r>
            <a:r>
              <a:rPr lang="fr-FR" sz="2400" dirty="0" smtClean="0"/>
              <a:t> </a:t>
            </a:r>
            <a:r>
              <a:rPr lang="fr-FR" sz="2400" dirty="0" err="1" smtClean="0"/>
              <a:t>ɣa</a:t>
            </a:r>
            <a:r>
              <a:rPr lang="fr-FR" sz="2400" dirty="0" smtClean="0"/>
              <a:t> ad </a:t>
            </a:r>
            <a:r>
              <a:rPr lang="fr-FR" sz="2400" dirty="0" err="1" smtClean="0"/>
              <a:t>tcɣ</a:t>
            </a:r>
            <a:r>
              <a:rPr lang="fr-FR" sz="2400" dirty="0" smtClean="0"/>
              <a:t>, </a:t>
            </a:r>
            <a:r>
              <a:rPr lang="fr-FR" sz="2400" dirty="0" err="1" smtClean="0"/>
              <a:t>fissɛ</a:t>
            </a:r>
            <a:r>
              <a:rPr lang="fr-FR" sz="2400" dirty="0" smtClean="0"/>
              <a:t> ad </a:t>
            </a:r>
            <a:r>
              <a:rPr lang="fr-FR" sz="2400" dirty="0" err="1" smtClean="0"/>
              <a:t>ṣḥḥɣ</a:t>
            </a:r>
            <a:r>
              <a:rPr lang="fr-FR" sz="2400" dirty="0" smtClean="0"/>
              <a:t>, </a:t>
            </a:r>
            <a:r>
              <a:rPr lang="fr-FR" sz="2400" dirty="0" err="1" smtClean="0"/>
              <a:t>ilqnni</a:t>
            </a:r>
            <a:r>
              <a:rPr lang="fr-FR" sz="2400" dirty="0" smtClean="0"/>
              <a:t> </a:t>
            </a:r>
            <a:r>
              <a:rPr lang="fr-FR" sz="2400" dirty="0" err="1" smtClean="0"/>
              <a:t>tci</a:t>
            </a:r>
            <a:r>
              <a:rPr lang="fr-FR" sz="2400" dirty="0" smtClean="0"/>
              <a:t> yi.</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94</a:t>
            </a:fld>
            <a:endParaRPr lang="fr-F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92500"/>
          </a:bodyPr>
          <a:lstStyle/>
          <a:p>
            <a:pPr algn="just">
              <a:buNone/>
            </a:pPr>
            <a:r>
              <a:rPr lang="fr-FR" dirty="0" smtClean="0"/>
              <a:t>Iwa </a:t>
            </a:r>
            <a:r>
              <a:rPr lang="fr-FR" dirty="0" err="1" smtClean="0"/>
              <a:t>tqqim</a:t>
            </a:r>
            <a:r>
              <a:rPr lang="fr-FR" dirty="0" smtClean="0"/>
              <a:t> </a:t>
            </a:r>
            <a:r>
              <a:rPr lang="fr-FR" dirty="0" err="1" smtClean="0"/>
              <a:t>tamẓa</a:t>
            </a:r>
            <a:r>
              <a:rPr lang="fr-FR" dirty="0" smtClean="0"/>
              <a:t> </a:t>
            </a:r>
            <a:r>
              <a:rPr lang="fr-FR" dirty="0" err="1" smtClean="0"/>
              <a:t>tcitca</a:t>
            </a:r>
            <a:r>
              <a:rPr lang="fr-FR" dirty="0" smtClean="0"/>
              <a:t> s ad </a:t>
            </a:r>
            <a:r>
              <a:rPr lang="fr-FR" dirty="0" err="1" smtClean="0"/>
              <a:t>itc</a:t>
            </a:r>
            <a:r>
              <a:rPr lang="fr-FR" dirty="0" smtClean="0"/>
              <a:t> al ami </a:t>
            </a:r>
            <a:r>
              <a:rPr lang="fr-FR" dirty="0" err="1" smtClean="0"/>
              <a:t>igrs</a:t>
            </a:r>
            <a:r>
              <a:rPr lang="fr-FR" dirty="0" smtClean="0"/>
              <a:t>. Ami </a:t>
            </a:r>
            <a:r>
              <a:rPr lang="fr-FR" dirty="0" err="1" smtClean="0"/>
              <a:t>yufa</a:t>
            </a:r>
            <a:r>
              <a:rPr lang="fr-FR" dirty="0" smtClean="0"/>
              <a:t> </a:t>
            </a:r>
            <a:r>
              <a:rPr lang="fr-FR" dirty="0" err="1" smtClean="0"/>
              <a:t>ṣṣḥḥt</a:t>
            </a:r>
            <a:r>
              <a:rPr lang="fr-FR" dirty="0" smtClean="0"/>
              <a:t> </a:t>
            </a:r>
            <a:r>
              <a:rPr lang="fr-FR" dirty="0" err="1" smtClean="0"/>
              <a:t>nns</a:t>
            </a:r>
            <a:r>
              <a:rPr lang="fr-FR" dirty="0" smtClean="0"/>
              <a:t>, </a:t>
            </a:r>
            <a:r>
              <a:rPr lang="fr-FR" dirty="0" err="1" smtClean="0"/>
              <a:t>inna</a:t>
            </a:r>
            <a:r>
              <a:rPr lang="fr-FR" dirty="0" smtClean="0"/>
              <a:t> i </a:t>
            </a:r>
            <a:r>
              <a:rPr lang="fr-FR" dirty="0" err="1" smtClean="0"/>
              <a:t>tmẓa</a:t>
            </a:r>
            <a:r>
              <a:rPr lang="fr-FR" dirty="0" smtClean="0"/>
              <a:t> :</a:t>
            </a:r>
          </a:p>
          <a:p>
            <a:pPr lvl="0" algn="just">
              <a:buNone/>
            </a:pPr>
            <a:r>
              <a:rPr lang="fr-FR" dirty="0" err="1" smtClean="0"/>
              <a:t>Ilqqu</a:t>
            </a:r>
            <a:r>
              <a:rPr lang="fr-FR" dirty="0" smtClean="0"/>
              <a:t> </a:t>
            </a:r>
            <a:r>
              <a:rPr lang="fr-FR" dirty="0" err="1" smtClean="0"/>
              <a:t>wla</a:t>
            </a:r>
            <a:r>
              <a:rPr lang="fr-FR" dirty="0" smtClean="0"/>
              <a:t> malla </a:t>
            </a:r>
            <a:r>
              <a:rPr lang="fr-FR" dirty="0" err="1" smtClean="0"/>
              <a:t>tcidi</a:t>
            </a:r>
            <a:r>
              <a:rPr lang="fr-FR" dirty="0" smtClean="0"/>
              <a:t> yi, </a:t>
            </a:r>
            <a:r>
              <a:rPr lang="fr-FR" dirty="0" err="1" smtClean="0"/>
              <a:t>bɛda</a:t>
            </a:r>
            <a:r>
              <a:rPr lang="fr-FR" dirty="0" smtClean="0"/>
              <a:t> </a:t>
            </a:r>
            <a:r>
              <a:rPr lang="fr-FR" dirty="0" err="1" smtClean="0"/>
              <a:t>qa</a:t>
            </a:r>
            <a:r>
              <a:rPr lang="fr-FR" dirty="0" smtClean="0"/>
              <a:t> </a:t>
            </a:r>
            <a:r>
              <a:rPr lang="fr-FR" dirty="0" err="1" smtClean="0"/>
              <a:t>ṣḥḥɣ</a:t>
            </a:r>
            <a:r>
              <a:rPr lang="fr-FR" dirty="0" smtClean="0"/>
              <a:t> ! </a:t>
            </a:r>
            <a:r>
              <a:rPr lang="fr-FR" dirty="0" err="1" smtClean="0"/>
              <a:t>Bṣṣaḥ</a:t>
            </a:r>
            <a:r>
              <a:rPr lang="fr-FR" dirty="0" smtClean="0"/>
              <a:t>, </a:t>
            </a:r>
            <a:r>
              <a:rPr lang="fr-FR" dirty="0" err="1" smtClean="0"/>
              <a:t>ruḥ</a:t>
            </a:r>
            <a:r>
              <a:rPr lang="fr-FR" dirty="0" smtClean="0"/>
              <a:t> </a:t>
            </a:r>
            <a:r>
              <a:rPr lang="fr-FR" dirty="0" err="1" smtClean="0"/>
              <a:t>bɛda</a:t>
            </a:r>
            <a:r>
              <a:rPr lang="fr-FR" dirty="0" smtClean="0"/>
              <a:t> </a:t>
            </a:r>
            <a:r>
              <a:rPr lang="fr-FR" dirty="0" err="1" smtClean="0"/>
              <a:t>laɣa</a:t>
            </a:r>
            <a:r>
              <a:rPr lang="fr-FR" dirty="0" smtClean="0"/>
              <a:t> i </a:t>
            </a:r>
            <a:r>
              <a:rPr lang="fr-FR" dirty="0" err="1" smtClean="0"/>
              <a:t>ysma</a:t>
            </a:r>
            <a:r>
              <a:rPr lang="fr-FR" dirty="0" smtClean="0"/>
              <a:t> m d </a:t>
            </a:r>
            <a:r>
              <a:rPr lang="fr-FR" dirty="0" err="1" smtClean="0"/>
              <a:t>yssi</a:t>
            </a:r>
            <a:r>
              <a:rPr lang="fr-FR" dirty="0" smtClean="0"/>
              <a:t> </a:t>
            </a:r>
            <a:r>
              <a:rPr lang="fr-FR" dirty="0" err="1" smtClean="0"/>
              <a:t>tsnt</a:t>
            </a:r>
            <a:r>
              <a:rPr lang="fr-FR" dirty="0" smtClean="0"/>
              <a:t> ad </a:t>
            </a:r>
            <a:r>
              <a:rPr lang="fr-FR" dirty="0" err="1" smtClean="0"/>
              <a:t>akidm</a:t>
            </a:r>
            <a:r>
              <a:rPr lang="fr-FR" dirty="0" smtClean="0"/>
              <a:t> </a:t>
            </a:r>
            <a:r>
              <a:rPr lang="fr-FR" dirty="0" err="1" smtClean="0"/>
              <a:t>tcnt</a:t>
            </a:r>
            <a:r>
              <a:rPr lang="fr-FR" dirty="0" smtClean="0"/>
              <a:t>.</a:t>
            </a:r>
          </a:p>
          <a:p>
            <a:pPr algn="just">
              <a:buNone/>
            </a:pPr>
            <a:r>
              <a:rPr lang="fr-FR" dirty="0" err="1" smtClean="0"/>
              <a:t>Tamẓa</a:t>
            </a:r>
            <a:r>
              <a:rPr lang="fr-FR" dirty="0" smtClean="0"/>
              <a:t> </a:t>
            </a:r>
            <a:r>
              <a:rPr lang="fr-FR" dirty="0" err="1" smtClean="0"/>
              <a:t>tnna</a:t>
            </a:r>
            <a:r>
              <a:rPr lang="fr-FR" dirty="0" smtClean="0"/>
              <a:t> s :</a:t>
            </a:r>
          </a:p>
          <a:p>
            <a:pPr lvl="0" algn="just">
              <a:buNone/>
            </a:pPr>
            <a:r>
              <a:rPr lang="fr-FR" dirty="0" err="1" smtClean="0"/>
              <a:t>Wah</a:t>
            </a:r>
            <a:r>
              <a:rPr lang="fr-FR" dirty="0" smtClean="0"/>
              <a:t>, d </a:t>
            </a:r>
            <a:r>
              <a:rPr lang="fr-FR" dirty="0" err="1" smtClean="0"/>
              <a:t>tidt</a:t>
            </a:r>
            <a:r>
              <a:rPr lang="fr-FR" dirty="0" smtClean="0"/>
              <a:t> !</a:t>
            </a:r>
          </a:p>
          <a:p>
            <a:pPr algn="just">
              <a:buNone/>
            </a:pPr>
            <a:r>
              <a:rPr lang="fr-FR" dirty="0" err="1" smtClean="0"/>
              <a:t>Tamẓa</a:t>
            </a:r>
            <a:r>
              <a:rPr lang="fr-FR" dirty="0" smtClean="0"/>
              <a:t>, </a:t>
            </a:r>
            <a:r>
              <a:rPr lang="fr-FR" dirty="0" err="1" smtClean="0"/>
              <a:t>ttuɣa</a:t>
            </a:r>
            <a:r>
              <a:rPr lang="fr-FR" dirty="0" smtClean="0"/>
              <a:t> </a:t>
            </a:r>
            <a:r>
              <a:rPr lang="fr-FR" dirty="0" err="1" smtClean="0"/>
              <a:t>ɣrs</a:t>
            </a:r>
            <a:r>
              <a:rPr lang="fr-FR" dirty="0" smtClean="0"/>
              <a:t> </a:t>
            </a:r>
            <a:r>
              <a:rPr lang="fr-FR" dirty="0" err="1" smtClean="0"/>
              <a:t>ylli</a:t>
            </a:r>
            <a:r>
              <a:rPr lang="fr-FR" dirty="0" smtClean="0"/>
              <a:t> s, </a:t>
            </a:r>
            <a:r>
              <a:rPr lang="fr-FR" dirty="0" err="1" smtClean="0"/>
              <a:t>tnna</a:t>
            </a:r>
            <a:r>
              <a:rPr lang="fr-FR" dirty="0" smtClean="0"/>
              <a:t> s :</a:t>
            </a:r>
          </a:p>
          <a:p>
            <a:pPr lvl="0" algn="just">
              <a:buNone/>
            </a:pPr>
            <a:r>
              <a:rPr lang="fr-FR" dirty="0" smtClean="0"/>
              <a:t>Ma ad </a:t>
            </a:r>
            <a:r>
              <a:rPr lang="fr-FR" dirty="0" err="1" smtClean="0"/>
              <a:t>tzmrd</a:t>
            </a:r>
            <a:r>
              <a:rPr lang="fr-FR" dirty="0" smtClean="0"/>
              <a:t> ad t </a:t>
            </a:r>
            <a:r>
              <a:rPr lang="fr-FR" dirty="0" err="1" smtClean="0"/>
              <a:t>tnɣd</a:t>
            </a:r>
            <a:r>
              <a:rPr lang="fr-FR" dirty="0" smtClean="0"/>
              <a:t> ad t </a:t>
            </a:r>
            <a:r>
              <a:rPr lang="fr-FR" dirty="0" err="1" smtClean="0"/>
              <a:t>tssnwwd</a:t>
            </a:r>
            <a:r>
              <a:rPr lang="fr-FR" dirty="0" smtClean="0"/>
              <a:t>, ad </a:t>
            </a:r>
            <a:r>
              <a:rPr lang="fr-FR" dirty="0" err="1" smtClean="0"/>
              <a:t>ruḥɣ</a:t>
            </a:r>
            <a:r>
              <a:rPr lang="fr-FR" dirty="0" smtClean="0"/>
              <a:t> ad d </a:t>
            </a:r>
            <a:r>
              <a:rPr lang="fr-FR" dirty="0" err="1" smtClean="0"/>
              <a:t>laɣiɣ</a:t>
            </a:r>
            <a:r>
              <a:rPr lang="fr-FR" dirty="0" smtClean="0"/>
              <a:t> x </a:t>
            </a:r>
            <a:r>
              <a:rPr lang="fr-FR" dirty="0" err="1" smtClean="0"/>
              <a:t>yssma</a:t>
            </a:r>
            <a:r>
              <a:rPr lang="fr-FR" dirty="0" smtClean="0"/>
              <a:t> ?</a:t>
            </a:r>
          </a:p>
          <a:p>
            <a:pPr algn="just">
              <a:buNone/>
            </a:pPr>
            <a:r>
              <a:rPr lang="fr-FR" dirty="0" err="1" smtClean="0"/>
              <a:t>Aḥraymi</a:t>
            </a:r>
            <a:r>
              <a:rPr lang="fr-FR" dirty="0" smtClean="0"/>
              <a:t> </a:t>
            </a:r>
            <a:r>
              <a:rPr lang="fr-FR" dirty="0" err="1" smtClean="0"/>
              <a:t>nni</a:t>
            </a:r>
            <a:r>
              <a:rPr lang="fr-FR" dirty="0" smtClean="0"/>
              <a:t> </a:t>
            </a:r>
            <a:r>
              <a:rPr lang="fr-FR" dirty="0" err="1" smtClean="0"/>
              <a:t>inna</a:t>
            </a:r>
            <a:r>
              <a:rPr lang="fr-FR" dirty="0" smtClean="0"/>
              <a:t> i </a:t>
            </a:r>
            <a:r>
              <a:rPr lang="fr-FR" dirty="0" err="1" smtClean="0"/>
              <a:t>ylli</a:t>
            </a:r>
            <a:r>
              <a:rPr lang="fr-FR" dirty="0" smtClean="0"/>
              <a:t> s n </a:t>
            </a:r>
            <a:r>
              <a:rPr lang="fr-FR" dirty="0" err="1" smtClean="0"/>
              <a:t>tmẓa</a:t>
            </a:r>
            <a:r>
              <a:rPr lang="fr-FR" dirty="0" smtClean="0"/>
              <a:t> :</a:t>
            </a:r>
          </a:p>
          <a:p>
            <a:pPr lvl="0" algn="just">
              <a:buNone/>
            </a:pPr>
            <a:r>
              <a:rPr lang="fr-FR" dirty="0" err="1" smtClean="0"/>
              <a:t>Rwaḥ</a:t>
            </a:r>
            <a:r>
              <a:rPr lang="fr-FR" dirty="0" smtClean="0"/>
              <a:t> ad </a:t>
            </a:r>
            <a:r>
              <a:rPr lang="fr-FR" dirty="0" err="1" smtClean="0"/>
              <a:t>nmmnɣ</a:t>
            </a:r>
            <a:r>
              <a:rPr lang="fr-FR" dirty="0" smtClean="0"/>
              <a:t>, ad </a:t>
            </a:r>
            <a:r>
              <a:rPr lang="fr-FR" dirty="0" err="1" smtClean="0"/>
              <a:t>nmɛabbaz</a:t>
            </a:r>
            <a:r>
              <a:rPr lang="fr-FR" dirty="0" smtClean="0"/>
              <a:t>.</a:t>
            </a:r>
          </a:p>
          <a:p>
            <a:pPr algn="just">
              <a:buNone/>
            </a:pPr>
            <a:r>
              <a:rPr lang="fr-FR" dirty="0" err="1" smtClean="0"/>
              <a:t>Igga</a:t>
            </a:r>
            <a:r>
              <a:rPr lang="fr-FR" dirty="0" smtClean="0"/>
              <a:t> iman ns </a:t>
            </a:r>
            <a:r>
              <a:rPr lang="fr-FR" dirty="0" err="1" smtClean="0"/>
              <a:t>iḥuf</a:t>
            </a:r>
            <a:r>
              <a:rPr lang="fr-FR" dirty="0" smtClean="0"/>
              <a:t> di </a:t>
            </a:r>
            <a:r>
              <a:rPr lang="fr-FR" dirty="0" err="1" smtClean="0"/>
              <a:t>tmurt</a:t>
            </a:r>
            <a:r>
              <a:rPr lang="fr-FR" dirty="0" smtClean="0"/>
              <a:t>. </a:t>
            </a:r>
            <a:r>
              <a:rPr lang="fr-FR" dirty="0" err="1" smtClean="0"/>
              <a:t>Tamẓa</a:t>
            </a:r>
            <a:r>
              <a:rPr lang="fr-FR" dirty="0" smtClean="0"/>
              <a:t> </a:t>
            </a:r>
            <a:r>
              <a:rPr lang="fr-FR" dirty="0" err="1" smtClean="0"/>
              <a:t>tnna</a:t>
            </a:r>
            <a:r>
              <a:rPr lang="fr-FR" dirty="0" smtClean="0"/>
              <a:t> s :</a:t>
            </a:r>
          </a:p>
          <a:p>
            <a:pPr lvl="0" algn="just">
              <a:buNone/>
            </a:pPr>
            <a:r>
              <a:rPr lang="fr-FR" dirty="0" smtClean="0"/>
              <a:t>Iwa </a:t>
            </a:r>
            <a:r>
              <a:rPr lang="fr-FR" dirty="0" err="1" smtClean="0"/>
              <a:t>ɣir</a:t>
            </a:r>
            <a:r>
              <a:rPr lang="fr-FR" dirty="0" smtClean="0"/>
              <a:t> </a:t>
            </a:r>
            <a:r>
              <a:rPr lang="fr-FR" dirty="0" err="1" smtClean="0"/>
              <a:t>ylli</a:t>
            </a:r>
            <a:r>
              <a:rPr lang="fr-FR" dirty="0" smtClean="0"/>
              <a:t> ad </a:t>
            </a:r>
            <a:r>
              <a:rPr lang="fr-FR" dirty="0" err="1" smtClean="0"/>
              <a:t>ck</a:t>
            </a:r>
            <a:r>
              <a:rPr lang="fr-FR" dirty="0" smtClean="0"/>
              <a:t> </a:t>
            </a:r>
            <a:r>
              <a:rPr lang="fr-FR" dirty="0" err="1" smtClean="0"/>
              <a:t>tssnw</a:t>
            </a:r>
            <a:r>
              <a:rPr lang="fr-FR" dirty="0" smtClean="0"/>
              <a:t>, ad </a:t>
            </a:r>
            <a:r>
              <a:rPr lang="fr-FR" dirty="0" err="1" smtClean="0"/>
              <a:t>ck</a:t>
            </a:r>
            <a:r>
              <a:rPr lang="fr-FR" dirty="0" smtClean="0"/>
              <a:t> </a:t>
            </a:r>
            <a:r>
              <a:rPr lang="fr-FR" dirty="0" err="1" smtClean="0"/>
              <a:t>tsswjd</a:t>
            </a:r>
            <a:r>
              <a:rPr lang="fr-FR" dirty="0" smtClean="0"/>
              <a:t>, </a:t>
            </a:r>
            <a:r>
              <a:rPr lang="fr-FR" dirty="0" err="1" smtClean="0"/>
              <a:t>ntc</a:t>
            </a:r>
            <a:r>
              <a:rPr lang="fr-FR" dirty="0" smtClean="0"/>
              <a:t> ad </a:t>
            </a:r>
            <a:r>
              <a:rPr lang="fr-FR" dirty="0" err="1" smtClean="0"/>
              <a:t>ruḥɣ</a:t>
            </a:r>
            <a:r>
              <a:rPr lang="fr-FR" dirty="0" smtClean="0"/>
              <a:t> ad </a:t>
            </a:r>
            <a:r>
              <a:rPr lang="fr-FR" dirty="0" err="1" smtClean="0"/>
              <a:t>ɛrḍɣ</a:t>
            </a:r>
            <a:r>
              <a:rPr lang="fr-FR" dirty="0" smtClean="0"/>
              <a:t> </a:t>
            </a:r>
            <a:r>
              <a:rPr lang="fr-FR" dirty="0" err="1" smtClean="0"/>
              <a:t>yssma</a:t>
            </a:r>
            <a:r>
              <a:rPr lang="fr-FR" dirty="0" smtClean="0"/>
              <a:t>.</a:t>
            </a:r>
          </a:p>
          <a:p>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95</a:t>
            </a:fld>
            <a:endParaRPr lang="fr-F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70000" lnSpcReduction="20000"/>
          </a:bodyPr>
          <a:lstStyle/>
          <a:p>
            <a:pPr algn="just">
              <a:buNone/>
            </a:pPr>
            <a:r>
              <a:rPr lang="fr-FR" sz="3200" dirty="0" smtClean="0"/>
              <a:t>Iwa </a:t>
            </a:r>
            <a:r>
              <a:rPr lang="fr-FR" sz="3200" dirty="0" err="1" smtClean="0"/>
              <a:t>truḥ</a:t>
            </a:r>
            <a:r>
              <a:rPr lang="fr-FR" sz="3200" dirty="0" smtClean="0"/>
              <a:t> </a:t>
            </a:r>
            <a:r>
              <a:rPr lang="fr-FR" sz="3200" dirty="0" err="1" smtClean="0"/>
              <a:t>ɣr</a:t>
            </a:r>
            <a:r>
              <a:rPr lang="fr-FR" sz="3200" dirty="0" smtClean="0"/>
              <a:t> </a:t>
            </a:r>
            <a:r>
              <a:rPr lang="fr-FR" sz="3200" dirty="0" err="1" smtClean="0"/>
              <a:t>ysma</a:t>
            </a:r>
            <a:r>
              <a:rPr lang="fr-FR" sz="3200" dirty="0" smtClean="0"/>
              <a:t> s </a:t>
            </a:r>
            <a:r>
              <a:rPr lang="fr-FR" sz="3200" dirty="0" err="1" smtClean="0"/>
              <a:t>tdji</a:t>
            </a:r>
            <a:r>
              <a:rPr lang="fr-FR" sz="3200" dirty="0" smtClean="0"/>
              <a:t> </a:t>
            </a:r>
            <a:r>
              <a:rPr lang="fr-FR" sz="3200" dirty="0" err="1" smtClean="0"/>
              <a:t>tn</a:t>
            </a:r>
            <a:r>
              <a:rPr lang="fr-FR" sz="3200" dirty="0" smtClean="0"/>
              <a:t> ; </a:t>
            </a:r>
            <a:r>
              <a:rPr lang="fr-FR" sz="3200" dirty="0" err="1" smtClean="0"/>
              <a:t>ɣir</a:t>
            </a:r>
            <a:r>
              <a:rPr lang="fr-FR" sz="3200" dirty="0" smtClean="0"/>
              <a:t> </a:t>
            </a:r>
            <a:r>
              <a:rPr lang="fr-FR" sz="3200" dirty="0" err="1" smtClean="0"/>
              <a:t>truḥ</a:t>
            </a:r>
            <a:r>
              <a:rPr lang="fr-FR" sz="3200" dirty="0" smtClean="0"/>
              <a:t>, </a:t>
            </a:r>
            <a:r>
              <a:rPr lang="fr-FR" sz="3200" dirty="0" err="1" smtClean="0"/>
              <a:t>ntta</a:t>
            </a:r>
            <a:r>
              <a:rPr lang="fr-FR" sz="3200" dirty="0" smtClean="0"/>
              <a:t> ad </a:t>
            </a:r>
            <a:r>
              <a:rPr lang="fr-FR" sz="3200" dirty="0" err="1" smtClean="0"/>
              <a:t>inggz</a:t>
            </a:r>
            <a:r>
              <a:rPr lang="fr-FR" sz="3200" dirty="0" smtClean="0"/>
              <a:t> x </a:t>
            </a:r>
            <a:r>
              <a:rPr lang="fr-FR" sz="3200" dirty="0" err="1" smtClean="0"/>
              <a:t>ylli</a:t>
            </a:r>
            <a:r>
              <a:rPr lang="fr-FR" sz="3200" dirty="0" smtClean="0"/>
              <a:t> s n </a:t>
            </a:r>
            <a:r>
              <a:rPr lang="fr-FR" sz="3200" dirty="0" err="1" smtClean="0"/>
              <a:t>ṭmẓa</a:t>
            </a:r>
            <a:r>
              <a:rPr lang="fr-FR" sz="3200" dirty="0" smtClean="0"/>
              <a:t>. </a:t>
            </a:r>
            <a:r>
              <a:rPr lang="fr-FR" sz="3200" dirty="0" err="1" smtClean="0"/>
              <a:t>Ynɣi</a:t>
            </a:r>
            <a:r>
              <a:rPr lang="fr-FR" sz="3200" dirty="0" smtClean="0"/>
              <a:t> t </a:t>
            </a:r>
            <a:r>
              <a:rPr lang="fr-FR" sz="3200" dirty="0" err="1" smtClean="0"/>
              <a:t>zg</a:t>
            </a:r>
            <a:r>
              <a:rPr lang="fr-FR" sz="3200" dirty="0" smtClean="0"/>
              <a:t> </a:t>
            </a:r>
            <a:r>
              <a:rPr lang="fr-FR" sz="3200" dirty="0" err="1" smtClean="0"/>
              <a:t>ict</a:t>
            </a:r>
            <a:r>
              <a:rPr lang="fr-FR" sz="3200" dirty="0" smtClean="0"/>
              <a:t> n </a:t>
            </a:r>
            <a:r>
              <a:rPr lang="fr-FR" sz="3200" dirty="0" err="1" smtClean="0"/>
              <a:t>tkti</a:t>
            </a:r>
            <a:r>
              <a:rPr lang="fr-FR" sz="3200" dirty="0" smtClean="0"/>
              <a:t> dg </a:t>
            </a:r>
            <a:r>
              <a:rPr lang="fr-FR" sz="3200" dirty="0" err="1" smtClean="0"/>
              <a:t>uzllif</a:t>
            </a:r>
            <a:r>
              <a:rPr lang="fr-FR" sz="3200" dirty="0" smtClean="0"/>
              <a:t>, </a:t>
            </a:r>
            <a:r>
              <a:rPr lang="fr-FR" sz="3200" dirty="0" err="1" smtClean="0"/>
              <a:t>iksa</a:t>
            </a:r>
            <a:r>
              <a:rPr lang="fr-FR" sz="3200" dirty="0" smtClean="0"/>
              <a:t> s </a:t>
            </a:r>
            <a:r>
              <a:rPr lang="fr-FR" sz="3200" dirty="0" err="1" smtClean="0"/>
              <a:t>iḥlwac</a:t>
            </a:r>
            <a:r>
              <a:rPr lang="fr-FR" sz="3200" dirty="0" smtClean="0"/>
              <a:t> </a:t>
            </a:r>
            <a:r>
              <a:rPr lang="fr-FR" sz="3200" dirty="0" err="1" smtClean="0"/>
              <a:t>nns</a:t>
            </a:r>
            <a:r>
              <a:rPr lang="fr-FR" sz="3200" dirty="0" smtClean="0"/>
              <a:t>, </a:t>
            </a:r>
            <a:r>
              <a:rPr lang="fr-FR" sz="3200" dirty="0" err="1" smtClean="0"/>
              <a:t>acnkuk</a:t>
            </a:r>
            <a:r>
              <a:rPr lang="fr-FR" sz="3200" dirty="0" smtClean="0"/>
              <a:t> </a:t>
            </a:r>
            <a:r>
              <a:rPr lang="fr-FR" sz="3200" dirty="0" err="1" smtClean="0"/>
              <a:t>nns</a:t>
            </a:r>
            <a:r>
              <a:rPr lang="fr-FR" sz="3200" dirty="0" smtClean="0"/>
              <a:t>. </a:t>
            </a:r>
            <a:r>
              <a:rPr lang="fr-FR" sz="3200" dirty="0" err="1" smtClean="0"/>
              <a:t>Ylli</a:t>
            </a:r>
            <a:r>
              <a:rPr lang="fr-FR" sz="3200" dirty="0" smtClean="0"/>
              <a:t> s n </a:t>
            </a:r>
            <a:r>
              <a:rPr lang="fr-FR" sz="3200" dirty="0" err="1" smtClean="0"/>
              <a:t>tmẓa</a:t>
            </a:r>
            <a:r>
              <a:rPr lang="fr-FR" sz="3200" dirty="0" smtClean="0"/>
              <a:t> </a:t>
            </a:r>
            <a:r>
              <a:rPr lang="fr-FR" sz="3200" dirty="0" err="1" smtClean="0"/>
              <a:t>nni</a:t>
            </a:r>
            <a:r>
              <a:rPr lang="fr-FR" sz="3200" dirty="0" smtClean="0"/>
              <a:t> </a:t>
            </a:r>
            <a:r>
              <a:rPr lang="fr-FR" sz="3200" dirty="0" err="1" smtClean="0"/>
              <a:t>ttuɣa</a:t>
            </a:r>
            <a:r>
              <a:rPr lang="fr-FR" sz="3200" dirty="0" smtClean="0"/>
              <a:t> t d </a:t>
            </a:r>
            <a:r>
              <a:rPr lang="fr-FR" sz="3200" dirty="0" err="1" smtClean="0"/>
              <a:t>taḍṛɣalt</a:t>
            </a:r>
            <a:r>
              <a:rPr lang="fr-FR" sz="3200" dirty="0" smtClean="0"/>
              <a:t>, </a:t>
            </a:r>
            <a:r>
              <a:rPr lang="fr-FR" sz="3200" dirty="0" err="1" smtClean="0"/>
              <a:t>ur</a:t>
            </a:r>
            <a:r>
              <a:rPr lang="fr-FR" sz="3200" dirty="0" smtClean="0"/>
              <a:t> </a:t>
            </a:r>
            <a:r>
              <a:rPr lang="fr-FR" sz="3200" dirty="0" err="1" smtClean="0"/>
              <a:t>tzṛ</a:t>
            </a:r>
            <a:r>
              <a:rPr lang="fr-FR" sz="3200" dirty="0" smtClean="0"/>
              <a:t> </a:t>
            </a:r>
            <a:r>
              <a:rPr lang="fr-FR" sz="3200" dirty="0" err="1" smtClean="0"/>
              <a:t>zg</a:t>
            </a:r>
            <a:r>
              <a:rPr lang="fr-FR" sz="3200" dirty="0" smtClean="0"/>
              <a:t> </a:t>
            </a:r>
            <a:r>
              <a:rPr lang="fr-FR" sz="3200" dirty="0" err="1" smtClean="0"/>
              <a:t>ict</a:t>
            </a:r>
            <a:r>
              <a:rPr lang="fr-FR" sz="3200" dirty="0" smtClean="0"/>
              <a:t> n </a:t>
            </a:r>
            <a:r>
              <a:rPr lang="fr-FR" sz="3200" dirty="0" err="1" smtClean="0"/>
              <a:t>tiṭṭ</a:t>
            </a:r>
            <a:r>
              <a:rPr lang="fr-FR" sz="3200" dirty="0" smtClean="0"/>
              <a:t>. Iksa s </a:t>
            </a:r>
            <a:r>
              <a:rPr lang="fr-FR" sz="3200" dirty="0" err="1" smtClean="0"/>
              <a:t>tiṭṭ</a:t>
            </a:r>
            <a:r>
              <a:rPr lang="fr-FR" sz="3200" dirty="0" smtClean="0"/>
              <a:t> </a:t>
            </a:r>
            <a:r>
              <a:rPr lang="fr-FR" sz="3200" dirty="0" err="1" smtClean="0"/>
              <a:t>nni</a:t>
            </a:r>
            <a:r>
              <a:rPr lang="fr-FR" sz="3200" dirty="0" smtClean="0"/>
              <a:t>, </a:t>
            </a:r>
            <a:r>
              <a:rPr lang="fr-FR" sz="3200" dirty="0" err="1" smtClean="0"/>
              <a:t>yggi</a:t>
            </a:r>
            <a:r>
              <a:rPr lang="fr-FR" sz="3200" dirty="0" smtClean="0"/>
              <a:t> t x </a:t>
            </a:r>
            <a:r>
              <a:rPr lang="fr-FR" sz="3200" dirty="0" err="1" smtClean="0"/>
              <a:t>tiṭṭ</a:t>
            </a:r>
            <a:r>
              <a:rPr lang="fr-FR" sz="3200" dirty="0" smtClean="0"/>
              <a:t> </a:t>
            </a:r>
            <a:r>
              <a:rPr lang="fr-FR" sz="3200" dirty="0" err="1" smtClean="0"/>
              <a:t>nns</a:t>
            </a:r>
            <a:r>
              <a:rPr lang="fr-FR" sz="3200" dirty="0" smtClean="0"/>
              <a:t>, </a:t>
            </a:r>
            <a:r>
              <a:rPr lang="fr-FR" sz="3200" dirty="0" err="1" smtClean="0"/>
              <a:t>ygga</a:t>
            </a:r>
            <a:r>
              <a:rPr lang="fr-FR" sz="3200" dirty="0" smtClean="0"/>
              <a:t> iman ns </a:t>
            </a:r>
            <a:r>
              <a:rPr lang="fr-FR" sz="3200" dirty="0" err="1" smtClean="0"/>
              <a:t>ur</a:t>
            </a:r>
            <a:r>
              <a:rPr lang="fr-FR" sz="3200" dirty="0" smtClean="0"/>
              <a:t> </a:t>
            </a:r>
            <a:r>
              <a:rPr lang="fr-FR" sz="3200" dirty="0" err="1" smtClean="0"/>
              <a:t>izṛ</a:t>
            </a:r>
            <a:r>
              <a:rPr lang="fr-FR" sz="3200" dirty="0" smtClean="0"/>
              <a:t> </a:t>
            </a:r>
            <a:r>
              <a:rPr lang="fr-FR" sz="3200" dirty="0" err="1" smtClean="0"/>
              <a:t>zi</a:t>
            </a:r>
            <a:r>
              <a:rPr lang="fr-FR" sz="3200" dirty="0" smtClean="0"/>
              <a:t> </a:t>
            </a:r>
            <a:r>
              <a:rPr lang="fr-FR" sz="3200" dirty="0" err="1" smtClean="0"/>
              <a:t>tiṭṭ</a:t>
            </a:r>
            <a:r>
              <a:rPr lang="fr-FR" sz="3200" dirty="0" smtClean="0"/>
              <a:t> </a:t>
            </a:r>
            <a:r>
              <a:rPr lang="fr-FR" sz="3200" dirty="0" err="1" smtClean="0"/>
              <a:t>nni</a:t>
            </a:r>
            <a:r>
              <a:rPr lang="fr-FR" sz="3200" dirty="0" smtClean="0"/>
              <a:t>, </a:t>
            </a:r>
            <a:r>
              <a:rPr lang="fr-FR" sz="3200" dirty="0" err="1" smtClean="0"/>
              <a:t>yirḍ</a:t>
            </a:r>
            <a:r>
              <a:rPr lang="fr-FR" sz="3200" dirty="0" smtClean="0"/>
              <a:t> </a:t>
            </a:r>
            <a:r>
              <a:rPr lang="fr-FR" sz="3200" dirty="0" err="1" smtClean="0"/>
              <a:t>iḥlwac</a:t>
            </a:r>
            <a:r>
              <a:rPr lang="fr-FR" sz="3200" dirty="0" smtClean="0"/>
              <a:t> n </a:t>
            </a:r>
            <a:r>
              <a:rPr lang="fr-FR" sz="3200" dirty="0" err="1" smtClean="0"/>
              <a:t>ylli</a:t>
            </a:r>
            <a:r>
              <a:rPr lang="fr-FR" sz="3200" dirty="0" smtClean="0"/>
              <a:t> s n </a:t>
            </a:r>
            <a:r>
              <a:rPr lang="fr-FR" sz="3200" dirty="0" err="1" smtClean="0"/>
              <a:t>tmẓa</a:t>
            </a:r>
            <a:r>
              <a:rPr lang="fr-FR" sz="3200" dirty="0" smtClean="0"/>
              <a:t> </a:t>
            </a:r>
            <a:r>
              <a:rPr lang="fr-FR" sz="3200" dirty="0" err="1" smtClean="0"/>
              <a:t>nni</a:t>
            </a:r>
            <a:r>
              <a:rPr lang="fr-FR" sz="3200" dirty="0" smtClean="0"/>
              <a:t>, </a:t>
            </a:r>
            <a:r>
              <a:rPr lang="fr-FR" sz="3200" dirty="0" err="1" smtClean="0"/>
              <a:t>ntta</a:t>
            </a:r>
            <a:r>
              <a:rPr lang="fr-FR" sz="3200" dirty="0" smtClean="0"/>
              <a:t> ad </a:t>
            </a:r>
            <a:r>
              <a:rPr lang="fr-FR" sz="3200" dirty="0" err="1" smtClean="0"/>
              <a:t>ygg</a:t>
            </a:r>
            <a:r>
              <a:rPr lang="fr-FR" sz="3200" dirty="0" smtClean="0"/>
              <a:t> iman ns d  </a:t>
            </a:r>
            <a:r>
              <a:rPr lang="fr-FR" sz="3200" dirty="0" err="1" smtClean="0"/>
              <a:t>yllis</a:t>
            </a:r>
            <a:r>
              <a:rPr lang="fr-FR" sz="3200" dirty="0" smtClean="0"/>
              <a:t> n </a:t>
            </a:r>
            <a:r>
              <a:rPr lang="fr-FR" sz="3200" dirty="0" err="1" smtClean="0"/>
              <a:t>tmẓa</a:t>
            </a:r>
            <a:r>
              <a:rPr lang="fr-FR" sz="3200" dirty="0" smtClean="0"/>
              <a:t> </a:t>
            </a:r>
            <a:r>
              <a:rPr lang="fr-FR" sz="3200" dirty="0" err="1" smtClean="0"/>
              <a:t>nni</a:t>
            </a:r>
            <a:r>
              <a:rPr lang="fr-FR" sz="3200" dirty="0" smtClean="0"/>
              <a:t>. Iwa </a:t>
            </a:r>
            <a:r>
              <a:rPr lang="fr-FR" sz="3200" dirty="0" err="1" smtClean="0"/>
              <a:t>issnw</a:t>
            </a:r>
            <a:r>
              <a:rPr lang="fr-FR" sz="3200" dirty="0" smtClean="0"/>
              <a:t> </a:t>
            </a:r>
            <a:r>
              <a:rPr lang="fr-FR" sz="3200" dirty="0" err="1" smtClean="0"/>
              <a:t>aysum</a:t>
            </a:r>
            <a:r>
              <a:rPr lang="fr-FR" sz="3200" dirty="0" smtClean="0"/>
              <a:t> </a:t>
            </a:r>
            <a:r>
              <a:rPr lang="fr-FR" sz="3200" dirty="0" err="1" smtClean="0"/>
              <a:t>nns</a:t>
            </a:r>
            <a:r>
              <a:rPr lang="fr-FR" sz="3200" dirty="0" smtClean="0"/>
              <a:t>. Ami d </a:t>
            </a:r>
            <a:r>
              <a:rPr lang="fr-FR" sz="3200" dirty="0" err="1" smtClean="0"/>
              <a:t>tusa</a:t>
            </a:r>
            <a:r>
              <a:rPr lang="fr-FR" sz="3200" dirty="0" smtClean="0"/>
              <a:t> </a:t>
            </a:r>
            <a:r>
              <a:rPr lang="fr-FR" sz="3200" dirty="0" err="1" smtClean="0"/>
              <a:t>tmẓa</a:t>
            </a:r>
            <a:r>
              <a:rPr lang="fr-FR" sz="3200" dirty="0" smtClean="0"/>
              <a:t> d </a:t>
            </a:r>
            <a:r>
              <a:rPr lang="fr-FR" sz="3200" dirty="0" err="1" smtClean="0"/>
              <a:t>ysma</a:t>
            </a:r>
            <a:r>
              <a:rPr lang="fr-FR" sz="3200" dirty="0" smtClean="0"/>
              <a:t> s </a:t>
            </a:r>
            <a:r>
              <a:rPr lang="fr-FR" sz="3200" dirty="0" err="1" smtClean="0"/>
              <a:t>isllm</a:t>
            </a:r>
            <a:r>
              <a:rPr lang="fr-FR" sz="3200" dirty="0" smtClean="0"/>
              <a:t> x </a:t>
            </a:r>
            <a:r>
              <a:rPr lang="fr-FR" sz="3200" dirty="0" err="1" smtClean="0"/>
              <a:t>snt</a:t>
            </a:r>
            <a:r>
              <a:rPr lang="fr-FR" sz="3200" dirty="0" smtClean="0"/>
              <a:t>, </a:t>
            </a:r>
            <a:r>
              <a:rPr lang="fr-FR" sz="3200" dirty="0" err="1" smtClean="0"/>
              <a:t>yqqim</a:t>
            </a:r>
            <a:r>
              <a:rPr lang="fr-FR" sz="3200" dirty="0" smtClean="0"/>
              <a:t> </a:t>
            </a:r>
            <a:r>
              <a:rPr lang="fr-FR" sz="3200" dirty="0" err="1" smtClean="0"/>
              <a:t>izɛɛf</a:t>
            </a:r>
            <a:r>
              <a:rPr lang="fr-FR" sz="3200" dirty="0" smtClean="0"/>
              <a:t> </a:t>
            </a:r>
            <a:r>
              <a:rPr lang="fr-FR" sz="3200" dirty="0" err="1" smtClean="0"/>
              <a:t>tnt</a:t>
            </a:r>
            <a:r>
              <a:rPr lang="fr-FR" sz="3200" dirty="0" smtClean="0"/>
              <a:t>. Iwa </a:t>
            </a:r>
            <a:r>
              <a:rPr lang="fr-FR" sz="3200" dirty="0" err="1" smtClean="0"/>
              <a:t>qqimnt</a:t>
            </a:r>
            <a:r>
              <a:rPr lang="fr-FR" sz="3200" dirty="0" smtClean="0"/>
              <a:t> </a:t>
            </a:r>
            <a:r>
              <a:rPr lang="fr-FR" sz="3200" dirty="0" err="1" smtClean="0"/>
              <a:t>qqarnt</a:t>
            </a:r>
            <a:r>
              <a:rPr lang="fr-FR" sz="3200" dirty="0" smtClean="0"/>
              <a:t> i </a:t>
            </a:r>
            <a:r>
              <a:rPr lang="fr-FR" sz="3200" dirty="0" err="1" smtClean="0"/>
              <a:t>tmẓa</a:t>
            </a:r>
            <a:r>
              <a:rPr lang="fr-FR" sz="3200" dirty="0" smtClean="0"/>
              <a:t> :</a:t>
            </a:r>
          </a:p>
          <a:p>
            <a:pPr lvl="0" algn="just">
              <a:buNone/>
            </a:pPr>
            <a:r>
              <a:rPr lang="fr-FR" sz="3200" dirty="0" smtClean="0"/>
              <a:t>A </a:t>
            </a:r>
            <a:r>
              <a:rPr lang="fr-FR" sz="3200" dirty="0" err="1" smtClean="0"/>
              <a:t>xiti</a:t>
            </a:r>
            <a:r>
              <a:rPr lang="fr-FR" sz="3200" dirty="0" smtClean="0"/>
              <a:t> ma </a:t>
            </a:r>
            <a:r>
              <a:rPr lang="fr-FR" sz="3200" dirty="0" err="1" smtClean="0"/>
              <a:t>ynjar</a:t>
            </a:r>
            <a:r>
              <a:rPr lang="fr-FR" sz="3200" dirty="0" smtClean="0"/>
              <a:t> </a:t>
            </a:r>
            <a:r>
              <a:rPr lang="fr-FR" sz="3200" dirty="0" err="1" smtClean="0"/>
              <a:t>yllim</a:t>
            </a:r>
            <a:r>
              <a:rPr lang="fr-FR" sz="3200" dirty="0" smtClean="0"/>
              <a:t> </a:t>
            </a:r>
            <a:r>
              <a:rPr lang="fr-FR" sz="3200" dirty="0" err="1" smtClean="0"/>
              <a:t>tzɛɛfa</a:t>
            </a:r>
            <a:r>
              <a:rPr lang="fr-FR" sz="3200" dirty="0" smtClean="0"/>
              <a:t> </a:t>
            </a:r>
            <a:r>
              <a:rPr lang="fr-FR" sz="3200" dirty="0" err="1" smtClean="0"/>
              <a:t>nɣ</a:t>
            </a:r>
            <a:r>
              <a:rPr lang="fr-FR" sz="3200" dirty="0" smtClean="0"/>
              <a:t> ?</a:t>
            </a:r>
          </a:p>
          <a:p>
            <a:pPr algn="just">
              <a:buNone/>
            </a:pPr>
            <a:r>
              <a:rPr lang="fr-FR" sz="3200" dirty="0" err="1" smtClean="0"/>
              <a:t>Tamẓa</a:t>
            </a:r>
            <a:r>
              <a:rPr lang="fr-FR" sz="3200" dirty="0" smtClean="0"/>
              <a:t> </a:t>
            </a:r>
            <a:r>
              <a:rPr lang="fr-FR" sz="3200" dirty="0" err="1" smtClean="0"/>
              <a:t>tnna</a:t>
            </a:r>
            <a:r>
              <a:rPr lang="fr-FR" sz="3200" dirty="0" smtClean="0"/>
              <a:t> i </a:t>
            </a:r>
            <a:r>
              <a:rPr lang="fr-FR" sz="3200" dirty="0" err="1" smtClean="0"/>
              <a:t>ysma</a:t>
            </a:r>
            <a:r>
              <a:rPr lang="fr-FR" sz="3200" dirty="0" smtClean="0"/>
              <a:t> s :</a:t>
            </a:r>
          </a:p>
          <a:p>
            <a:pPr lvl="0" algn="just">
              <a:buNone/>
            </a:pPr>
            <a:r>
              <a:rPr lang="fr-FR" sz="3200" dirty="0" err="1" smtClean="0"/>
              <a:t>Ylli</a:t>
            </a:r>
            <a:r>
              <a:rPr lang="fr-FR" sz="3200" dirty="0" smtClean="0"/>
              <a:t> </a:t>
            </a:r>
            <a:r>
              <a:rPr lang="fr-FR" sz="3200" dirty="0" err="1" smtClean="0"/>
              <a:t>qa</a:t>
            </a:r>
            <a:r>
              <a:rPr lang="fr-FR" sz="3200" dirty="0" smtClean="0"/>
              <a:t> </a:t>
            </a:r>
            <a:r>
              <a:rPr lang="fr-FR" sz="3200" dirty="0" err="1" smtClean="0"/>
              <a:t>tzɛɛf</a:t>
            </a:r>
            <a:r>
              <a:rPr lang="fr-FR" sz="3200" dirty="0" smtClean="0"/>
              <a:t> </a:t>
            </a:r>
            <a:r>
              <a:rPr lang="fr-FR" sz="3200" dirty="0" err="1" smtClean="0"/>
              <a:t>kmt</a:t>
            </a:r>
            <a:r>
              <a:rPr lang="fr-FR" sz="3200" dirty="0" smtClean="0"/>
              <a:t> </a:t>
            </a:r>
            <a:r>
              <a:rPr lang="fr-FR" sz="3200" dirty="0" err="1" smtClean="0"/>
              <a:t>zi</a:t>
            </a:r>
            <a:r>
              <a:rPr lang="fr-FR" sz="3200" dirty="0" smtClean="0"/>
              <a:t> </a:t>
            </a:r>
            <a:r>
              <a:rPr lang="fr-FR" sz="3200" dirty="0" err="1" smtClean="0"/>
              <a:t>lwḥc</a:t>
            </a:r>
            <a:r>
              <a:rPr lang="fr-FR" sz="3200" dirty="0" smtClean="0"/>
              <a:t> d </a:t>
            </a:r>
            <a:r>
              <a:rPr lang="fr-FR" sz="3200" dirty="0" err="1" smtClean="0"/>
              <a:t>lmɛazzt</a:t>
            </a:r>
            <a:r>
              <a:rPr lang="fr-FR" sz="3200" dirty="0" smtClean="0"/>
              <a:t> !</a:t>
            </a:r>
          </a:p>
          <a:p>
            <a:pPr algn="just">
              <a:buNone/>
            </a:pPr>
            <a:r>
              <a:rPr lang="fr-FR" sz="3200" dirty="0" smtClean="0"/>
              <a:t>Iwa </a:t>
            </a:r>
            <a:r>
              <a:rPr lang="fr-FR" sz="3200" dirty="0" err="1" smtClean="0"/>
              <a:t>tcint</a:t>
            </a:r>
            <a:r>
              <a:rPr lang="fr-FR" sz="3200" dirty="0" smtClean="0"/>
              <a:t>, </a:t>
            </a:r>
            <a:r>
              <a:rPr lang="fr-FR" sz="3200" dirty="0" err="1" smtClean="0"/>
              <a:t>swint</a:t>
            </a:r>
            <a:r>
              <a:rPr lang="fr-FR" sz="3200" dirty="0" smtClean="0"/>
              <a:t> ; </a:t>
            </a:r>
            <a:r>
              <a:rPr lang="fr-FR" sz="3200" dirty="0" err="1" smtClean="0"/>
              <a:t>aḥraymi</a:t>
            </a:r>
            <a:r>
              <a:rPr lang="fr-FR" sz="3200" dirty="0" smtClean="0"/>
              <a:t> </a:t>
            </a:r>
            <a:r>
              <a:rPr lang="fr-FR" sz="3200" dirty="0" err="1" smtClean="0"/>
              <a:t>iruḥ</a:t>
            </a:r>
            <a:r>
              <a:rPr lang="fr-FR" sz="3200" dirty="0" smtClean="0"/>
              <a:t> </a:t>
            </a:r>
            <a:r>
              <a:rPr lang="fr-FR" sz="3200" dirty="0" err="1" smtClean="0"/>
              <a:t>yudf</a:t>
            </a:r>
            <a:r>
              <a:rPr lang="fr-FR" sz="3200" dirty="0" smtClean="0"/>
              <a:t> </a:t>
            </a:r>
            <a:r>
              <a:rPr lang="fr-FR" sz="3200" dirty="0" err="1" smtClean="0"/>
              <a:t>ɣr</a:t>
            </a:r>
            <a:r>
              <a:rPr lang="fr-FR" sz="3200" dirty="0" smtClean="0"/>
              <a:t> </a:t>
            </a:r>
            <a:r>
              <a:rPr lang="fr-FR" sz="3200" dirty="0" err="1" smtClean="0"/>
              <a:t>tbaṛṛakt</a:t>
            </a:r>
            <a:r>
              <a:rPr lang="fr-FR" sz="3200" dirty="0" smtClean="0"/>
              <a:t> </a:t>
            </a:r>
            <a:r>
              <a:rPr lang="fr-FR" sz="3200" dirty="0" err="1" smtClean="0"/>
              <a:t>nns</a:t>
            </a:r>
            <a:r>
              <a:rPr lang="fr-FR" sz="3200" dirty="0" smtClean="0"/>
              <a:t> ; al ami </a:t>
            </a:r>
            <a:r>
              <a:rPr lang="fr-FR" sz="3200" dirty="0" err="1" smtClean="0"/>
              <a:t>tcint</a:t>
            </a:r>
            <a:r>
              <a:rPr lang="fr-FR" sz="3200" dirty="0" smtClean="0"/>
              <a:t>, </a:t>
            </a:r>
            <a:r>
              <a:rPr lang="fr-FR" sz="3200" dirty="0" err="1" smtClean="0"/>
              <a:t>iqqim</a:t>
            </a:r>
            <a:r>
              <a:rPr lang="fr-FR" sz="3200" dirty="0" smtClean="0"/>
              <a:t> </a:t>
            </a:r>
            <a:r>
              <a:rPr lang="fr-FR" sz="3200" dirty="0" err="1" smtClean="0"/>
              <a:t>isɣuyyu</a:t>
            </a:r>
            <a:r>
              <a:rPr lang="fr-FR" sz="3200" dirty="0" smtClean="0"/>
              <a:t> :</a:t>
            </a:r>
          </a:p>
          <a:p>
            <a:pPr lvl="0" algn="just">
              <a:buNone/>
            </a:pPr>
            <a:r>
              <a:rPr lang="fr-FR" sz="3200" dirty="0" smtClean="0"/>
              <a:t>A ! </a:t>
            </a:r>
            <a:r>
              <a:rPr lang="fr-FR" sz="3200" dirty="0" err="1" smtClean="0"/>
              <a:t>tetca</a:t>
            </a:r>
            <a:r>
              <a:rPr lang="fr-FR" sz="3200" dirty="0" smtClean="0"/>
              <a:t> </a:t>
            </a:r>
            <a:r>
              <a:rPr lang="fr-FR" sz="3200" dirty="0" err="1" smtClean="0"/>
              <a:t>ylli</a:t>
            </a:r>
            <a:r>
              <a:rPr lang="fr-FR" sz="3200" dirty="0" smtClean="0"/>
              <a:t> s, </a:t>
            </a:r>
            <a:r>
              <a:rPr lang="fr-FR" sz="3200" dirty="0" err="1" smtClean="0"/>
              <a:t>qql</a:t>
            </a:r>
            <a:r>
              <a:rPr lang="fr-FR" sz="3200" dirty="0" smtClean="0"/>
              <a:t> di </a:t>
            </a:r>
            <a:r>
              <a:rPr lang="fr-FR" sz="3200" dirty="0" err="1" smtClean="0"/>
              <a:t>trakna</a:t>
            </a:r>
            <a:r>
              <a:rPr lang="fr-FR" sz="3200" dirty="0" smtClean="0"/>
              <a:t> </a:t>
            </a:r>
            <a:r>
              <a:rPr lang="fr-FR" sz="3200" dirty="0" err="1" smtClean="0"/>
              <a:t>mayn</a:t>
            </a:r>
            <a:r>
              <a:rPr lang="fr-FR" sz="3200" dirty="0" smtClean="0"/>
              <a:t> dis ; a ! </a:t>
            </a:r>
            <a:r>
              <a:rPr lang="fr-FR" sz="3200" dirty="0" err="1" smtClean="0"/>
              <a:t>tetca</a:t>
            </a:r>
            <a:r>
              <a:rPr lang="fr-FR" sz="3200" dirty="0" smtClean="0"/>
              <a:t> </a:t>
            </a:r>
            <a:r>
              <a:rPr lang="fr-FR" sz="3200" dirty="0" err="1" smtClean="0"/>
              <a:t>ylli</a:t>
            </a:r>
            <a:r>
              <a:rPr lang="fr-FR" sz="3200" dirty="0" smtClean="0"/>
              <a:t> s, </a:t>
            </a:r>
            <a:r>
              <a:rPr lang="fr-FR" sz="3200" dirty="0" err="1" smtClean="0"/>
              <a:t>qql</a:t>
            </a:r>
            <a:r>
              <a:rPr lang="fr-FR" sz="3200" dirty="0" smtClean="0"/>
              <a:t> di </a:t>
            </a:r>
            <a:r>
              <a:rPr lang="fr-FR" sz="3200" dirty="0" err="1" smtClean="0"/>
              <a:t>trakna</a:t>
            </a:r>
            <a:r>
              <a:rPr lang="fr-FR" sz="3200" dirty="0" smtClean="0"/>
              <a:t> </a:t>
            </a:r>
            <a:r>
              <a:rPr lang="fr-FR" sz="3200" dirty="0" err="1" smtClean="0"/>
              <a:t>mayn</a:t>
            </a:r>
            <a:r>
              <a:rPr lang="fr-FR" sz="3200" dirty="0" smtClean="0"/>
              <a:t> dis.</a:t>
            </a:r>
          </a:p>
          <a:p>
            <a:pPr algn="just">
              <a:buNone/>
            </a:pPr>
            <a:r>
              <a:rPr lang="fr-FR" sz="3200" dirty="0" smtClean="0"/>
              <a:t>Ami </a:t>
            </a:r>
            <a:r>
              <a:rPr lang="fr-FR" sz="3200" dirty="0" err="1" smtClean="0"/>
              <a:t>tqql</a:t>
            </a:r>
            <a:r>
              <a:rPr lang="fr-FR" sz="3200" dirty="0" smtClean="0"/>
              <a:t> </a:t>
            </a:r>
            <a:r>
              <a:rPr lang="fr-FR" sz="3200" dirty="0" err="1" smtClean="0"/>
              <a:t>tmẓa</a:t>
            </a:r>
            <a:r>
              <a:rPr lang="fr-FR" sz="3200" dirty="0" smtClean="0"/>
              <a:t> di </a:t>
            </a:r>
            <a:r>
              <a:rPr lang="fr-FR" sz="3200" dirty="0" err="1" smtClean="0"/>
              <a:t>trakna</a:t>
            </a:r>
            <a:r>
              <a:rPr lang="fr-FR" sz="3200" dirty="0" smtClean="0"/>
              <a:t>, </a:t>
            </a:r>
            <a:r>
              <a:rPr lang="fr-FR" sz="3200" dirty="0" err="1" smtClean="0"/>
              <a:t>tufa</a:t>
            </a:r>
            <a:r>
              <a:rPr lang="fr-FR" sz="3200" dirty="0" smtClean="0"/>
              <a:t> </a:t>
            </a:r>
            <a:r>
              <a:rPr lang="fr-FR" sz="3200" dirty="0" err="1" smtClean="0"/>
              <a:t>iḍarrn</a:t>
            </a:r>
            <a:r>
              <a:rPr lang="fr-FR" sz="3200" dirty="0" smtClean="0"/>
              <a:t> d </a:t>
            </a:r>
            <a:r>
              <a:rPr lang="fr-FR" sz="3200" dirty="0" err="1" smtClean="0"/>
              <a:t>ifassn</a:t>
            </a:r>
            <a:r>
              <a:rPr lang="fr-FR" sz="3200" dirty="0" smtClean="0"/>
              <a:t> n </a:t>
            </a:r>
            <a:r>
              <a:rPr lang="fr-FR" sz="3200" dirty="0" err="1" smtClean="0"/>
              <a:t>ylli</a:t>
            </a:r>
            <a:r>
              <a:rPr lang="fr-FR" sz="3200" dirty="0" smtClean="0"/>
              <a:t> s. Iwa </a:t>
            </a:r>
            <a:r>
              <a:rPr lang="fr-FR" sz="3200" dirty="0" err="1" smtClean="0"/>
              <a:t>ilqnni</a:t>
            </a:r>
            <a:r>
              <a:rPr lang="fr-FR" sz="3200" dirty="0" smtClean="0"/>
              <a:t> </a:t>
            </a:r>
            <a:r>
              <a:rPr lang="fr-FR" sz="3200" dirty="0" err="1" smtClean="0"/>
              <a:t>tkkr</a:t>
            </a:r>
            <a:r>
              <a:rPr lang="fr-FR" sz="3200" dirty="0" smtClean="0"/>
              <a:t> ad </a:t>
            </a:r>
            <a:r>
              <a:rPr lang="fr-FR" sz="3200" dirty="0" err="1" smtClean="0"/>
              <a:t>trz</a:t>
            </a:r>
            <a:r>
              <a:rPr lang="fr-FR" sz="3200" dirty="0" smtClean="0"/>
              <a:t> </a:t>
            </a:r>
            <a:r>
              <a:rPr lang="fr-FR" sz="3200" dirty="0" err="1" smtClean="0"/>
              <a:t>tabṛṛakt</a:t>
            </a:r>
            <a:r>
              <a:rPr lang="fr-FR" sz="3200" dirty="0" smtClean="0"/>
              <a:t>, </a:t>
            </a:r>
            <a:r>
              <a:rPr lang="fr-FR" sz="3200" dirty="0" err="1" smtClean="0"/>
              <a:t>sɛa</a:t>
            </a:r>
            <a:r>
              <a:rPr lang="fr-FR" sz="3200" dirty="0" smtClean="0"/>
              <a:t> </a:t>
            </a:r>
            <a:r>
              <a:rPr lang="fr-FR" sz="3200" dirty="0" err="1" smtClean="0"/>
              <a:t>ur</a:t>
            </a:r>
            <a:r>
              <a:rPr lang="fr-FR" sz="3200" dirty="0" smtClean="0"/>
              <a:t> </a:t>
            </a:r>
            <a:r>
              <a:rPr lang="fr-FR" sz="3200" dirty="0" err="1" smtClean="0"/>
              <a:t>tzmir</a:t>
            </a:r>
            <a:r>
              <a:rPr lang="fr-FR" sz="3200" dirty="0" smtClean="0"/>
              <a:t>. </a:t>
            </a:r>
            <a:r>
              <a:rPr lang="fr-FR" sz="3200" dirty="0" err="1" smtClean="0"/>
              <a:t>Ynna</a:t>
            </a:r>
            <a:r>
              <a:rPr lang="fr-FR" sz="3200" dirty="0" smtClean="0"/>
              <a:t> s </a:t>
            </a:r>
            <a:r>
              <a:rPr lang="fr-FR" sz="3200" dirty="0" err="1" smtClean="0"/>
              <a:t>wrba</a:t>
            </a:r>
            <a:r>
              <a:rPr lang="fr-FR" sz="3200" dirty="0" smtClean="0"/>
              <a:t> </a:t>
            </a:r>
            <a:r>
              <a:rPr lang="fr-FR" sz="3200" dirty="0" err="1" smtClean="0"/>
              <a:t>nni</a:t>
            </a:r>
            <a:r>
              <a:rPr lang="fr-FR" sz="3200" dirty="0" smtClean="0"/>
              <a:t> :</a:t>
            </a:r>
          </a:p>
          <a:p>
            <a:pPr lvl="0" algn="just">
              <a:buNone/>
            </a:pPr>
            <a:r>
              <a:rPr lang="fr-FR" sz="3200" dirty="0" err="1" smtClean="0"/>
              <a:t>Mala</a:t>
            </a:r>
            <a:r>
              <a:rPr lang="fr-FR" sz="3200" dirty="0" smtClean="0"/>
              <a:t> </a:t>
            </a:r>
            <a:r>
              <a:rPr lang="fr-FR" sz="3200" dirty="0" err="1" smtClean="0"/>
              <a:t>txs</a:t>
            </a:r>
            <a:r>
              <a:rPr lang="fr-FR" sz="3200" dirty="0" smtClean="0"/>
              <a:t> d ad i </a:t>
            </a:r>
            <a:r>
              <a:rPr lang="fr-FR" sz="3200" dirty="0" err="1" smtClean="0"/>
              <a:t>tnɣd</a:t>
            </a:r>
            <a:r>
              <a:rPr lang="fr-FR" sz="3200" dirty="0" smtClean="0"/>
              <a:t>, </a:t>
            </a:r>
            <a:r>
              <a:rPr lang="fr-FR" sz="3200" dirty="0" err="1" smtClean="0"/>
              <a:t>ixṣ</a:t>
            </a:r>
            <a:r>
              <a:rPr lang="fr-FR" sz="3200" dirty="0" smtClean="0"/>
              <a:t> ad </a:t>
            </a:r>
            <a:r>
              <a:rPr lang="fr-FR" sz="3200" dirty="0" err="1" smtClean="0"/>
              <a:t>truḥd</a:t>
            </a:r>
            <a:r>
              <a:rPr lang="fr-FR" sz="3200" dirty="0" smtClean="0"/>
              <a:t> </a:t>
            </a:r>
            <a:r>
              <a:rPr lang="fr-FR" sz="3200" dirty="0" err="1" smtClean="0"/>
              <a:t>akd</a:t>
            </a:r>
            <a:r>
              <a:rPr lang="fr-FR" sz="3200" dirty="0" smtClean="0"/>
              <a:t> </a:t>
            </a:r>
            <a:r>
              <a:rPr lang="fr-FR" sz="3200" dirty="0" err="1" smtClean="0"/>
              <a:t>ysma</a:t>
            </a:r>
            <a:r>
              <a:rPr lang="fr-FR" sz="3200" dirty="0" smtClean="0"/>
              <a:t> m ad </a:t>
            </a:r>
            <a:r>
              <a:rPr lang="fr-FR" sz="3200" dirty="0" err="1" smtClean="0"/>
              <a:t>tyrwmt</a:t>
            </a:r>
            <a:r>
              <a:rPr lang="fr-FR" sz="3200" dirty="0" smtClean="0"/>
              <a:t> </a:t>
            </a:r>
            <a:r>
              <a:rPr lang="fr-FR" sz="3200" dirty="0" err="1" smtClean="0"/>
              <a:t>icḥlaf</a:t>
            </a:r>
            <a:r>
              <a:rPr lang="fr-FR" sz="3200" dirty="0" smtClean="0"/>
              <a:t>, ad </a:t>
            </a:r>
            <a:r>
              <a:rPr lang="fr-FR" sz="3200" dirty="0" err="1" smtClean="0"/>
              <a:t>tggmt</a:t>
            </a:r>
            <a:r>
              <a:rPr lang="fr-FR" sz="3200" dirty="0" smtClean="0"/>
              <a:t> </a:t>
            </a:r>
            <a:r>
              <a:rPr lang="fr-FR" sz="3200" dirty="0" err="1" smtClean="0"/>
              <a:t>lɛafyt</a:t>
            </a:r>
            <a:r>
              <a:rPr lang="fr-FR" sz="3200" dirty="0" smtClean="0"/>
              <a:t> di </a:t>
            </a:r>
            <a:r>
              <a:rPr lang="fr-FR" sz="3200" dirty="0" err="1" smtClean="0"/>
              <a:t>tbṛṛakt</a:t>
            </a:r>
            <a:r>
              <a:rPr lang="fr-FR" sz="3200" dirty="0" smtClean="0"/>
              <a:t> </a:t>
            </a:r>
            <a:r>
              <a:rPr lang="fr-FR" sz="3200" dirty="0" err="1" smtClean="0"/>
              <a:t>inu</a:t>
            </a:r>
            <a:r>
              <a:rPr lang="fr-FR" sz="3200" dirty="0" smtClean="0"/>
              <a:t>.</a:t>
            </a:r>
          </a:p>
          <a:p>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96</a:t>
            </a:fld>
            <a:endParaRPr lang="fr-F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85000" lnSpcReduction="10000"/>
          </a:bodyPr>
          <a:lstStyle/>
          <a:p>
            <a:pPr algn="just">
              <a:buNone/>
            </a:pPr>
            <a:r>
              <a:rPr lang="fr-FR" sz="2800" dirty="0" smtClean="0"/>
              <a:t>Iwa </a:t>
            </a:r>
            <a:r>
              <a:rPr lang="fr-FR" sz="2800" dirty="0" err="1" smtClean="0"/>
              <a:t>ruḥnt</a:t>
            </a:r>
            <a:r>
              <a:rPr lang="fr-FR" sz="2800" dirty="0" smtClean="0"/>
              <a:t> </a:t>
            </a:r>
            <a:r>
              <a:rPr lang="fr-FR" sz="2800" dirty="0" err="1" smtClean="0"/>
              <a:t>yrwnt</a:t>
            </a:r>
            <a:r>
              <a:rPr lang="fr-FR" sz="2800" dirty="0" smtClean="0"/>
              <a:t> </a:t>
            </a:r>
            <a:r>
              <a:rPr lang="fr-FR" sz="2800" dirty="0" err="1" smtClean="0"/>
              <a:t>icḥlaf</a:t>
            </a:r>
            <a:r>
              <a:rPr lang="fr-FR" sz="2800" dirty="0" smtClean="0"/>
              <a:t> </a:t>
            </a:r>
            <a:r>
              <a:rPr lang="fr-FR" sz="2800" dirty="0" err="1" smtClean="0"/>
              <a:t>rrun</a:t>
            </a:r>
            <a:r>
              <a:rPr lang="fr-FR" sz="2800" dirty="0" smtClean="0"/>
              <a:t>, </a:t>
            </a:r>
            <a:r>
              <a:rPr lang="fr-FR" sz="2800" dirty="0" err="1" smtClean="0"/>
              <a:t>ntta</a:t>
            </a:r>
            <a:r>
              <a:rPr lang="fr-FR" sz="2800" dirty="0" smtClean="0"/>
              <a:t> ad </a:t>
            </a:r>
            <a:r>
              <a:rPr lang="fr-FR" sz="2800" dirty="0" err="1" smtClean="0"/>
              <a:t>iruḥ</a:t>
            </a:r>
            <a:r>
              <a:rPr lang="fr-FR" sz="2800" dirty="0" smtClean="0"/>
              <a:t> </a:t>
            </a:r>
            <a:r>
              <a:rPr lang="fr-FR" sz="2800" dirty="0" err="1" smtClean="0"/>
              <a:t>ynya</a:t>
            </a:r>
            <a:r>
              <a:rPr lang="fr-FR" sz="2800" dirty="0" smtClean="0"/>
              <a:t> x </a:t>
            </a:r>
            <a:r>
              <a:rPr lang="fr-FR" sz="2800" dirty="0" err="1" smtClean="0"/>
              <a:t>yidj</a:t>
            </a:r>
            <a:r>
              <a:rPr lang="fr-FR" sz="2800" dirty="0" smtClean="0"/>
              <a:t> n </a:t>
            </a:r>
            <a:r>
              <a:rPr lang="fr-FR" sz="2800" dirty="0" err="1" smtClean="0"/>
              <a:t>uyis</a:t>
            </a:r>
            <a:r>
              <a:rPr lang="fr-FR" sz="2800" dirty="0" smtClean="0"/>
              <a:t> </a:t>
            </a:r>
            <a:r>
              <a:rPr lang="fr-FR" sz="2800" dirty="0" err="1" smtClean="0"/>
              <a:t>yxwn</a:t>
            </a:r>
            <a:r>
              <a:rPr lang="fr-FR" sz="2800" dirty="0" smtClean="0"/>
              <a:t> t, </a:t>
            </a:r>
            <a:r>
              <a:rPr lang="fr-FR" sz="2800" dirty="0" err="1" smtClean="0"/>
              <a:t>immaɣ</a:t>
            </a:r>
            <a:r>
              <a:rPr lang="fr-FR" sz="2800" dirty="0" smtClean="0"/>
              <a:t> </a:t>
            </a:r>
            <a:r>
              <a:rPr lang="fr-FR" sz="2800" dirty="0" err="1" smtClean="0"/>
              <a:t>itḥrrk</a:t>
            </a:r>
            <a:r>
              <a:rPr lang="fr-FR" sz="2800" dirty="0" smtClean="0"/>
              <a:t> </a:t>
            </a:r>
            <a:r>
              <a:rPr lang="fr-FR" sz="2800" dirty="0" err="1" smtClean="0"/>
              <a:t>xxs</a:t>
            </a:r>
            <a:r>
              <a:rPr lang="fr-FR" sz="2800" dirty="0" smtClean="0"/>
              <a:t>, </a:t>
            </a:r>
            <a:r>
              <a:rPr lang="fr-FR" sz="2800" dirty="0" err="1" smtClean="0"/>
              <a:t>iyrrw</a:t>
            </a:r>
            <a:r>
              <a:rPr lang="fr-FR" sz="2800" dirty="0" smtClean="0"/>
              <a:t> </a:t>
            </a:r>
            <a:r>
              <a:rPr lang="fr-FR" sz="2800" dirty="0" err="1" smtClean="0"/>
              <a:t>tidi</a:t>
            </a:r>
            <a:r>
              <a:rPr lang="fr-FR" sz="2800" dirty="0" smtClean="0"/>
              <a:t> </a:t>
            </a:r>
            <a:r>
              <a:rPr lang="fr-FR" sz="2800" dirty="0" err="1" smtClean="0"/>
              <a:t>nns</a:t>
            </a:r>
            <a:r>
              <a:rPr lang="fr-FR" sz="2800" dirty="0" smtClean="0"/>
              <a:t> d </a:t>
            </a:r>
            <a:r>
              <a:rPr lang="fr-FR" sz="2800" dirty="0" err="1" smtClean="0"/>
              <a:t>tn</a:t>
            </a:r>
            <a:r>
              <a:rPr lang="fr-FR" sz="2800" dirty="0" smtClean="0"/>
              <a:t> n </a:t>
            </a:r>
            <a:r>
              <a:rPr lang="fr-FR" sz="2800" dirty="0" err="1" smtClean="0"/>
              <a:t>uyis</a:t>
            </a:r>
            <a:r>
              <a:rPr lang="fr-FR" sz="2800" dirty="0" smtClean="0"/>
              <a:t> </a:t>
            </a:r>
            <a:r>
              <a:rPr lang="fr-FR" sz="2800" dirty="0" err="1" smtClean="0"/>
              <a:t>nni</a:t>
            </a:r>
            <a:r>
              <a:rPr lang="fr-FR" sz="2800" dirty="0" smtClean="0"/>
              <a:t>  dg </a:t>
            </a:r>
            <a:r>
              <a:rPr lang="fr-FR" sz="2800" dirty="0" err="1" smtClean="0"/>
              <a:t>ict</a:t>
            </a:r>
            <a:r>
              <a:rPr lang="fr-FR" sz="2800" dirty="0" smtClean="0"/>
              <a:t> n </a:t>
            </a:r>
            <a:r>
              <a:rPr lang="fr-FR" sz="2800" dirty="0" err="1" smtClean="0"/>
              <a:t>tcibuḍt</a:t>
            </a:r>
            <a:r>
              <a:rPr lang="fr-FR" sz="2800" dirty="0" smtClean="0"/>
              <a:t>. </a:t>
            </a:r>
            <a:r>
              <a:rPr lang="fr-FR" sz="2800" dirty="0" err="1" smtClean="0"/>
              <a:t>Iɛmmṛ</a:t>
            </a:r>
            <a:r>
              <a:rPr lang="fr-FR" sz="2800" dirty="0" smtClean="0"/>
              <a:t> </a:t>
            </a:r>
            <a:r>
              <a:rPr lang="fr-FR" sz="2800" dirty="0" err="1" smtClean="0"/>
              <a:t>tacibuḍt</a:t>
            </a:r>
            <a:r>
              <a:rPr lang="fr-FR" sz="2800" dirty="0" smtClean="0"/>
              <a:t>, </a:t>
            </a:r>
            <a:r>
              <a:rPr lang="fr-FR" sz="2800" dirty="0" err="1" smtClean="0"/>
              <a:t>iɛqb</a:t>
            </a:r>
            <a:r>
              <a:rPr lang="fr-FR" sz="2800" dirty="0" smtClean="0"/>
              <a:t> </a:t>
            </a:r>
            <a:r>
              <a:rPr lang="fr-FR" sz="2800" dirty="0" err="1" smtClean="0"/>
              <a:t>ɣr</a:t>
            </a:r>
            <a:r>
              <a:rPr lang="fr-FR" sz="2800" dirty="0" smtClean="0"/>
              <a:t> </a:t>
            </a:r>
            <a:r>
              <a:rPr lang="fr-FR" sz="2800" dirty="0" err="1" smtClean="0"/>
              <a:t>tbṛṛakt</a:t>
            </a:r>
            <a:r>
              <a:rPr lang="fr-FR" sz="2800" dirty="0" smtClean="0"/>
              <a:t> </a:t>
            </a:r>
            <a:r>
              <a:rPr lang="fr-FR" sz="2800" dirty="0" err="1" smtClean="0"/>
              <a:t>nns</a:t>
            </a:r>
            <a:r>
              <a:rPr lang="fr-FR" sz="2800" dirty="0" smtClean="0"/>
              <a:t>. </a:t>
            </a:r>
            <a:r>
              <a:rPr lang="fr-FR" sz="2800" dirty="0" err="1" smtClean="0"/>
              <a:t>Tamẓa</a:t>
            </a:r>
            <a:r>
              <a:rPr lang="fr-FR" sz="2800" dirty="0" smtClean="0"/>
              <a:t> </a:t>
            </a:r>
            <a:r>
              <a:rPr lang="fr-FR" sz="2800" dirty="0" err="1" smtClean="0"/>
              <a:t>nni</a:t>
            </a:r>
            <a:r>
              <a:rPr lang="fr-FR" sz="2800" dirty="0" smtClean="0"/>
              <a:t> d </a:t>
            </a:r>
            <a:r>
              <a:rPr lang="fr-FR" sz="2800" dirty="0" err="1" smtClean="0"/>
              <a:t>ysma</a:t>
            </a:r>
            <a:r>
              <a:rPr lang="fr-FR" sz="2800" dirty="0" smtClean="0"/>
              <a:t> s </a:t>
            </a:r>
            <a:r>
              <a:rPr lang="fr-FR" sz="2800" dirty="0" err="1" smtClean="0"/>
              <a:t>ggin</a:t>
            </a:r>
            <a:r>
              <a:rPr lang="fr-FR" sz="2800" dirty="0" smtClean="0"/>
              <a:t> </a:t>
            </a:r>
            <a:r>
              <a:rPr lang="fr-FR" sz="2800" dirty="0" err="1" smtClean="0"/>
              <a:t>lɛafyt</a:t>
            </a:r>
            <a:r>
              <a:rPr lang="fr-FR" sz="2800" dirty="0" smtClean="0"/>
              <a:t> x </a:t>
            </a:r>
            <a:r>
              <a:rPr lang="fr-FR" sz="2800" dirty="0" err="1" smtClean="0"/>
              <a:t>tbṛṛakt</a:t>
            </a:r>
            <a:r>
              <a:rPr lang="fr-FR" sz="2800" dirty="0" smtClean="0"/>
              <a:t> : </a:t>
            </a:r>
            <a:r>
              <a:rPr lang="fr-FR" sz="2800" dirty="0" err="1" smtClean="0"/>
              <a:t>uzzal</a:t>
            </a:r>
            <a:r>
              <a:rPr lang="fr-FR" sz="2800" dirty="0" smtClean="0"/>
              <a:t> </a:t>
            </a:r>
            <a:r>
              <a:rPr lang="fr-FR" sz="2800" dirty="0" err="1" smtClean="0"/>
              <a:t>iqqim</a:t>
            </a:r>
            <a:r>
              <a:rPr lang="fr-FR" sz="2800" dirty="0" smtClean="0"/>
              <a:t> </a:t>
            </a:r>
            <a:r>
              <a:rPr lang="fr-FR" sz="2800" dirty="0" err="1" smtClean="0"/>
              <a:t>ittazwiɣ</a:t>
            </a:r>
            <a:r>
              <a:rPr lang="fr-FR" sz="2800" dirty="0" smtClean="0"/>
              <a:t> </a:t>
            </a:r>
            <a:r>
              <a:rPr lang="fr-FR" sz="2800" dirty="0" err="1" smtClean="0"/>
              <a:t>zi</a:t>
            </a:r>
            <a:r>
              <a:rPr lang="fr-FR" sz="2800" dirty="0" smtClean="0"/>
              <a:t> </a:t>
            </a:r>
            <a:r>
              <a:rPr lang="fr-FR" sz="2800" dirty="0" err="1" smtClean="0"/>
              <a:t>lɛafyt</a:t>
            </a:r>
            <a:r>
              <a:rPr lang="fr-FR" sz="2800" dirty="0" smtClean="0"/>
              <a:t>. </a:t>
            </a:r>
            <a:r>
              <a:rPr lang="fr-FR" sz="2800" dirty="0" err="1" smtClean="0"/>
              <a:t>Arba</a:t>
            </a:r>
            <a:r>
              <a:rPr lang="fr-FR" sz="2800" dirty="0" smtClean="0"/>
              <a:t> </a:t>
            </a:r>
            <a:r>
              <a:rPr lang="fr-FR" sz="2800" dirty="0" err="1" smtClean="0"/>
              <a:t>nni</a:t>
            </a:r>
            <a:r>
              <a:rPr lang="fr-FR" sz="2800" dirty="0" smtClean="0"/>
              <a:t> </a:t>
            </a:r>
            <a:r>
              <a:rPr lang="fr-FR" sz="2800" dirty="0" err="1" smtClean="0"/>
              <a:t>itmaḍtar</a:t>
            </a:r>
            <a:r>
              <a:rPr lang="fr-FR" sz="2800" dirty="0" smtClean="0"/>
              <a:t> </a:t>
            </a:r>
            <a:r>
              <a:rPr lang="fr-FR" sz="2800" dirty="0" err="1" smtClean="0"/>
              <a:t>xxs</a:t>
            </a:r>
            <a:r>
              <a:rPr lang="fr-FR" sz="2800" dirty="0" smtClean="0"/>
              <a:t> </a:t>
            </a:r>
            <a:r>
              <a:rPr lang="fr-FR" sz="2800" dirty="0" err="1" smtClean="0"/>
              <a:t>cwayt</a:t>
            </a:r>
            <a:r>
              <a:rPr lang="fr-FR" sz="2800" dirty="0" smtClean="0"/>
              <a:t> n </a:t>
            </a:r>
            <a:r>
              <a:rPr lang="fr-FR" sz="2800" dirty="0" err="1" smtClean="0"/>
              <a:t>tidi</a:t>
            </a:r>
            <a:r>
              <a:rPr lang="fr-FR" sz="2800" dirty="0" smtClean="0"/>
              <a:t>, </a:t>
            </a:r>
            <a:r>
              <a:rPr lang="fr-FR" sz="2800" dirty="0" err="1" smtClean="0"/>
              <a:t>uzzal</a:t>
            </a:r>
            <a:r>
              <a:rPr lang="fr-FR" sz="2800" dirty="0" smtClean="0"/>
              <a:t> </a:t>
            </a:r>
            <a:r>
              <a:rPr lang="fr-FR" sz="2800" dirty="0" err="1" smtClean="0"/>
              <a:t>yttg</a:t>
            </a:r>
            <a:r>
              <a:rPr lang="fr-FR" sz="2800" dirty="0" smtClean="0"/>
              <a:t> « </a:t>
            </a:r>
            <a:r>
              <a:rPr lang="fr-FR" sz="2800" dirty="0" err="1" smtClean="0"/>
              <a:t>fcc</a:t>
            </a:r>
            <a:r>
              <a:rPr lang="fr-FR" sz="2800" dirty="0" smtClean="0"/>
              <a:t>, </a:t>
            </a:r>
            <a:r>
              <a:rPr lang="fr-FR" sz="2800" dirty="0" err="1" smtClean="0"/>
              <a:t>fcc</a:t>
            </a:r>
            <a:r>
              <a:rPr lang="fr-FR" sz="2800" dirty="0" smtClean="0"/>
              <a:t>», </a:t>
            </a:r>
            <a:r>
              <a:rPr lang="fr-FR" sz="2800" dirty="0" err="1" smtClean="0"/>
              <a:t>ntta</a:t>
            </a:r>
            <a:r>
              <a:rPr lang="fr-FR" sz="2800" dirty="0" smtClean="0"/>
              <a:t> </a:t>
            </a:r>
            <a:r>
              <a:rPr lang="fr-FR" sz="2800" dirty="0" err="1" smtClean="0"/>
              <a:t>iqqar</a:t>
            </a:r>
            <a:r>
              <a:rPr lang="fr-FR" sz="2800" dirty="0" smtClean="0"/>
              <a:t> i </a:t>
            </a:r>
            <a:r>
              <a:rPr lang="fr-FR" sz="2800" dirty="0" err="1" smtClean="0"/>
              <a:t>tmẓa</a:t>
            </a:r>
            <a:r>
              <a:rPr lang="fr-FR" sz="2800" dirty="0" smtClean="0"/>
              <a:t> :</a:t>
            </a:r>
          </a:p>
          <a:p>
            <a:pPr lvl="0" algn="just">
              <a:buNone/>
            </a:pPr>
            <a:r>
              <a:rPr lang="fr-FR" sz="2800" dirty="0" smtClean="0"/>
              <a:t>A </a:t>
            </a:r>
            <a:r>
              <a:rPr lang="fr-FR" sz="2800" dirty="0" err="1" smtClean="0"/>
              <a:t>ḥnna</a:t>
            </a:r>
            <a:r>
              <a:rPr lang="fr-FR" sz="2800" dirty="0" smtClean="0"/>
              <a:t> ! </a:t>
            </a:r>
            <a:r>
              <a:rPr lang="fr-FR" sz="2800" dirty="0" err="1" smtClean="0"/>
              <a:t>sḥs</a:t>
            </a:r>
            <a:r>
              <a:rPr lang="fr-FR" sz="2800" dirty="0" smtClean="0"/>
              <a:t>, </a:t>
            </a:r>
            <a:r>
              <a:rPr lang="fr-FR" sz="2800" dirty="0" err="1" smtClean="0"/>
              <a:t>sḥs</a:t>
            </a:r>
            <a:r>
              <a:rPr lang="fr-FR" sz="2800" dirty="0" smtClean="0"/>
              <a:t>, tu d </a:t>
            </a:r>
            <a:r>
              <a:rPr lang="fr-FR" sz="2800" dirty="0" err="1" smtClean="0"/>
              <a:t>ddunt</a:t>
            </a:r>
            <a:r>
              <a:rPr lang="fr-FR" sz="2800" dirty="0" smtClean="0"/>
              <a:t> </a:t>
            </a:r>
            <a:r>
              <a:rPr lang="fr-FR" sz="2800" dirty="0" err="1" smtClean="0"/>
              <a:t>inu</a:t>
            </a:r>
            <a:r>
              <a:rPr lang="fr-FR" sz="2800" dirty="0" smtClean="0"/>
              <a:t> </a:t>
            </a:r>
            <a:r>
              <a:rPr lang="fr-FR" sz="2800" dirty="0" err="1" smtClean="0"/>
              <a:t>tfssy</a:t>
            </a:r>
            <a:r>
              <a:rPr lang="fr-FR" sz="2800" dirty="0" smtClean="0"/>
              <a:t> !</a:t>
            </a:r>
          </a:p>
          <a:p>
            <a:pPr algn="just">
              <a:buNone/>
            </a:pPr>
            <a:r>
              <a:rPr lang="fr-FR" sz="2800" dirty="0" smtClean="0"/>
              <a:t>Ami </a:t>
            </a:r>
            <a:r>
              <a:rPr lang="fr-FR" sz="2800" dirty="0" err="1" smtClean="0"/>
              <a:t>txsy</a:t>
            </a:r>
            <a:r>
              <a:rPr lang="fr-FR" sz="2800" dirty="0" smtClean="0"/>
              <a:t> </a:t>
            </a:r>
            <a:r>
              <a:rPr lang="fr-FR" sz="2800" dirty="0" err="1" smtClean="0"/>
              <a:t>lɛafyt</a:t>
            </a:r>
            <a:r>
              <a:rPr lang="fr-FR" sz="2800" dirty="0" smtClean="0"/>
              <a:t> </a:t>
            </a:r>
            <a:r>
              <a:rPr lang="fr-FR" sz="2800" dirty="0" err="1" smtClean="0"/>
              <a:t>inna</a:t>
            </a:r>
            <a:r>
              <a:rPr lang="fr-FR" sz="2800" dirty="0" smtClean="0"/>
              <a:t> s :</a:t>
            </a:r>
          </a:p>
          <a:p>
            <a:pPr lvl="0" algn="just">
              <a:buNone/>
            </a:pPr>
            <a:r>
              <a:rPr lang="fr-FR" sz="2800" dirty="0" err="1" smtClean="0"/>
              <a:t>Qa</a:t>
            </a:r>
            <a:r>
              <a:rPr lang="fr-FR" sz="2800" dirty="0" smtClean="0"/>
              <a:t> </a:t>
            </a:r>
            <a:r>
              <a:rPr lang="fr-FR" sz="2800" dirty="0" err="1" smtClean="0"/>
              <a:t>ɛad</a:t>
            </a:r>
            <a:r>
              <a:rPr lang="fr-FR" sz="2800" dirty="0" smtClean="0"/>
              <a:t> </a:t>
            </a:r>
            <a:r>
              <a:rPr lang="fr-FR" sz="2800" dirty="0" err="1" smtClean="0"/>
              <a:t>ur</a:t>
            </a:r>
            <a:r>
              <a:rPr lang="fr-FR" sz="2800" dirty="0" smtClean="0"/>
              <a:t> </a:t>
            </a:r>
            <a:r>
              <a:rPr lang="fr-FR" sz="2800" dirty="0" err="1" smtClean="0"/>
              <a:t>mmutɣ</a:t>
            </a:r>
            <a:r>
              <a:rPr lang="fr-FR" sz="2800" dirty="0" smtClean="0"/>
              <a:t>, malla </a:t>
            </a:r>
            <a:r>
              <a:rPr lang="fr-FR" sz="2800" dirty="0" err="1" smtClean="0"/>
              <a:t>txsd</a:t>
            </a:r>
            <a:r>
              <a:rPr lang="fr-FR" sz="2800" dirty="0" smtClean="0"/>
              <a:t> ad </a:t>
            </a:r>
            <a:r>
              <a:rPr lang="fr-FR" sz="2800" dirty="0" err="1" smtClean="0"/>
              <a:t>mtɣ</a:t>
            </a:r>
            <a:r>
              <a:rPr lang="fr-FR" sz="2800" dirty="0" smtClean="0"/>
              <a:t>, </a:t>
            </a:r>
            <a:r>
              <a:rPr lang="fr-FR" sz="2800" dirty="0" err="1" smtClean="0"/>
              <a:t>ruḥ</a:t>
            </a:r>
            <a:r>
              <a:rPr lang="fr-FR" sz="2800" dirty="0" smtClean="0"/>
              <a:t> </a:t>
            </a:r>
            <a:r>
              <a:rPr lang="fr-FR" sz="2800" dirty="0" err="1" smtClean="0"/>
              <a:t>akd</a:t>
            </a:r>
            <a:r>
              <a:rPr lang="fr-FR" sz="2800" dirty="0" smtClean="0"/>
              <a:t> </a:t>
            </a:r>
            <a:r>
              <a:rPr lang="fr-FR" sz="2800" dirty="0" err="1" smtClean="0"/>
              <a:t>ysma</a:t>
            </a:r>
            <a:r>
              <a:rPr lang="fr-FR" sz="2800" dirty="0" smtClean="0"/>
              <a:t> m </a:t>
            </a:r>
            <a:r>
              <a:rPr lang="fr-FR" sz="2800" dirty="0" err="1" smtClean="0"/>
              <a:t>ɣr</a:t>
            </a:r>
            <a:r>
              <a:rPr lang="fr-FR" sz="2800" dirty="0" smtClean="0"/>
              <a:t> </a:t>
            </a:r>
            <a:r>
              <a:rPr lang="fr-FR" sz="2800" dirty="0" err="1" smtClean="0"/>
              <a:t>laggj</a:t>
            </a:r>
            <a:r>
              <a:rPr lang="fr-FR" sz="2800" dirty="0" smtClean="0"/>
              <a:t>, </a:t>
            </a:r>
            <a:r>
              <a:rPr lang="fr-FR" sz="2800" dirty="0" err="1" smtClean="0"/>
              <a:t>ggmt</a:t>
            </a:r>
            <a:r>
              <a:rPr lang="fr-FR" sz="2800" dirty="0" smtClean="0"/>
              <a:t> fus dg </a:t>
            </a:r>
            <a:r>
              <a:rPr lang="fr-FR" sz="2800" dirty="0" err="1" smtClean="0"/>
              <a:t>ufus</a:t>
            </a:r>
            <a:r>
              <a:rPr lang="fr-FR" sz="2800" dirty="0" smtClean="0"/>
              <a:t>, </a:t>
            </a:r>
            <a:r>
              <a:rPr lang="fr-FR" sz="2800" dirty="0" err="1" smtClean="0"/>
              <a:t>rwaḥmt</a:t>
            </a:r>
            <a:r>
              <a:rPr lang="fr-FR" sz="2800" dirty="0" smtClean="0"/>
              <a:t> d </a:t>
            </a:r>
            <a:r>
              <a:rPr lang="fr-FR" sz="2800" dirty="0" err="1" smtClean="0"/>
              <a:t>tazzla</a:t>
            </a:r>
            <a:r>
              <a:rPr lang="fr-FR" sz="2800" dirty="0" smtClean="0"/>
              <a:t>, </a:t>
            </a:r>
            <a:r>
              <a:rPr lang="fr-FR" sz="2800" dirty="0" err="1" smtClean="0"/>
              <a:t>mḍrmt</a:t>
            </a:r>
            <a:r>
              <a:rPr lang="fr-FR" sz="2800" dirty="0" smtClean="0"/>
              <a:t> iman </a:t>
            </a:r>
            <a:r>
              <a:rPr lang="fr-FR" sz="2800" dirty="0" err="1" smtClean="0"/>
              <a:t>kmnt</a:t>
            </a:r>
            <a:r>
              <a:rPr lang="fr-FR" sz="2800" dirty="0" smtClean="0"/>
              <a:t> x </a:t>
            </a:r>
            <a:r>
              <a:rPr lang="fr-FR" sz="2800" dirty="0" err="1" smtClean="0"/>
              <a:t>tbṛṛakt</a:t>
            </a:r>
            <a:r>
              <a:rPr lang="fr-FR" sz="2800" dirty="0" smtClean="0"/>
              <a:t> </a:t>
            </a:r>
            <a:r>
              <a:rPr lang="fr-FR" sz="2800" dirty="0" err="1" smtClean="0"/>
              <a:t>inu</a:t>
            </a:r>
            <a:r>
              <a:rPr lang="fr-FR" sz="2800" dirty="0" smtClean="0"/>
              <a:t> ad d </a:t>
            </a:r>
            <a:r>
              <a:rPr lang="fr-FR" sz="2800" dirty="0" err="1" smtClean="0"/>
              <a:t>tḥuf</a:t>
            </a:r>
            <a:r>
              <a:rPr lang="fr-FR" sz="2800" dirty="0" smtClean="0"/>
              <a:t>, </a:t>
            </a:r>
            <a:r>
              <a:rPr lang="fr-FR" sz="2800" dirty="0" err="1" smtClean="0"/>
              <a:t>tnɣimt</a:t>
            </a:r>
            <a:r>
              <a:rPr lang="fr-FR" sz="2800" dirty="0" smtClean="0"/>
              <a:t> </a:t>
            </a:r>
            <a:r>
              <a:rPr lang="fr-FR" sz="2800" dirty="0" err="1" smtClean="0"/>
              <a:t>iyi</a:t>
            </a:r>
            <a:r>
              <a:rPr lang="fr-FR" sz="2800" dirty="0" smtClean="0"/>
              <a:t>.</a:t>
            </a:r>
          </a:p>
          <a:p>
            <a:pPr algn="just">
              <a:buNone/>
            </a:pPr>
            <a:r>
              <a:rPr lang="fr-FR" sz="2800" dirty="0" err="1" smtClean="0"/>
              <a:t>Tamẓa</a:t>
            </a:r>
            <a:r>
              <a:rPr lang="fr-FR" sz="2800" dirty="0" smtClean="0"/>
              <a:t> d </a:t>
            </a:r>
            <a:r>
              <a:rPr lang="fr-FR" sz="2800" dirty="0" err="1" smtClean="0"/>
              <a:t>ysma</a:t>
            </a:r>
            <a:r>
              <a:rPr lang="fr-FR" sz="2800" dirty="0" smtClean="0"/>
              <a:t> s </a:t>
            </a:r>
            <a:r>
              <a:rPr lang="fr-FR" sz="2800" dirty="0" err="1" smtClean="0"/>
              <a:t>ggint</a:t>
            </a:r>
            <a:r>
              <a:rPr lang="fr-FR" sz="2800" dirty="0" smtClean="0"/>
              <a:t> </a:t>
            </a:r>
            <a:r>
              <a:rPr lang="fr-FR" sz="2800" dirty="0" err="1" smtClean="0"/>
              <a:t>mism</a:t>
            </a:r>
            <a:r>
              <a:rPr lang="fr-FR" sz="2800" dirty="0" smtClean="0"/>
              <a:t> </a:t>
            </a:r>
            <a:r>
              <a:rPr lang="fr-FR" sz="2800" dirty="0" err="1" smtClean="0"/>
              <a:t>inna</a:t>
            </a:r>
            <a:r>
              <a:rPr lang="fr-FR" sz="2800" dirty="0" smtClean="0"/>
              <a:t> </a:t>
            </a:r>
            <a:r>
              <a:rPr lang="fr-FR" sz="2800" dirty="0" err="1" smtClean="0"/>
              <a:t>wrba</a:t>
            </a:r>
            <a:r>
              <a:rPr lang="fr-FR" sz="2800" dirty="0" smtClean="0"/>
              <a:t> </a:t>
            </a:r>
            <a:r>
              <a:rPr lang="fr-FR" sz="2800" dirty="0" err="1" smtClean="0"/>
              <a:t>nni</a:t>
            </a:r>
            <a:r>
              <a:rPr lang="fr-FR" sz="2800" dirty="0" smtClean="0"/>
              <a:t> ; </a:t>
            </a:r>
            <a:r>
              <a:rPr lang="fr-FR" sz="2800" dirty="0" err="1" smtClean="0"/>
              <a:t>nihnti</a:t>
            </a:r>
            <a:r>
              <a:rPr lang="fr-FR" sz="2800" dirty="0" smtClean="0"/>
              <a:t> ad </a:t>
            </a:r>
            <a:r>
              <a:rPr lang="fr-FR" sz="2800" dirty="0" err="1" smtClean="0"/>
              <a:t>rɣnt</a:t>
            </a:r>
            <a:r>
              <a:rPr lang="fr-FR" sz="2800" dirty="0" smtClean="0"/>
              <a:t>, </a:t>
            </a:r>
            <a:r>
              <a:rPr lang="fr-FR" sz="2800" dirty="0" err="1" smtClean="0"/>
              <a:t>ḥrqnt</a:t>
            </a:r>
            <a:r>
              <a:rPr lang="fr-FR" sz="2800" dirty="0" smtClean="0"/>
              <a:t>. Iwa </a:t>
            </a:r>
            <a:r>
              <a:rPr lang="fr-FR" sz="2800" dirty="0" err="1" smtClean="0"/>
              <a:t>ilqnni</a:t>
            </a:r>
            <a:r>
              <a:rPr lang="fr-FR" sz="2800" dirty="0" smtClean="0"/>
              <a:t> d </a:t>
            </a:r>
            <a:r>
              <a:rPr lang="fr-FR" sz="2800" dirty="0" err="1" smtClean="0"/>
              <a:t>wrba</a:t>
            </a:r>
            <a:r>
              <a:rPr lang="fr-FR" sz="2800" dirty="0" smtClean="0"/>
              <a:t> </a:t>
            </a:r>
            <a:r>
              <a:rPr lang="fr-FR" sz="2800" dirty="0" err="1" smtClean="0"/>
              <a:t>nni</a:t>
            </a:r>
            <a:r>
              <a:rPr lang="fr-FR" sz="2800" dirty="0" smtClean="0"/>
              <a:t> ad d </a:t>
            </a:r>
            <a:r>
              <a:rPr lang="fr-FR" sz="2800" dirty="0" err="1" smtClean="0"/>
              <a:t>iffɣ</a:t>
            </a:r>
            <a:r>
              <a:rPr lang="fr-FR" sz="2800" dirty="0" smtClean="0"/>
              <a:t>, </a:t>
            </a:r>
            <a:r>
              <a:rPr lang="fr-FR" sz="2800" dirty="0" err="1" smtClean="0"/>
              <a:t>ntta</a:t>
            </a:r>
            <a:r>
              <a:rPr lang="fr-FR" sz="2800" dirty="0" smtClean="0"/>
              <a:t> ad </a:t>
            </a:r>
            <a:r>
              <a:rPr lang="fr-FR" sz="2800" dirty="0" err="1" smtClean="0"/>
              <a:t>idhnna</a:t>
            </a:r>
            <a:r>
              <a:rPr lang="fr-FR" sz="2800" dirty="0" smtClean="0"/>
              <a:t> </a:t>
            </a:r>
            <a:r>
              <a:rPr lang="fr-FR" sz="2800" dirty="0" err="1" smtClean="0"/>
              <a:t>zi</a:t>
            </a:r>
            <a:r>
              <a:rPr lang="fr-FR" sz="2800" dirty="0" smtClean="0"/>
              <a:t> </a:t>
            </a:r>
            <a:r>
              <a:rPr lang="fr-FR" sz="2800" dirty="0" err="1" smtClean="0"/>
              <a:t>tmẓa</a:t>
            </a:r>
            <a:r>
              <a:rPr lang="fr-FR" sz="2800" dirty="0" smtClean="0"/>
              <a:t> </a:t>
            </a:r>
            <a:r>
              <a:rPr lang="fr-FR" sz="2800" dirty="0" err="1" smtClean="0"/>
              <a:t>nni</a:t>
            </a:r>
            <a:r>
              <a:rPr lang="fr-FR" sz="2800" dirty="0" smtClean="0"/>
              <a:t> d </a:t>
            </a:r>
            <a:r>
              <a:rPr lang="fr-FR" sz="2800" dirty="0" err="1" smtClean="0"/>
              <a:t>ylli</a:t>
            </a:r>
            <a:r>
              <a:rPr lang="fr-FR" sz="2800" dirty="0" smtClean="0"/>
              <a:t> s d </a:t>
            </a:r>
            <a:r>
              <a:rPr lang="fr-FR" sz="2800" dirty="0" err="1" smtClean="0"/>
              <a:t>ysma</a:t>
            </a:r>
            <a:r>
              <a:rPr lang="fr-FR" sz="2800" dirty="0" smtClean="0"/>
              <a:t> s.</a:t>
            </a:r>
          </a:p>
          <a:p>
            <a:pPr>
              <a:buNone/>
            </a:pPr>
            <a:endParaRPr lang="fr-FR" dirty="0"/>
          </a:p>
        </p:txBody>
      </p:sp>
      <p:sp>
        <p:nvSpPr>
          <p:cNvPr id="4" name="Espace réservé du numéro de diapositive 3"/>
          <p:cNvSpPr>
            <a:spLocks noGrp="1"/>
          </p:cNvSpPr>
          <p:nvPr>
            <p:ph type="sldNum" sz="quarter" idx="12"/>
          </p:nvPr>
        </p:nvSpPr>
        <p:spPr/>
        <p:txBody>
          <a:bodyPr/>
          <a:lstStyle/>
          <a:p>
            <a:fld id="{59B9AF29-404C-4882-A750-EA752D4B3FF6}" type="slidenum">
              <a:rPr lang="fr-FR" smtClean="0"/>
              <a:pPr/>
              <a:t>97</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2776</TotalTime>
  <Words>9080</Words>
  <Application>Microsoft Office PowerPoint</Application>
  <PresentationFormat>Affichage à l'écran (4:3)</PresentationFormat>
  <Paragraphs>771</Paragraphs>
  <Slides>97</Slides>
  <Notes>0</Notes>
  <HiddenSlides>0</HiddenSlides>
  <MMClips>0</MMClips>
  <ScaleCrop>false</ScaleCrop>
  <HeadingPairs>
    <vt:vector size="4" baseType="variant">
      <vt:variant>
        <vt:lpstr>Thème</vt:lpstr>
      </vt:variant>
      <vt:variant>
        <vt:i4>1</vt:i4>
      </vt:variant>
      <vt:variant>
        <vt:lpstr>Titres des diapositives</vt:lpstr>
      </vt:variant>
      <vt:variant>
        <vt:i4>97</vt:i4>
      </vt:variant>
    </vt:vector>
  </HeadingPairs>
  <TitlesOfParts>
    <vt:vector size="98" baseType="lpstr">
      <vt:lpstr>Opulent</vt:lpstr>
      <vt:lpstr>Diapositive 1</vt:lpstr>
      <vt:lpstr> Faculté Pluridisciplinaire de Nador Filière: études amazighes Semestre: 5 prof: saddouki mohammed</vt:lpstr>
      <vt:lpstr>Descriptif du cours </vt:lpstr>
      <vt:lpstr>Objectifs du cours </vt:lpstr>
      <vt:lpstr>Contenu du cours </vt:lpstr>
      <vt:lpstr>Diapositive 6</vt:lpstr>
      <vt:lpstr>Diapositive 7</vt:lpstr>
      <vt:lpstr>Diapositive 8</vt:lpstr>
      <vt:lpstr>Methodologie </vt:lpstr>
      <vt:lpstr>Bibliographie </vt:lpstr>
      <vt:lpstr>Introduction </vt:lpstr>
      <vt:lpstr>I) Tasnamka d tsimyulujit: talalit d usisn n irm Sémiotique et sémiologie: genèse et définition du terme</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II) Tizirtin n tasnamka Théories de la sémiotique</vt:lpstr>
      <vt:lpstr>Diapositive 24</vt:lpstr>
      <vt:lpstr>Diapositive 25</vt:lpstr>
      <vt:lpstr>Diapositive 26</vt:lpstr>
      <vt:lpstr>Diapositive 27</vt:lpstr>
      <vt:lpstr>Diapositive 28</vt:lpstr>
      <vt:lpstr>Diapositive 29</vt:lpstr>
      <vt:lpstr>Diapositive 30</vt:lpstr>
      <vt:lpstr>Diapositive 31</vt:lpstr>
      <vt:lpstr>III) Irmmusn n tsnamka Concepts fondamentaux de la sémiotique   </vt:lpstr>
      <vt:lpstr>Diapositive 33</vt:lpstr>
      <vt:lpstr>Diapositive 34</vt:lpstr>
      <vt:lpstr>Diapositive 35</vt:lpstr>
      <vt:lpstr>Diapositive 36</vt:lpstr>
      <vt:lpstr>Diapositive 37</vt:lpstr>
      <vt:lpstr>Diapositive 38</vt:lpstr>
      <vt:lpstr>Diapositive 39</vt:lpstr>
      <vt:lpstr>Diapositive 40</vt:lpstr>
      <vt:lpstr>                2) Tamatart ɣer Saussure  Le signe chez Saussure (dyadisme)</vt:lpstr>
      <vt:lpstr>Diapositive 42</vt:lpstr>
      <vt:lpstr>Diapositive 43</vt:lpstr>
      <vt:lpstr> 3) Tamatart ɣer Peirce     Le signe chez Peirce (triadisme)</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 4) Tasimyuz  La sémiose</vt:lpstr>
      <vt:lpstr>Diapositive 61</vt:lpstr>
      <vt:lpstr> IV) Asmnid, tinayt d usmdya     Enonciation, énoncé et interprétation: sujet ou instance </vt:lpstr>
      <vt:lpstr>Diapositive 63</vt:lpstr>
      <vt:lpstr>Diapositive 64</vt:lpstr>
      <vt:lpstr>Diapositive 65</vt:lpstr>
      <vt:lpstr>Diapositive 66</vt:lpstr>
      <vt:lpstr>Diapositive 67</vt:lpstr>
      <vt:lpstr>Diapositive 68</vt:lpstr>
      <vt:lpstr>Diapositive 69</vt:lpstr>
      <vt:lpstr>Diapositive 70</vt:lpstr>
      <vt:lpstr>Diapositive 71</vt:lpstr>
      <vt:lpstr> V) Tasnamka tamallast n Greimas: zi tasnamakt ɣer tasnamka   La sémiotique narrative de Greimas: de la sémantique à la sémiotique</vt:lpstr>
      <vt:lpstr>Diapositive 73</vt:lpstr>
      <vt:lpstr>Diapositive 74</vt:lpstr>
      <vt:lpstr> VI) Tawnaɣt n umeskar(umsagan)           Le schéma actantiel  de greimas</vt:lpstr>
      <vt:lpstr>Diapositive 76</vt:lpstr>
      <vt:lpstr> VII) Tawnaɣt (véridictoire)         Le schéma véridictoire</vt:lpstr>
      <vt:lpstr>Diapositive 78</vt:lpstr>
      <vt:lpstr>Diapositive 79</vt:lpstr>
      <vt:lpstr>Diapositive 80</vt:lpstr>
      <vt:lpstr> VIII) Ahil amallas        Le programme narratif</vt:lpstr>
      <vt:lpstr>Diapositive 82</vt:lpstr>
      <vt:lpstr>Diapositive 83</vt:lpstr>
      <vt:lpstr>IX) Tawnaɣt tamallast </vt:lpstr>
      <vt:lpstr>X) Amkkuẓ n tsnamka </vt:lpstr>
      <vt:lpstr>Diapositive 86</vt:lpstr>
      <vt:lpstr>Volet pratique </vt:lpstr>
      <vt:lpstr>Diapositive 88</vt:lpstr>
      <vt:lpstr>Diapositive 89</vt:lpstr>
      <vt:lpstr>Diapositive 90</vt:lpstr>
      <vt:lpstr>Diapositive 91</vt:lpstr>
      <vt:lpstr>Diapositive 92</vt:lpstr>
      <vt:lpstr>Diapositive 93</vt:lpstr>
      <vt:lpstr>Diapositive 94</vt:lpstr>
      <vt:lpstr>Diapositive 95</vt:lpstr>
      <vt:lpstr>Diapositive 96</vt:lpstr>
      <vt:lpstr>Diapositive 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280</cp:revision>
  <dcterms:created xsi:type="dcterms:W3CDTF">2021-10-15T11:53:57Z</dcterms:created>
  <dcterms:modified xsi:type="dcterms:W3CDTF">2022-01-03T19:40:19Z</dcterms:modified>
</cp:coreProperties>
</file>