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10">
  <p:sldMasterIdLst>
    <p:sldMasterId id="2147483672" r:id="rId1"/>
    <p:sldMasterId id="2147483696" r:id="rId2"/>
  </p:sldMasterIdLst>
  <p:notesMasterIdLst>
    <p:notesMasterId r:id="rId23"/>
  </p:notesMasterIdLst>
  <p:sldIdLst>
    <p:sldId id="256" r:id="rId3"/>
    <p:sldId id="289" r:id="rId4"/>
    <p:sldId id="348" r:id="rId5"/>
    <p:sldId id="350" r:id="rId6"/>
    <p:sldId id="349" r:id="rId7"/>
    <p:sldId id="351" r:id="rId8"/>
    <p:sldId id="353" r:id="rId9"/>
    <p:sldId id="355" r:id="rId10"/>
    <p:sldId id="357" r:id="rId11"/>
    <p:sldId id="358" r:id="rId12"/>
    <p:sldId id="359" r:id="rId13"/>
    <p:sldId id="360" r:id="rId14"/>
    <p:sldId id="362" r:id="rId15"/>
    <p:sldId id="368" r:id="rId16"/>
    <p:sldId id="363" r:id="rId17"/>
    <p:sldId id="364" r:id="rId18"/>
    <p:sldId id="365" r:id="rId19"/>
    <p:sldId id="366" r:id="rId20"/>
    <p:sldId id="367" r:id="rId21"/>
    <p:sldId id="346" r:id="rId22"/>
  </p:sldIdLst>
  <p:sldSz cx="12192000" cy="6858000"/>
  <p:notesSz cx="6858000" cy="9144000"/>
  <p:defaultTextStyle>
    <a:defPPr>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454" autoAdjust="0"/>
  </p:normalViewPr>
  <p:slideViewPr>
    <p:cSldViewPr>
      <p:cViewPr varScale="1">
        <p:scale>
          <a:sx n="75" d="100"/>
          <a:sy n="75" d="100"/>
        </p:scale>
        <p:origin x="5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M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4E2229C-2079-4454-8DFE-7D0F25B7A294}" type="datetimeFigureOut">
              <a:rPr lang="ar-MA" smtClean="0"/>
              <a:pPr/>
              <a:t>22-05-1442</a:t>
            </a:fld>
            <a:endParaRPr lang="ar-M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M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M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8964C8-650C-4775-92FC-0D7331A72C75}" type="slidenum">
              <a:rPr lang="ar-MA" smtClean="0"/>
              <a:pPr/>
              <a:t>‹#›</a:t>
            </a:fld>
            <a:endParaRPr lang="ar-MA"/>
          </a:p>
        </p:txBody>
      </p:sp>
    </p:spTree>
    <p:extLst>
      <p:ext uri="{BB962C8B-B14F-4D97-AF65-F5344CB8AC3E}">
        <p14:creationId xmlns:p14="http://schemas.microsoft.com/office/powerpoint/2010/main" val="3344572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a:t>
            </a:fld>
            <a:endParaRPr lang="ar-MA"/>
          </a:p>
        </p:txBody>
      </p:sp>
    </p:spTree>
    <p:extLst>
      <p:ext uri="{BB962C8B-B14F-4D97-AF65-F5344CB8AC3E}">
        <p14:creationId xmlns:p14="http://schemas.microsoft.com/office/powerpoint/2010/main" val="3311634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10</a:t>
            </a:fld>
            <a:endParaRPr lang="ar-MA"/>
          </a:p>
        </p:txBody>
      </p:sp>
    </p:spTree>
    <p:extLst>
      <p:ext uri="{BB962C8B-B14F-4D97-AF65-F5344CB8AC3E}">
        <p14:creationId xmlns:p14="http://schemas.microsoft.com/office/powerpoint/2010/main" val="114931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11</a:t>
            </a:fld>
            <a:endParaRPr lang="ar-MA"/>
          </a:p>
        </p:txBody>
      </p:sp>
    </p:spTree>
    <p:extLst>
      <p:ext uri="{BB962C8B-B14F-4D97-AF65-F5344CB8AC3E}">
        <p14:creationId xmlns:p14="http://schemas.microsoft.com/office/powerpoint/2010/main" val="4187768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12</a:t>
            </a:fld>
            <a:endParaRPr lang="ar-MA"/>
          </a:p>
        </p:txBody>
      </p:sp>
    </p:spTree>
    <p:extLst>
      <p:ext uri="{BB962C8B-B14F-4D97-AF65-F5344CB8AC3E}">
        <p14:creationId xmlns:p14="http://schemas.microsoft.com/office/powerpoint/2010/main" val="4281571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13</a:t>
            </a:fld>
            <a:endParaRPr lang="ar-MA"/>
          </a:p>
        </p:txBody>
      </p:sp>
    </p:spTree>
    <p:extLst>
      <p:ext uri="{BB962C8B-B14F-4D97-AF65-F5344CB8AC3E}">
        <p14:creationId xmlns:p14="http://schemas.microsoft.com/office/powerpoint/2010/main" val="2650899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14</a:t>
            </a:fld>
            <a:endParaRPr lang="ar-MA"/>
          </a:p>
        </p:txBody>
      </p:sp>
    </p:spTree>
    <p:extLst>
      <p:ext uri="{BB962C8B-B14F-4D97-AF65-F5344CB8AC3E}">
        <p14:creationId xmlns:p14="http://schemas.microsoft.com/office/powerpoint/2010/main" val="555753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15</a:t>
            </a:fld>
            <a:endParaRPr lang="ar-MA"/>
          </a:p>
        </p:txBody>
      </p:sp>
    </p:spTree>
    <p:extLst>
      <p:ext uri="{BB962C8B-B14F-4D97-AF65-F5344CB8AC3E}">
        <p14:creationId xmlns:p14="http://schemas.microsoft.com/office/powerpoint/2010/main" val="8510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16</a:t>
            </a:fld>
            <a:endParaRPr lang="ar-MA"/>
          </a:p>
        </p:txBody>
      </p:sp>
    </p:spTree>
    <p:extLst>
      <p:ext uri="{BB962C8B-B14F-4D97-AF65-F5344CB8AC3E}">
        <p14:creationId xmlns:p14="http://schemas.microsoft.com/office/powerpoint/2010/main" val="964570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17</a:t>
            </a:fld>
            <a:endParaRPr lang="ar-MA"/>
          </a:p>
        </p:txBody>
      </p:sp>
    </p:spTree>
    <p:extLst>
      <p:ext uri="{BB962C8B-B14F-4D97-AF65-F5344CB8AC3E}">
        <p14:creationId xmlns:p14="http://schemas.microsoft.com/office/powerpoint/2010/main" val="3684855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18</a:t>
            </a:fld>
            <a:endParaRPr lang="ar-MA"/>
          </a:p>
        </p:txBody>
      </p:sp>
    </p:spTree>
    <p:extLst>
      <p:ext uri="{BB962C8B-B14F-4D97-AF65-F5344CB8AC3E}">
        <p14:creationId xmlns:p14="http://schemas.microsoft.com/office/powerpoint/2010/main" val="581983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19</a:t>
            </a:fld>
            <a:endParaRPr lang="ar-MA"/>
          </a:p>
        </p:txBody>
      </p:sp>
    </p:spTree>
    <p:extLst>
      <p:ext uri="{BB962C8B-B14F-4D97-AF65-F5344CB8AC3E}">
        <p14:creationId xmlns:p14="http://schemas.microsoft.com/office/powerpoint/2010/main" val="3707353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2</a:t>
            </a:fld>
            <a:endParaRPr lang="ar-MA"/>
          </a:p>
        </p:txBody>
      </p:sp>
    </p:spTree>
    <p:extLst>
      <p:ext uri="{BB962C8B-B14F-4D97-AF65-F5344CB8AC3E}">
        <p14:creationId xmlns:p14="http://schemas.microsoft.com/office/powerpoint/2010/main" val="1681522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solidFill>
                  <a:prstClr val="black"/>
                </a:solidFill>
              </a:rPr>
              <a:pPr/>
              <a:t>20</a:t>
            </a:fld>
            <a:endParaRPr lang="ar-MA">
              <a:solidFill>
                <a:prstClr val="black"/>
              </a:solidFill>
            </a:endParaRPr>
          </a:p>
        </p:txBody>
      </p:sp>
    </p:spTree>
    <p:extLst>
      <p:ext uri="{BB962C8B-B14F-4D97-AF65-F5344CB8AC3E}">
        <p14:creationId xmlns:p14="http://schemas.microsoft.com/office/powerpoint/2010/main" val="3924248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3</a:t>
            </a:fld>
            <a:endParaRPr lang="ar-MA"/>
          </a:p>
        </p:txBody>
      </p:sp>
    </p:spTree>
    <p:extLst>
      <p:ext uri="{BB962C8B-B14F-4D97-AF65-F5344CB8AC3E}">
        <p14:creationId xmlns:p14="http://schemas.microsoft.com/office/powerpoint/2010/main" val="3315580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4</a:t>
            </a:fld>
            <a:endParaRPr lang="ar-MA"/>
          </a:p>
        </p:txBody>
      </p:sp>
    </p:spTree>
    <p:extLst>
      <p:ext uri="{BB962C8B-B14F-4D97-AF65-F5344CB8AC3E}">
        <p14:creationId xmlns:p14="http://schemas.microsoft.com/office/powerpoint/2010/main" val="2453210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5</a:t>
            </a:fld>
            <a:endParaRPr lang="ar-MA"/>
          </a:p>
        </p:txBody>
      </p:sp>
    </p:spTree>
    <p:extLst>
      <p:ext uri="{BB962C8B-B14F-4D97-AF65-F5344CB8AC3E}">
        <p14:creationId xmlns:p14="http://schemas.microsoft.com/office/powerpoint/2010/main" val="269246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6</a:t>
            </a:fld>
            <a:endParaRPr lang="ar-MA"/>
          </a:p>
        </p:txBody>
      </p:sp>
    </p:spTree>
    <p:extLst>
      <p:ext uri="{BB962C8B-B14F-4D97-AF65-F5344CB8AC3E}">
        <p14:creationId xmlns:p14="http://schemas.microsoft.com/office/powerpoint/2010/main" val="420338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7</a:t>
            </a:fld>
            <a:endParaRPr lang="ar-MA"/>
          </a:p>
        </p:txBody>
      </p:sp>
    </p:spTree>
    <p:extLst>
      <p:ext uri="{BB962C8B-B14F-4D97-AF65-F5344CB8AC3E}">
        <p14:creationId xmlns:p14="http://schemas.microsoft.com/office/powerpoint/2010/main" val="107290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8</a:t>
            </a:fld>
            <a:endParaRPr lang="ar-MA"/>
          </a:p>
        </p:txBody>
      </p:sp>
    </p:spTree>
    <p:extLst>
      <p:ext uri="{BB962C8B-B14F-4D97-AF65-F5344CB8AC3E}">
        <p14:creationId xmlns:p14="http://schemas.microsoft.com/office/powerpoint/2010/main" val="27666970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normAutofit/>
          </a:bodyPr>
          <a:lstStyle/>
          <a:p>
            <a:endParaRPr lang="ar-MA"/>
          </a:p>
        </p:txBody>
      </p:sp>
      <p:sp>
        <p:nvSpPr>
          <p:cNvPr id="4" name="عنصر نائب لرقم الشريحة 3"/>
          <p:cNvSpPr>
            <a:spLocks noGrp="1"/>
          </p:cNvSpPr>
          <p:nvPr>
            <p:ph type="sldNum" sz="quarter" idx="10"/>
          </p:nvPr>
        </p:nvSpPr>
        <p:spPr/>
        <p:txBody>
          <a:bodyPr/>
          <a:lstStyle/>
          <a:p>
            <a:fld id="{9F8964C8-650C-4775-92FC-0D7331A72C75}" type="slidenum">
              <a:rPr lang="ar-MA" smtClean="0"/>
              <a:pPr/>
              <a:t>9</a:t>
            </a:fld>
            <a:endParaRPr lang="ar-MA"/>
          </a:p>
        </p:txBody>
      </p:sp>
    </p:spTree>
    <p:extLst>
      <p:ext uri="{BB962C8B-B14F-4D97-AF65-F5344CB8AC3E}">
        <p14:creationId xmlns:p14="http://schemas.microsoft.com/office/powerpoint/2010/main" val="272388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smtClean="0"/>
              <a:t>انقر لتحرير نمط العنوان الرئيسي</a:t>
            </a:r>
            <a:endParaRPr lang="ar-MA"/>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ar-MA"/>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229378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3931044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23816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33043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8" name="Footer Placeholder 7"/>
          <p:cNvSpPr>
            <a:spLocks noGrp="1"/>
          </p:cNvSpPr>
          <p:nvPr>
            <p:ph type="ftr" sz="quarter" idx="11"/>
          </p:nvPr>
        </p:nvSpPr>
        <p:spPr/>
        <p:txBody>
          <a:bodyPr/>
          <a:lstStyle/>
          <a:p>
            <a:endParaRPr lang="ar-MA">
              <a:solidFill>
                <a:prstClr val="black">
                  <a:tint val="75000"/>
                </a:prstClr>
              </a:solidFill>
            </a:endParaRPr>
          </a:p>
        </p:txBody>
      </p:sp>
      <p:sp>
        <p:nvSpPr>
          <p:cNvPr id="9" name="Slide Number Placeholder 8"/>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577540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4" name="Footer Placeholder 3"/>
          <p:cNvSpPr>
            <a:spLocks noGrp="1"/>
          </p:cNvSpPr>
          <p:nvPr>
            <p:ph type="ftr" sz="quarter" idx="11"/>
          </p:nvPr>
        </p:nvSpPr>
        <p:spPr/>
        <p:txBody>
          <a:bodyPr/>
          <a:lstStyle/>
          <a:p>
            <a:endParaRPr lang="ar-MA">
              <a:solidFill>
                <a:prstClr val="black">
                  <a:tint val="75000"/>
                </a:prstClr>
              </a:solidFill>
            </a:endParaRPr>
          </a:p>
        </p:txBody>
      </p:sp>
      <p:sp>
        <p:nvSpPr>
          <p:cNvPr id="5" name="Slide Number Placeholder 4"/>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2913370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3" name="Footer Placeholder 2"/>
          <p:cNvSpPr>
            <a:spLocks noGrp="1"/>
          </p:cNvSpPr>
          <p:nvPr>
            <p:ph type="ftr" sz="quarter" idx="11"/>
          </p:nvPr>
        </p:nvSpPr>
        <p:spPr/>
        <p:txBody>
          <a:bodyPr/>
          <a:lstStyle/>
          <a:p>
            <a:endParaRPr lang="ar-MA">
              <a:solidFill>
                <a:prstClr val="black">
                  <a:tint val="75000"/>
                </a:prstClr>
              </a:solidFill>
            </a:endParaRPr>
          </a:p>
        </p:txBody>
      </p:sp>
      <p:sp>
        <p:nvSpPr>
          <p:cNvPr id="4" name="Slide Number Placeholder 3"/>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882284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85782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6" name="Footer Placeholder 5"/>
          <p:cNvSpPr>
            <a:spLocks noGrp="1"/>
          </p:cNvSpPr>
          <p:nvPr>
            <p:ph type="ftr" sz="quarter" idx="11"/>
          </p:nvPr>
        </p:nvSpPr>
        <p:spPr/>
        <p:txBody>
          <a:bodyPr/>
          <a:lstStyle/>
          <a:p>
            <a:endParaRPr lang="ar-MA">
              <a:solidFill>
                <a:prstClr val="black">
                  <a:tint val="75000"/>
                </a:prstClr>
              </a:solidFill>
            </a:endParaRPr>
          </a:p>
        </p:txBody>
      </p:sp>
      <p:sp>
        <p:nvSpPr>
          <p:cNvPr id="7" name="Slide Number Placeholder 6"/>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353083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1695733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ED7AA14-C6A4-400B-8177-3175FDABF9E8}" type="datetimeFigureOut">
              <a:rPr lang="ar-MA" smtClean="0">
                <a:solidFill>
                  <a:prstClr val="black">
                    <a:tint val="75000"/>
                  </a:prstClr>
                </a:solidFill>
              </a:rPr>
              <a:pPr/>
              <a:t>22-05-1442</a:t>
            </a:fld>
            <a:endParaRPr lang="ar-MA">
              <a:solidFill>
                <a:prstClr val="black">
                  <a:tint val="75000"/>
                </a:prstClr>
              </a:solidFill>
            </a:endParaRPr>
          </a:p>
        </p:txBody>
      </p:sp>
      <p:sp>
        <p:nvSpPr>
          <p:cNvPr id="5" name="Footer Placeholder 4"/>
          <p:cNvSpPr>
            <a:spLocks noGrp="1"/>
          </p:cNvSpPr>
          <p:nvPr>
            <p:ph type="ftr" sz="quarter" idx="11"/>
          </p:nvPr>
        </p:nvSpPr>
        <p:spPr/>
        <p:txBody>
          <a:bodyPr/>
          <a:lstStyle/>
          <a:p>
            <a:endParaRPr lang="ar-MA">
              <a:solidFill>
                <a:prstClr val="black">
                  <a:tint val="75000"/>
                </a:prstClr>
              </a:solidFill>
            </a:endParaRPr>
          </a:p>
        </p:txBody>
      </p:sp>
      <p:sp>
        <p:nvSpPr>
          <p:cNvPr id="6" name="Slide Number Placeholder 5"/>
          <p:cNvSpPr>
            <a:spLocks noGrp="1"/>
          </p:cNvSpPr>
          <p:nvPr>
            <p:ph type="sldNum" sz="quarter" idx="12"/>
          </p:nvPr>
        </p:nvSpPr>
        <p:spPr/>
        <p:txBody>
          <a:bodyPr/>
          <a:lstStyle/>
          <a:p>
            <a:fld id="{5312B2F7-D31C-4F98-9677-A44CF329EE5B}" type="slidenum">
              <a:rPr lang="ar-MA" smtClean="0">
                <a:solidFill>
                  <a:prstClr val="black">
                    <a:tint val="75000"/>
                  </a:prstClr>
                </a:solidFill>
              </a:rPr>
              <a:pPr/>
              <a:t>‹#›</a:t>
            </a:fld>
            <a:endParaRPr lang="ar-MA">
              <a:solidFill>
                <a:prstClr val="black">
                  <a:tint val="75000"/>
                </a:prstClr>
              </a:solidFill>
            </a:endParaRPr>
          </a:p>
        </p:txBody>
      </p:sp>
    </p:spTree>
    <p:extLst>
      <p:ext uri="{BB962C8B-B14F-4D97-AF65-F5344CB8AC3E}">
        <p14:creationId xmlns:p14="http://schemas.microsoft.com/office/powerpoint/2010/main" val="3657662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r">
              <a:defRPr sz="4000" b="1" cap="all"/>
            </a:lvl1p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11"/>
          </p:nvPr>
        </p:nvSpPr>
        <p:spPr/>
        <p:txBody>
          <a:bodyPr/>
          <a:lstStyle/>
          <a:p>
            <a:endParaRPr lang="ar-MA"/>
          </a:p>
        </p:txBody>
      </p:sp>
      <p:sp>
        <p:nvSpPr>
          <p:cNvPr id="6" name="عنصر نائب لرقم الشريحة 5"/>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7" name="عنصر نائب للتاريخ 6"/>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8" name="عنصر نائب للتذييل 7"/>
          <p:cNvSpPr>
            <a:spLocks noGrp="1"/>
          </p:cNvSpPr>
          <p:nvPr>
            <p:ph type="ftr" sz="quarter" idx="11"/>
          </p:nvPr>
        </p:nvSpPr>
        <p:spPr/>
        <p:txBody>
          <a:bodyPr/>
          <a:lstStyle/>
          <a:p>
            <a:endParaRPr lang="ar-MA"/>
          </a:p>
        </p:txBody>
      </p:sp>
      <p:sp>
        <p:nvSpPr>
          <p:cNvPr id="9" name="عنصر نائب لرقم الشريحة 8"/>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MA"/>
          </a:p>
        </p:txBody>
      </p:sp>
      <p:sp>
        <p:nvSpPr>
          <p:cNvPr id="3" name="عنصر نائب للتاريخ 2"/>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4" name="عنصر نائب للتذييل 3"/>
          <p:cNvSpPr>
            <a:spLocks noGrp="1"/>
          </p:cNvSpPr>
          <p:nvPr>
            <p:ph type="ftr" sz="quarter" idx="11"/>
          </p:nvPr>
        </p:nvSpPr>
        <p:spPr/>
        <p:txBody>
          <a:bodyPr/>
          <a:lstStyle/>
          <a:p>
            <a:endParaRPr lang="ar-MA"/>
          </a:p>
        </p:txBody>
      </p:sp>
      <p:sp>
        <p:nvSpPr>
          <p:cNvPr id="5" name="عنصر نائب لرقم الشريحة 4"/>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3" name="عنصر نائب للتذييل 2"/>
          <p:cNvSpPr>
            <a:spLocks noGrp="1"/>
          </p:cNvSpPr>
          <p:nvPr>
            <p:ph type="ftr" sz="quarter" idx="11"/>
          </p:nvPr>
        </p:nvSpPr>
        <p:spPr/>
        <p:txBody>
          <a:bodyPr/>
          <a:lstStyle/>
          <a:p>
            <a:endParaRPr lang="ar-MA"/>
          </a:p>
        </p:txBody>
      </p:sp>
      <p:sp>
        <p:nvSpPr>
          <p:cNvPr id="4" name="عنصر نائب لرقم الشريحة 3"/>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r">
              <a:defRPr sz="2000" b="1"/>
            </a:lvl1pPr>
          </a:lstStyle>
          <a:p>
            <a:r>
              <a:rPr lang="ar-SA" smtClean="0"/>
              <a:t>انقر لتحرير نمط العنوان الرئيسي</a:t>
            </a:r>
            <a:endParaRPr lang="ar-MA"/>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MA"/>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M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D7AA14-C6A4-400B-8177-3175FDABF9E8}" type="datetimeFigureOut">
              <a:rPr lang="ar-MA" smtClean="0"/>
              <a:pPr/>
              <a:t>22-05-1442</a:t>
            </a:fld>
            <a:endParaRPr lang="ar-MA"/>
          </a:p>
        </p:txBody>
      </p:sp>
      <p:sp>
        <p:nvSpPr>
          <p:cNvPr id="6" name="عنصر نائب للتذييل 5"/>
          <p:cNvSpPr>
            <a:spLocks noGrp="1"/>
          </p:cNvSpPr>
          <p:nvPr>
            <p:ph type="ftr" sz="quarter" idx="11"/>
          </p:nvPr>
        </p:nvSpPr>
        <p:spPr/>
        <p:txBody>
          <a:bodyPr/>
          <a:lstStyle/>
          <a:p>
            <a:endParaRPr lang="ar-MA"/>
          </a:p>
        </p:txBody>
      </p:sp>
      <p:sp>
        <p:nvSpPr>
          <p:cNvPr id="7" name="عنصر نائب لرقم الشريحة 6"/>
          <p:cNvSpPr>
            <a:spLocks noGrp="1"/>
          </p:cNvSpPr>
          <p:nvPr>
            <p:ph type="sldNum" sz="quarter" idx="12"/>
          </p:nvPr>
        </p:nvSpPr>
        <p:spPr/>
        <p:txBody>
          <a:bodyPr/>
          <a:lstStyle/>
          <a:p>
            <a:fld id="{5312B2F7-D31C-4F98-9677-A44CF329EE5B}" type="slidenum">
              <a:rPr lang="ar-MA" smtClean="0"/>
              <a:pPr/>
              <a:t>‹#›</a:t>
            </a:fld>
            <a:endParaRPr lang="ar-M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MA"/>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MA"/>
          </a:p>
        </p:txBody>
      </p:sp>
      <p:sp>
        <p:nvSpPr>
          <p:cNvPr id="4" name="عنصر نائب للتاريخ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D7AA14-C6A4-400B-8177-3175FDABF9E8}" type="datetimeFigureOut">
              <a:rPr lang="ar-MA" smtClean="0"/>
              <a:pPr/>
              <a:t>22-05-1442</a:t>
            </a:fld>
            <a:endParaRPr lang="ar-MA"/>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MA"/>
          </a:p>
        </p:txBody>
      </p:sp>
      <p:sp>
        <p:nvSpPr>
          <p:cNvPr id="6" name="عنصر نائب لرقم الشريحة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12B2F7-D31C-4F98-9677-A44CF329EE5B}" type="slidenum">
              <a:rPr lang="ar-MA" smtClean="0"/>
              <a:pPr/>
              <a:t>‹#›</a:t>
            </a:fld>
            <a:endParaRPr lang="ar-M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7AA14-C6A4-400B-8177-3175FDABF9E8}" type="datetimeFigureOut">
              <a:rPr lang="ar-MA" smtClean="0"/>
              <a:pPr/>
              <a:t>22-05-1442</a:t>
            </a:fld>
            <a:endParaRPr lang="ar-M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M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2B2F7-D31C-4F98-9677-A44CF329EE5B}" type="slidenum">
              <a:rPr lang="ar-MA" smtClean="0"/>
              <a:pPr/>
              <a:t>‹#›</a:t>
            </a:fld>
            <a:endParaRPr lang="ar-MA"/>
          </a:p>
        </p:txBody>
      </p:sp>
    </p:spTree>
    <p:extLst>
      <p:ext uri="{BB962C8B-B14F-4D97-AF65-F5344CB8AC3E}">
        <p14:creationId xmlns:p14="http://schemas.microsoft.com/office/powerpoint/2010/main" val="27079120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صورة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6851" y="4005064"/>
            <a:ext cx="1570757" cy="1620750"/>
          </a:xfrm>
          <a:prstGeom prst="rect">
            <a:avLst/>
          </a:prstGeom>
        </p:spPr>
      </p:pic>
      <p:sp>
        <p:nvSpPr>
          <p:cNvPr id="20" name="مربع نص 19"/>
          <p:cNvSpPr txBox="1"/>
          <p:nvPr/>
        </p:nvSpPr>
        <p:spPr>
          <a:xfrm>
            <a:off x="527902" y="6081102"/>
            <a:ext cx="2299158" cy="738664"/>
          </a:xfrm>
          <a:prstGeom prst="rect">
            <a:avLst/>
          </a:prstGeom>
          <a:noFill/>
        </p:spPr>
        <p:txBody>
          <a:bodyPr wrap="square" rtlCol="1">
            <a:spAutoFit/>
          </a:bodyPr>
          <a:lstStyle/>
          <a:p>
            <a:pPr algn="ctr"/>
            <a:r>
              <a:rPr lang="ar-MA" sz="1400" b="1">
                <a:cs typeface="AGA Sindibad Regular" pitchFamily="2" charset="-78"/>
              </a:rPr>
              <a:t>أستاذ التعليم العالي مساعد باحث  في القانون الخاص بالكلية المتعددة التخصصات بالناظور</a:t>
            </a:r>
          </a:p>
        </p:txBody>
      </p:sp>
      <p:sp>
        <p:nvSpPr>
          <p:cNvPr id="21" name="مربع نص 20"/>
          <p:cNvSpPr txBox="1"/>
          <p:nvPr/>
        </p:nvSpPr>
        <p:spPr>
          <a:xfrm>
            <a:off x="527902" y="5688423"/>
            <a:ext cx="2371955" cy="461665"/>
          </a:xfrm>
          <a:prstGeom prst="rect">
            <a:avLst/>
          </a:prstGeom>
          <a:noFill/>
        </p:spPr>
        <p:txBody>
          <a:bodyPr wrap="square" rtlCol="1">
            <a:spAutoFit/>
          </a:bodyPr>
          <a:lstStyle/>
          <a:p>
            <a:pPr>
              <a:lnSpc>
                <a:spcPct val="150000"/>
              </a:lnSpc>
            </a:pPr>
            <a:r>
              <a:rPr lang="ar-MA" sz="1600">
                <a:cs typeface="AL-Bsher" pitchFamily="2" charset="-78"/>
              </a:rPr>
              <a:t>ذ,المصطفى الغشام الشعيبي</a:t>
            </a:r>
          </a:p>
        </p:txBody>
      </p:sp>
      <p:sp>
        <p:nvSpPr>
          <p:cNvPr id="25" name="مربع نص 24"/>
          <p:cNvSpPr txBox="1"/>
          <p:nvPr/>
        </p:nvSpPr>
        <p:spPr>
          <a:xfrm>
            <a:off x="8748563" y="1803186"/>
            <a:ext cx="3024336" cy="1200329"/>
          </a:xfrm>
          <a:prstGeom prst="rect">
            <a:avLst/>
          </a:prstGeom>
          <a:noFill/>
        </p:spPr>
        <p:txBody>
          <a:bodyPr wrap="square" rtlCol="1">
            <a:spAutoFit/>
          </a:bodyPr>
          <a:lstStyle/>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جامعة </a:t>
            </a:r>
          </a:p>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محمد الأول بوجدة</a:t>
            </a:r>
          </a:p>
          <a:p>
            <a:pPr algn="ctr"/>
            <a:r>
              <a:rPr lang="ar-MA" b="1">
                <a:effectLst>
                  <a:outerShdw blurRad="38100" dist="38100" dir="2700000" algn="tl">
                    <a:srgbClr val="000000">
                      <a:alpha val="43137"/>
                    </a:srgbClr>
                  </a:outerShdw>
                </a:effectLst>
                <a:latin typeface="arabswell_3" panose="02010000000000000000" pitchFamily="2" charset="-78"/>
                <a:cs typeface="arabswell_3" panose="02010000000000000000" pitchFamily="2" charset="-78"/>
              </a:rPr>
              <a:t>الكلية المتعددة التخصصات بالناظور</a:t>
            </a:r>
          </a:p>
        </p:txBody>
      </p:sp>
      <p:pic>
        <p:nvPicPr>
          <p:cNvPr id="24" name="صورة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27908" y="129460"/>
            <a:ext cx="2340260" cy="1673726"/>
          </a:xfrm>
          <a:prstGeom prst="rect">
            <a:avLst/>
          </a:prstGeom>
        </p:spPr>
      </p:pic>
      <p:sp useBgFill="1">
        <p:nvSpPr>
          <p:cNvPr id="27" name="مربع نص 26"/>
          <p:cNvSpPr txBox="1"/>
          <p:nvPr/>
        </p:nvSpPr>
        <p:spPr>
          <a:xfrm>
            <a:off x="3131939" y="2183843"/>
            <a:ext cx="5616624" cy="2031325"/>
          </a:xfrm>
          <a:prstGeom prst="rect">
            <a:avLst/>
          </a:prstGeom>
          <a:ln w="31750" cmpd="sng">
            <a:solidFill>
              <a:srgbClr val="0070C0"/>
            </a:solidFill>
          </a:ln>
        </p:spPr>
        <p:txBody>
          <a:bodyPr wrap="square" rtlCol="1">
            <a:spAutoFit/>
          </a:bodyPr>
          <a:lstStyle/>
          <a:p>
            <a:pPr algn="ctr">
              <a:lnSpc>
                <a:spcPct val="150000"/>
              </a:lnSpc>
            </a:pPr>
            <a:r>
              <a:rPr lang="ar-MA" sz="4800">
                <a:latin typeface="Hacen Samra" panose="02000000000000000000" pitchFamily="2" charset="-78"/>
                <a:cs typeface="Hacen Samra" panose="02000000000000000000" pitchFamily="2" charset="-78"/>
              </a:rPr>
              <a:t>المحاضرة </a:t>
            </a:r>
            <a:r>
              <a:rPr lang="ar-MA" sz="4800" smtClean="0">
                <a:latin typeface="Hacen Samra" panose="02000000000000000000" pitchFamily="2" charset="-78"/>
                <a:cs typeface="Hacen Samra" panose="02000000000000000000" pitchFamily="2" charset="-78"/>
              </a:rPr>
              <a:t>8</a:t>
            </a:r>
            <a:endParaRPr lang="ar-MA" sz="4800">
              <a:latin typeface="Hacen Samra" panose="02000000000000000000" pitchFamily="2" charset="-78"/>
              <a:cs typeface="Hacen Samra" panose="02000000000000000000" pitchFamily="2" charset="-78"/>
            </a:endParaRPr>
          </a:p>
          <a:p>
            <a:pPr algn="ctr">
              <a:lnSpc>
                <a:spcPct val="150000"/>
              </a:lnSpc>
            </a:pPr>
            <a:r>
              <a:rPr lang="ar-MA" sz="3600">
                <a:latin typeface="Hacen Samra" panose="02000000000000000000" pitchFamily="2" charset="-78"/>
                <a:cs typeface="Hacen Samra" panose="02000000000000000000" pitchFamily="2" charset="-78"/>
              </a:rPr>
              <a:t>في مادة المدخل لدراسة الشريعة</a:t>
            </a:r>
          </a:p>
        </p:txBody>
      </p:sp>
      <p:sp>
        <p:nvSpPr>
          <p:cNvPr id="28" name="مربع نص 27"/>
          <p:cNvSpPr txBox="1"/>
          <p:nvPr/>
        </p:nvSpPr>
        <p:spPr>
          <a:xfrm>
            <a:off x="4122936" y="-27384"/>
            <a:ext cx="3168352" cy="769441"/>
          </a:xfrm>
          <a:prstGeom prst="rect">
            <a:avLst/>
          </a:prstGeom>
          <a:noFill/>
        </p:spPr>
        <p:txBody>
          <a:bodyPr wrap="square" rtlCol="1">
            <a:spAutoFit/>
          </a:bodyPr>
          <a:lstStyle/>
          <a:p>
            <a:pPr algn="ctr"/>
            <a:r>
              <a:rPr lang="ar-MA" sz="2000" b="1">
                <a:latin typeface="arabswell_3" panose="02010000000000000000" pitchFamily="2" charset="-78"/>
                <a:cs typeface="AL-Fares" pitchFamily="2" charset="-78"/>
              </a:rPr>
              <a:t>بسم الله </a:t>
            </a:r>
            <a:r>
              <a:rPr lang="ar-MA" sz="2400" b="1">
                <a:latin typeface="arabswell_3" panose="02010000000000000000" pitchFamily="2" charset="-78"/>
                <a:cs typeface="AL-Fares" pitchFamily="2" charset="-78"/>
              </a:rPr>
              <a:t>الرحمن</a:t>
            </a:r>
            <a:r>
              <a:rPr lang="ar-MA" sz="2000" b="1">
                <a:latin typeface="arabswell_3" panose="02010000000000000000" pitchFamily="2" charset="-78"/>
                <a:cs typeface="AL-Fares" pitchFamily="2" charset="-78"/>
              </a:rPr>
              <a:t> الرحيم</a:t>
            </a:r>
          </a:p>
          <a:p>
            <a:pPr algn="ctr"/>
            <a:r>
              <a:rPr lang="ar-MA" sz="2000" b="1">
                <a:latin typeface="arabswell_3" panose="02010000000000000000" pitchFamily="2" charset="-78"/>
                <a:cs typeface="AL-Fares" pitchFamily="2" charset="-78"/>
              </a:rPr>
              <a:t>المملكة المغربية</a:t>
            </a:r>
          </a:p>
        </p:txBody>
      </p:sp>
      <p:sp>
        <p:nvSpPr>
          <p:cNvPr id="2" name="مربع نص 1"/>
          <p:cNvSpPr txBox="1"/>
          <p:nvPr/>
        </p:nvSpPr>
        <p:spPr>
          <a:xfrm>
            <a:off x="4603413" y="5611479"/>
            <a:ext cx="3701256" cy="1077218"/>
          </a:xfrm>
          <a:prstGeom prst="rect">
            <a:avLst/>
          </a:prstGeom>
          <a:noFill/>
        </p:spPr>
        <p:txBody>
          <a:bodyPr wrap="square" rtlCol="1">
            <a:spAutoFit/>
          </a:bodyPr>
          <a:lstStyle/>
          <a:p>
            <a:pPr algn="ctr"/>
            <a:r>
              <a:rPr lang="ar-MA" sz="3200" b="1">
                <a:latin typeface="ae_Metal" panose="02060603050605020204" pitchFamily="18" charset="-78"/>
                <a:cs typeface="AF_Taif Normal" pitchFamily="2" charset="-78"/>
              </a:rPr>
              <a:t>السداسي: الأول</a:t>
            </a:r>
          </a:p>
          <a:p>
            <a:pPr algn="ctr"/>
            <a:r>
              <a:rPr lang="ar-MA" sz="3200" b="1">
                <a:latin typeface="ae_Metal" panose="02060603050605020204" pitchFamily="18" charset="-78"/>
                <a:cs typeface="AF_Taif Normal" pitchFamily="2" charset="-78"/>
              </a:rPr>
              <a:t>المجموعة: </a:t>
            </a:r>
            <a:r>
              <a:rPr lang="fr-FR" sz="3200" b="1">
                <a:latin typeface="ae_Metal" panose="02060603050605020204" pitchFamily="18" charset="-78"/>
                <a:cs typeface="AF_Taif Normal" pitchFamily="2" charset="-78"/>
              </a:rPr>
              <a:t>F</a:t>
            </a:r>
            <a:endParaRPr lang="ar-MA" sz="3200" b="1">
              <a:latin typeface="ae_Metal" panose="02060603050605020204" pitchFamily="18" charset="-78"/>
              <a:cs typeface="AF_Taif Normal"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par>
                                <p:cTn id="23" presetID="3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p:cTn id="37" dur="1000" fill="hold"/>
                                        <p:tgtEl>
                                          <p:spTgt spid="27"/>
                                        </p:tgtEl>
                                        <p:attrNameLst>
                                          <p:attrName>ppt_w</p:attrName>
                                        </p:attrNameLst>
                                      </p:cBhvr>
                                      <p:tavLst>
                                        <p:tav tm="0">
                                          <p:val>
                                            <p:fltVal val="0"/>
                                          </p:val>
                                        </p:tav>
                                        <p:tav tm="100000">
                                          <p:val>
                                            <p:strVal val="#ppt_w"/>
                                          </p:val>
                                        </p:tav>
                                      </p:tavLst>
                                    </p:anim>
                                    <p:anim calcmode="lin" valueType="num">
                                      <p:cBhvr>
                                        <p:cTn id="38" dur="1000" fill="hold"/>
                                        <p:tgtEl>
                                          <p:spTgt spid="27"/>
                                        </p:tgtEl>
                                        <p:attrNameLst>
                                          <p:attrName>ppt_h</p:attrName>
                                        </p:attrNameLst>
                                      </p:cBhvr>
                                      <p:tavLst>
                                        <p:tav tm="0">
                                          <p:val>
                                            <p:fltVal val="0"/>
                                          </p:val>
                                        </p:tav>
                                        <p:tav tm="100000">
                                          <p:val>
                                            <p:strVal val="#ppt_h"/>
                                          </p:val>
                                        </p:tav>
                                      </p:tavLst>
                                    </p:anim>
                                    <p:anim calcmode="lin" valueType="num">
                                      <p:cBhvr>
                                        <p:cTn id="39" dur="1000" fill="hold"/>
                                        <p:tgtEl>
                                          <p:spTgt spid="27"/>
                                        </p:tgtEl>
                                        <p:attrNameLst>
                                          <p:attrName>style.rotation</p:attrName>
                                        </p:attrNameLst>
                                      </p:cBhvr>
                                      <p:tavLst>
                                        <p:tav tm="0">
                                          <p:val>
                                            <p:fltVal val="90"/>
                                          </p:val>
                                        </p:tav>
                                        <p:tav tm="100000">
                                          <p:val>
                                            <p:fltVal val="0"/>
                                          </p:val>
                                        </p:tav>
                                      </p:tavLst>
                                    </p:anim>
                                    <p:animEffect transition="in" filter="fade">
                                      <p:cBhvr>
                                        <p:cTn id="4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5" grpId="0"/>
      <p:bldP spid="2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9325"/>
            <a:ext cx="11881320" cy="6524863"/>
          </a:xfrm>
          <a:prstGeom prst="rect">
            <a:avLst/>
          </a:prstGeom>
          <a:noFill/>
        </p:spPr>
        <p:txBody>
          <a:bodyPr wrap="square" rtlCol="1">
            <a:spAutoFit/>
          </a:bodyPr>
          <a:lstStyle/>
          <a:p>
            <a:pPr marL="342900" indent="-342900" algn="justLow">
              <a:buFont typeface="Wingdings" panose="05000000000000000000" pitchFamily="2" charset="2"/>
              <a:buChar char="ü"/>
            </a:pPr>
            <a:r>
              <a:rPr lang="ar-MA" sz="2200"/>
              <a:t> لا يأذن القاضي بالتعدد إلا إذا تأكد من إمكانية الزوج في توفير العدل على قدم المساواة مع الزوجة الأولى وأبنائها في جميع جوانب الحياة، وإذا ثبت لديه المبرر الموضوعي الاستثنائي للتعدد؛</a:t>
            </a:r>
          </a:p>
          <a:p>
            <a:pPr marL="342900" indent="-342900" algn="justLow">
              <a:buFont typeface="Wingdings" panose="05000000000000000000" pitchFamily="2" charset="2"/>
              <a:buChar char="ü"/>
            </a:pPr>
            <a:r>
              <a:rPr lang="ar-MA" sz="2200"/>
              <a:t> للمرأة أن تشترط في العقد على زوجها عدم التزوج عليها باعتبار ذلك حقا لها، عملا بقول عمر بن الخطاب رضي الله عنه: "مقاطع الحقوق عند الشروط". وإذا لم يكن هنالك شرط، وجب استدعاء المرأة الأولى لأخذ موافقتها، وإخبار ورضى الزوجة الثانية بأن الزوج متزوج بغيرها. وهذا مع إعطاء الحق للمرأة المتزوج عليها، في طلب التطليق للضرر</a:t>
            </a:r>
            <a:r>
              <a:rPr lang="ar-MA" sz="2200" smtClean="0"/>
              <a:t>.</a:t>
            </a:r>
          </a:p>
          <a:p>
            <a:pPr algn="justLow"/>
            <a:r>
              <a:rPr lang="ar-MA" sz="2200" b="1" smtClean="0"/>
              <a:t>خامسا</a:t>
            </a:r>
            <a:r>
              <a:rPr lang="ar-MA" sz="2200" b="1"/>
              <a:t>: </a:t>
            </a:r>
            <a:r>
              <a:rPr lang="ar-MA" sz="2200"/>
              <a:t>تجسيد إرادتنا الملكية، في العناية بأحوال رعايانا الأعزاء، المقيمين بالخارج، لرفع أشكال المعاناة عنهم، عند إبرام عقد زواجهم. وذلك بتبسيط مسطرته، من خلال الاكتفاء بتسجيل العقد، بحضور شاهدين مسلمين، بشكل مقبول لدى موطن الإقامة، وتوثيق الزواج بالمصالح القنصلية أو القضائية المغربية، عملا بحديث أشرف المرسلين "يسروا ولا تعسروا".</a:t>
            </a:r>
          </a:p>
          <a:p>
            <a:pPr algn="justLow"/>
            <a:r>
              <a:rPr lang="ar-MA" sz="2200"/>
              <a:t> </a:t>
            </a:r>
            <a:r>
              <a:rPr lang="ar-MA" sz="2200" b="1"/>
              <a:t>سادسا: </a:t>
            </a:r>
            <a:r>
              <a:rPr lang="ar-MA" sz="2200"/>
              <a:t>جعل الطلاق حلا لميثاق الزوجية يمارس من قبل الزوج والزوجة، كل حسب شروطه الشرعية، وبمراقبة القضاء، وذلك بتقييد الممارسة التعسفية للرجل في الطلاق، بضوابط محددة تطبيقا لقوله عليه السلام: "إن أبغض الحلال عند الله الطلاق"، وبتعزيز آليات التوفيق والوساطة، بتدخل الأسرة والقاضي. وإذا كان الطلاق، بيد الزوج، فإنه يكون بيد الزوجة بالتمليك. وفي جميع الحالات، يراعى حق المرأة المطلقة في الحصول على كافة حقوقها قبل الإذن بالطلاق. وقد تم إقرار مسطرة جديدة للطلاق، تستوجب الإذن المسبق من طرف المحكمة، وعدم تسجيله إلا بعد دفع المبالغ المستحقة للزوجة والأطفال على الزوج. والتنصيص على أنه لا يقبل الطلاق الشفوي في الحالات غير العادية.</a:t>
            </a:r>
          </a:p>
          <a:p>
            <a:pPr algn="justLow"/>
            <a:r>
              <a:rPr lang="ar-MA" sz="2200"/>
              <a:t> </a:t>
            </a:r>
            <a:r>
              <a:rPr lang="ar-MA" sz="2200" b="1"/>
              <a:t>سابعا: </a:t>
            </a:r>
            <a:r>
              <a:rPr lang="ar-MA" sz="2200"/>
              <a:t>توسيع حق المرأة في طلب التطليق، لإخلال الزوج، بشرط من شروط عقد الزواج، أو للإضرار بالزوجة مثل عدم الإنفاق أو الهجر أو العنف، وغيرها من مظاهر الضرر، أخذا بالقاعدة الفقهية العامة: "لا ضرر ولا ضرار"، وتعزيزا للمساواة والإنصاف بين الزوجين. كما تم إقرار حق الطلاق الاتفاقي تحت مراقبة القاضي.</a:t>
            </a:r>
          </a:p>
          <a:p>
            <a:pPr algn="justLow"/>
            <a:r>
              <a:rPr lang="ar-MA" sz="2200"/>
              <a:t> </a:t>
            </a:r>
            <a:r>
              <a:rPr lang="ar-MA" sz="2200" b="1"/>
              <a:t>ثامنا: </a:t>
            </a:r>
            <a:r>
              <a:rPr lang="ar-MA" sz="2200"/>
              <a:t>الحفاظ على حقوق الطفل، بإدراج مقتضيات الاتفاقيات الدولية، التي صادق عليها المغرب في صلب المدونة. وهذا مع اعتبار مصلحة الطفل في الحضانة من خلال تخويلها للأم ثم للأب ثم لأم الأم. فإن تعذر ذلك، فإن للقاضي أن يقرر إسناد الحضانة </a:t>
            </a:r>
            <a:r>
              <a:rPr lang="ar-MA" sz="2200" smtClean="0"/>
              <a:t>لأحد</a:t>
            </a:r>
            <a:endParaRPr lang="ar-MA" sz="2200"/>
          </a:p>
        </p:txBody>
      </p:sp>
    </p:spTree>
    <p:extLst>
      <p:ext uri="{BB962C8B-B14F-4D97-AF65-F5344CB8AC3E}">
        <p14:creationId xmlns:p14="http://schemas.microsoft.com/office/powerpoint/2010/main" val="40676532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9325"/>
            <a:ext cx="11881320" cy="6894195"/>
          </a:xfrm>
          <a:prstGeom prst="rect">
            <a:avLst/>
          </a:prstGeom>
          <a:noFill/>
        </p:spPr>
        <p:txBody>
          <a:bodyPr wrap="square" rtlCol="1">
            <a:spAutoFit/>
          </a:bodyPr>
          <a:lstStyle/>
          <a:p>
            <a:pPr algn="justLow"/>
            <a:r>
              <a:rPr lang="ar-MA" sz="2200"/>
              <a:t>الأقارب الأكثر أهلية. كما تم جعل توفير سكن لائق للمحضون واجبا مستقلا عن بقية عناصر النفقة، مع الإسراع بالبت في القضايا المتعلقة بالنفقة، في أجل أقصاه شهر واحد.</a:t>
            </a:r>
          </a:p>
          <a:p>
            <a:pPr algn="justLow"/>
            <a:r>
              <a:rPr lang="ar-MA" sz="2200"/>
              <a:t> </a:t>
            </a:r>
            <a:r>
              <a:rPr lang="ar-MA" sz="2200" b="1"/>
              <a:t>تاسعا: </a:t>
            </a:r>
            <a:r>
              <a:rPr lang="ar-MA" sz="2200"/>
              <a:t>حماية حق الطفل في النسب، في حالة عدم توثيق عقد الزوجية، لأسباب قاهرة، باعتماد المحكمة البينات المقدمة في شأن إثبات البنوة، مع فتح مدة زمنية في خمس سنوات لحل القضايا العالقة في هذا المجال، رفعا للمعاناة والحرمان عن الأطفال في مثل هذه الحالة</a:t>
            </a:r>
            <a:r>
              <a:rPr lang="ar-MA" sz="2200" smtClean="0"/>
              <a:t>.</a:t>
            </a:r>
          </a:p>
          <a:p>
            <a:pPr algn="justLow"/>
            <a:r>
              <a:rPr lang="ar-MA" sz="2200" b="1" smtClean="0"/>
              <a:t>عاشرا</a:t>
            </a:r>
            <a:r>
              <a:rPr lang="ar-MA" sz="2200" b="1"/>
              <a:t>: </a:t>
            </a:r>
            <a:r>
              <a:rPr lang="ar-MA" sz="2200"/>
              <a:t>تخويل الحفيدة والحفيد من جهة الأم، على غرار أبناء الابن، حقهم في حصتهم من تركة جدهم، عملا بالاجتهاد والعدل في الوصية الواجبة.</a:t>
            </a:r>
          </a:p>
          <a:p>
            <a:pPr algn="justLow"/>
            <a:r>
              <a:rPr lang="ar-MA" sz="2200"/>
              <a:t> </a:t>
            </a:r>
            <a:r>
              <a:rPr lang="ar-MA" sz="2200" b="1"/>
              <a:t>حادي عشر: </a:t>
            </a:r>
            <a:r>
              <a:rPr lang="ar-MA" sz="2200"/>
              <a:t>أما في ما يخص مسألة تدبير الأموال المكتسبة، من لدن الزوجين خلال فترة الزواج: فمع الاحتفاظ بقاعدة استقلال الذمة المالية لكل منهما، تم إقرار مبدأ جواز الاتفاق بين الزوجين، في وثيقة مستقلة عن عقد الزواج، على وضع إطار لتدبير أموالهما المكتسبة، خلال فترة الزواج، وفي حالة عدم الاتفاق يتم اللجوء إلى القواعد العامة للإثبات بتقدير القاضي لمساهمة كلا الزوجين في تنمية أموال </a:t>
            </a:r>
            <a:r>
              <a:rPr lang="ar-MA" sz="2200" smtClean="0"/>
              <a:t>الأسرة</a:t>
            </a:r>
          </a:p>
          <a:p>
            <a:pPr algn="justLow"/>
            <a:r>
              <a:rPr lang="ar-MA" sz="2400" b="1" u="sng" smtClean="0"/>
              <a:t>خامسا: بعض الأحكام التي نظمتها مدونة </a:t>
            </a:r>
            <a:r>
              <a:rPr lang="ar-MA" sz="2400" b="1" u="sng"/>
              <a:t>الأسرة القانون رقم 03.70</a:t>
            </a:r>
            <a:r>
              <a:rPr lang="ar-MA" sz="2400" b="1" u="sng" smtClean="0"/>
              <a:t>:</a:t>
            </a:r>
            <a:endParaRPr lang="ar-MA" sz="2200"/>
          </a:p>
          <a:p>
            <a:pPr algn="justLow"/>
            <a:r>
              <a:rPr lang="ar-MA" sz="2200" b="1" u="sng" smtClean="0"/>
              <a:t>- بعض الأحكام المتعلقة بالزواج:</a:t>
            </a:r>
          </a:p>
          <a:p>
            <a:pPr algn="justLow"/>
            <a:r>
              <a:rPr lang="ar-MA" sz="2200" b="1" smtClean="0"/>
              <a:t>تعريف الزواج: </a:t>
            </a:r>
            <a:r>
              <a:rPr lang="ar-MA" sz="2200" smtClean="0"/>
              <a:t>الزواج حسب المادة 4 من مدونة الأسرة هو «ميثاق </a:t>
            </a:r>
            <a:r>
              <a:rPr lang="ar-MA" sz="2200"/>
              <a:t>تراض وترابط شرعي بين رجل وامرأة على وجه الدوام،غايته الإحصان والعفاف وإنشاء أسرة مستقرة، برعاية </a:t>
            </a:r>
            <a:r>
              <a:rPr lang="ar-MA" sz="2200" smtClean="0"/>
              <a:t>الزوجين».</a:t>
            </a:r>
            <a:endParaRPr lang="ar-MA" sz="2200"/>
          </a:p>
          <a:p>
            <a:pPr algn="justLow"/>
            <a:r>
              <a:rPr lang="ar-MA" sz="2200" b="1"/>
              <a:t>اركان عقد </a:t>
            </a:r>
            <a:r>
              <a:rPr lang="ar-MA" sz="2200" b="1" smtClean="0"/>
              <a:t>الزواج: </a:t>
            </a:r>
            <a:r>
              <a:rPr lang="ar-MA" sz="2200" smtClean="0"/>
              <a:t>ينعقد </a:t>
            </a:r>
            <a:r>
              <a:rPr lang="ar-MA" sz="2200"/>
              <a:t>الزواج بإيجاب من أحد العاقدين وقبول من الآخر بألفاظ تفيد معنى الزواج لغة أو </a:t>
            </a:r>
            <a:r>
              <a:rPr lang="ar-MA" sz="2200" smtClean="0"/>
              <a:t>عرفا. ويصح </a:t>
            </a:r>
            <a:r>
              <a:rPr lang="ar-MA" sz="2200"/>
              <a:t>الإيجاب والقبول من العاجز عن النطق بالكتابة إن كان يكتب وإلا فبإشارته المفهومة من الطرف الآخر ومن </a:t>
            </a:r>
            <a:r>
              <a:rPr lang="ar-MA" sz="2200" smtClean="0"/>
              <a:t>الشاهدين، ويشترط </a:t>
            </a:r>
            <a:r>
              <a:rPr lang="ar-MA" sz="2200"/>
              <a:t>في الإيجاب والقبول أن يكونا:</a:t>
            </a:r>
          </a:p>
          <a:p>
            <a:pPr algn="justLow"/>
            <a:r>
              <a:rPr lang="ar-MA" sz="2200"/>
              <a:t>1-شفويين عند الاستطاعة، وإلا فبالكتابة أو الإشارة المفهومة؛</a:t>
            </a:r>
          </a:p>
          <a:p>
            <a:pPr algn="justLow"/>
            <a:r>
              <a:rPr lang="ar-MA" sz="2200"/>
              <a:t>2- متطابقين في مجلس واحد</a:t>
            </a:r>
            <a:r>
              <a:rPr lang="ar-MA" sz="2200" smtClean="0"/>
              <a:t>؛</a:t>
            </a:r>
          </a:p>
        </p:txBody>
      </p:sp>
    </p:spTree>
    <p:extLst>
      <p:ext uri="{BB962C8B-B14F-4D97-AF65-F5344CB8AC3E}">
        <p14:creationId xmlns:p14="http://schemas.microsoft.com/office/powerpoint/2010/main" val="11099142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51384" y="-9325"/>
            <a:ext cx="11305256" cy="6678751"/>
          </a:xfrm>
          <a:prstGeom prst="rect">
            <a:avLst/>
          </a:prstGeom>
          <a:noFill/>
        </p:spPr>
        <p:txBody>
          <a:bodyPr wrap="square" rtlCol="1">
            <a:spAutoFit/>
          </a:bodyPr>
          <a:lstStyle/>
          <a:p>
            <a:pPr algn="justLow"/>
            <a:r>
              <a:rPr lang="ar-MA" sz="2200"/>
              <a:t>3-باتين غير مقيدين بشرط أو أجل واقف أو فاسخ.</a:t>
            </a:r>
          </a:p>
          <a:p>
            <a:pPr algn="justLow"/>
            <a:r>
              <a:rPr lang="ar-MA" sz="2200" b="1"/>
              <a:t>شروط عقد الزواج: </a:t>
            </a:r>
            <a:r>
              <a:rPr lang="ar-MA" sz="2200"/>
              <a:t>يجب أن تتوفر في عقد الزواج الشروط الآتية</a:t>
            </a:r>
            <a:r>
              <a:rPr lang="ar-MA" sz="2200" smtClean="0"/>
              <a:t>:</a:t>
            </a:r>
          </a:p>
          <a:p>
            <a:pPr marL="342900" indent="-342900">
              <a:buFont typeface="Wingdings" panose="05000000000000000000" pitchFamily="2" charset="2"/>
              <a:buChar char="ü"/>
            </a:pPr>
            <a:r>
              <a:rPr lang="ar-MA" sz="2400"/>
              <a:t>أهلية الزوج والزوجة؛</a:t>
            </a:r>
          </a:p>
          <a:p>
            <a:pPr marL="342900" indent="-342900">
              <a:buFont typeface="Wingdings" panose="05000000000000000000" pitchFamily="2" charset="2"/>
              <a:buChar char="ü"/>
            </a:pPr>
            <a:r>
              <a:rPr lang="ar-MA" sz="2400"/>
              <a:t>عدم الاتفاق على إسقاط الصداق؛</a:t>
            </a:r>
          </a:p>
          <a:p>
            <a:pPr marL="342900" indent="-342900">
              <a:buFont typeface="Wingdings" panose="05000000000000000000" pitchFamily="2" charset="2"/>
              <a:buChar char="ü"/>
            </a:pPr>
            <a:r>
              <a:rPr lang="ar-MA" sz="2400"/>
              <a:t>ولي الزواج عند الاقتضاء؛</a:t>
            </a:r>
          </a:p>
          <a:p>
            <a:pPr marL="342900" indent="-342900">
              <a:buFont typeface="Wingdings" panose="05000000000000000000" pitchFamily="2" charset="2"/>
              <a:buChar char="ü"/>
            </a:pPr>
            <a:r>
              <a:rPr lang="ar-MA" sz="2400"/>
              <a:t>سماع العدلين التصريح بالإيجاب والقبول من الزوجين وتوثيقه؛</a:t>
            </a:r>
          </a:p>
          <a:p>
            <a:pPr marL="342900" indent="-342900">
              <a:buFont typeface="Wingdings" panose="05000000000000000000" pitchFamily="2" charset="2"/>
              <a:buChar char="ü"/>
            </a:pPr>
            <a:r>
              <a:rPr lang="ar-MA" sz="2400"/>
              <a:t>انتفاء الموانع الشرعية. </a:t>
            </a:r>
            <a:endParaRPr lang="ar-MA" sz="2400" smtClean="0"/>
          </a:p>
          <a:p>
            <a:endParaRPr lang="ar-MA" sz="2200" b="1" u="sng" smtClean="0"/>
          </a:p>
          <a:p>
            <a:pPr algn="justLow"/>
            <a:r>
              <a:rPr lang="ar-MA" sz="2200" b="1" u="sng" smtClean="0"/>
              <a:t>- بعض الأحكام المتعلقة بالطلاق:</a:t>
            </a:r>
          </a:p>
          <a:p>
            <a:pPr algn="justLow"/>
            <a:r>
              <a:rPr lang="ar-MA" sz="2000" smtClean="0"/>
              <a:t>الطلاق </a:t>
            </a:r>
            <a:r>
              <a:rPr lang="ar-MA" sz="2000"/>
              <a:t>لغة: مشتق من الإطلاق وهو الإرسال والترك ومنه طلقت البلاد أى تركتها ويقال طلقت الناقة إذا سرحت حيث شاءت. وشرعا: هو حل قيد النكاح أو بعضه وهو جائز بنص الكتاب العزيز ومتواتر السنة المطهرة وإجماع المسلمين وهو قطعى من قطعيات الشريعة ولكنه يكره مع عدم الحاجة وأخرج ابو داود والحاكم وصححه بن عمر عن النبى صلى الله عليه وسلم  «أبغض الحلال الى الله الطلاق».  والطلاق يخص أمر العلاقات الزوجية التى تمس صميم الحياة الإجتماعية والذى ينظم علاقة الرجل بالمرأة ويمتد أثره إلى الأبناء، وعدم تنظيم هذا الأمر يؤدى إلى خلل بالغ يصيب المجتمعات </a:t>
            </a:r>
            <a:r>
              <a:rPr lang="ar-MA" sz="2000" smtClean="0"/>
              <a:t>بالإضطراب.  </a:t>
            </a:r>
            <a:r>
              <a:rPr lang="ar-MA" sz="2000"/>
              <a:t>والطلاق عملية صعبة تأتى والنفس فيها غضب وتأتى والزوج والزوجه وأهل الزوج والزوجة فى كدر.  والزواج صلة مبناها السكن والمودة والرحمة وفى ذلك يقوله الله تعالى  {وَمِنْ آيَاتِهِ أَنْ خَلَقَ لَكُمْ مِنْ أَنْفُسِكُمْ أَزْوَاجًا لِتَسْكُنُوا إِلَيْهَا وَجَعَلَ بَيْنَكُمْ مَوَدَّةً وَرَحْمَةً ۚ إِنَّ فِي ذَٰلِكَ لَآيَاتٍ لِقَوْمٍ يَتَفَكَّرُونَ} [سورة الروم -21 ] فإذا انعدمت هذه العناصر فكيف يستمر الزواج إن التفريق بينهما فى مثل هذه الحالة قد يكون وسيلة أرادها الله سبحانة وتعالى ليرزق الزوج خيرا منها ويرزق الزوجه خير </a:t>
            </a:r>
            <a:r>
              <a:rPr lang="ar-MA" sz="2000" smtClean="0"/>
              <a:t>منه، والطلاق </a:t>
            </a:r>
            <a:r>
              <a:rPr lang="ar-MA" sz="2000"/>
              <a:t>حسب المادة 78 من مدونة الأسرة هو «الطلاق حل ميثاق الزوجية، يمارسه الزوج والزوجة، كل بحسب شروطه تحت مراقبة القضاء وطبقا لأحكام هذه المدونة</a:t>
            </a:r>
            <a:r>
              <a:rPr lang="ar-MA" sz="2000" smtClean="0"/>
              <a:t>.».</a:t>
            </a:r>
          </a:p>
          <a:p>
            <a:pPr algn="justLow"/>
            <a:endParaRPr lang="ar-MA" sz="2000"/>
          </a:p>
        </p:txBody>
      </p:sp>
    </p:spTree>
    <p:extLst>
      <p:ext uri="{BB962C8B-B14F-4D97-AF65-F5344CB8AC3E}">
        <p14:creationId xmlns:p14="http://schemas.microsoft.com/office/powerpoint/2010/main" val="5300898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6352" y="0"/>
            <a:ext cx="11953328" cy="6247864"/>
          </a:xfrm>
          <a:prstGeom prst="rect">
            <a:avLst/>
          </a:prstGeom>
          <a:noFill/>
        </p:spPr>
        <p:txBody>
          <a:bodyPr wrap="square" rtlCol="1">
            <a:spAutoFit/>
          </a:bodyPr>
          <a:lstStyle/>
          <a:p>
            <a:pPr algn="justLow"/>
            <a:r>
              <a:rPr lang="ar-MA" sz="2000"/>
              <a:t>و للطلاق في الشريعة ثلاثة أركان وهى: </a:t>
            </a:r>
          </a:p>
          <a:p>
            <a:pPr algn="justLow"/>
            <a:r>
              <a:rPr lang="ar-MA" sz="2000" b="1" u="sng"/>
              <a:t> 1-  الزوج : </a:t>
            </a:r>
            <a:r>
              <a:rPr lang="ar-MA" sz="2000"/>
              <a:t>فليس لغير الزوج أن يوقع طلاقا لقوله صلى الله عليه وسلم «إنما الطلاق لمن اخذ بالساق» (أبن ماجه والدارقطنى) كما ان الزوج ان لم يكن عاقلا بالغا مختارا غير مكره لا يقع منه طلاق لقوله صلى الله عليه وسلم  «رفع القلم عن ثلاثة: عن النائم حتى يستيقظ وعن الصبى حتى يحتلم وعن المجنون حتى يعقل» (أبن ماجه والدارقطنى) لقوله صلى الله عليه وسلم «رفع عن امتى الخطأ والنسيان وما استكرهوا عليه» (الطبرانى وهو صحيح). </a:t>
            </a:r>
          </a:p>
          <a:p>
            <a:pPr algn="justLow"/>
            <a:r>
              <a:rPr lang="ar-MA" sz="2000" b="1" u="sng"/>
              <a:t>2 – الزوجة: </a:t>
            </a:r>
            <a:r>
              <a:rPr lang="ar-MA" sz="2000"/>
              <a:t>التى تربطها بالزوج المطلق رابطة الزواج حقيقة بأن تكون فى عصمته لم تخرج عنه بفسخ أو طلاق أو حكما: كالمعتده من طلاق رجعى أو بائن بينونه صغرى فلا يقع الطلاق على أمرأة بانت منه بالطلاق الثلاث أو بالفسخ أو ببطلانها قبل الدخول بها وإذا لم يصادف الطلاق محله فهو لاغ  لقوله صلى الله عليه وسلم «لا نذر لإبن أدم فيما لا يملك ولا عتق له فيما لا يملك ولا طلاق له فيما لا يملك» (الترمذى وحسنه).</a:t>
            </a:r>
          </a:p>
          <a:p>
            <a:pPr algn="justLow"/>
            <a:r>
              <a:rPr lang="ar-MA" sz="2000"/>
              <a:t> </a:t>
            </a:r>
            <a:r>
              <a:rPr lang="ar-MA" sz="2000" b="1" u="sng"/>
              <a:t>3-  اللفظ الدال على الطلاق: </a:t>
            </a:r>
            <a:r>
              <a:rPr lang="ar-MA" sz="2000"/>
              <a:t>صريحا كان أو كناية فالنية وحدها بدون تلفظ بالطلاق لا تكفى ولا تطلق بها الزوجة لقوله صلى الله عليه وسلم «إن الله تجاوز لأمتى عما حدثت بها أنفسها ما لم يتكلموا أو يعملوا به» (متفق عليه).</a:t>
            </a:r>
            <a:endParaRPr lang="ar-MA" sz="2000" smtClean="0"/>
          </a:p>
          <a:p>
            <a:pPr algn="justLow"/>
            <a:r>
              <a:rPr lang="ar-MA" sz="2000" smtClean="0"/>
              <a:t>وقد </a:t>
            </a:r>
            <a:r>
              <a:rPr lang="ar-MA" sz="2000"/>
              <a:t>افرد الله سورة من سور القرآن الكريم للطلاق </a:t>
            </a:r>
            <a:r>
              <a:rPr lang="ar-MA" sz="2000" smtClean="0"/>
              <a:t>وعدد </a:t>
            </a:r>
            <a:r>
              <a:rPr lang="ar-MA" sz="2000"/>
              <a:t>آياتها اثنى عشر </a:t>
            </a:r>
            <a:r>
              <a:rPr lang="ar-MA" sz="2000" smtClean="0"/>
              <a:t>آيه</a:t>
            </a:r>
            <a:r>
              <a:rPr lang="ar-MA" sz="2000"/>
              <a:t>. وفى مطلع هذه السورة يقول سبحانه وتعالى  {يَا أَيُّهَا النَّبِيُّ إِذَا طَلَّقْتُمُ النِّسَاء فَطَلِّقُوهُنَّ لِعِدَّتِهِنَّ وَأَحْصُوا الْعِدَّةَ وَاتَّقُوا اللَّهَ رَبَّكُمْ لا تُخْرِجُوهُنَّ مِن بُيُوتِهِنَّ وَلا يَخْرُجْنَ إِلاَّ أَن يَأْتِينَ بِفَاحِشَةٍ مُّبَيِّنَةٍ وَتِلْكَ حُدُودُ اللَّهِ وَمَن يَتَعَدَّ حُدُودَ اللَّهِ فَقَدْ ظَلَمَ نَفْسَهُ لا تَدْرِي لَعَلَّ اللَّهَ يُحْدِثُ بَعْدَ ذَلِكَ أَمْرًا} [سورة </a:t>
            </a:r>
            <a:r>
              <a:rPr lang="ar-MA" sz="2000" smtClean="0"/>
              <a:t>الطلاق-1]</a:t>
            </a:r>
          </a:p>
          <a:p>
            <a:pPr algn="justLow"/>
            <a:r>
              <a:rPr lang="ar-MA" sz="2000" smtClean="0"/>
              <a:t>ويفرق الفقهاء بين الطلاق السني والطلاق البدعي:</a:t>
            </a:r>
            <a:endParaRPr lang="ar-MA" sz="2000"/>
          </a:p>
          <a:p>
            <a:pPr algn="justLow"/>
            <a:r>
              <a:rPr lang="ar-MA" sz="2000" b="1"/>
              <a:t>طلاق </a:t>
            </a:r>
            <a:r>
              <a:rPr lang="ar-MA" sz="2000" b="1" smtClean="0"/>
              <a:t>السنة: </a:t>
            </a:r>
            <a:r>
              <a:rPr lang="ar-MA" sz="2000" smtClean="0"/>
              <a:t>هو </a:t>
            </a:r>
            <a:r>
              <a:rPr lang="ar-MA" sz="2000"/>
              <a:t>أن يطلق الرجل امرأته في طُهْر لم يمسَّها فيه، فإذا أراد المسلم أن يُطلِّق امرأته لضرر لحق بأحدهما، وكان لا يُدفَع إلا بالطلاق، انتظرها حتى تحيض وتطهر، فإذا طهرت لم يمسَّها، ثم يطلقها طلقة واحدة، كأن يقول مثلًا: إنك طالق، وذلك لقوله تعالى: ﴿ يَا أَيُّهَا النَّبِيُّ إِذَا طَلَّقْتُمُ النِّسَاءَ فَطَلِّقُوهُنَّ لِعِدَّتِهِنَّ ﴾ [الطلاق: 1</a:t>
            </a:r>
            <a:r>
              <a:rPr lang="ar-MA" sz="2000" smtClean="0"/>
              <a:t>].</a:t>
            </a:r>
            <a:endParaRPr lang="ar-MA" sz="2000"/>
          </a:p>
          <a:p>
            <a:pPr algn="justLow"/>
            <a:r>
              <a:rPr lang="ar-MA" sz="2000" b="1"/>
              <a:t>طلاق </a:t>
            </a:r>
            <a:r>
              <a:rPr lang="ar-MA" sz="2000" b="1" smtClean="0"/>
              <a:t>البدعة: </a:t>
            </a:r>
            <a:r>
              <a:rPr lang="ar-MA" sz="2000" smtClean="0"/>
              <a:t>هو </a:t>
            </a:r>
            <a:r>
              <a:rPr lang="ar-MA" sz="2000"/>
              <a:t>أن يطلق الرجل امرأته وهي حائض أو نُفَساء أو يُطلِّقها في طُهْر قد مسَّها فيه، أو يُطلِّقها ثلاثًا في كلمة واحدة، أو ثلاث كلمات في الحال؛ كأن يقول لزوجته: أنت طالق، أنت طالق، أنت طالق</a:t>
            </a:r>
            <a:r>
              <a:rPr lang="ar-MA" sz="2000" smtClean="0"/>
              <a:t>.</a:t>
            </a:r>
            <a:endParaRPr lang="ar-MA" sz="2000"/>
          </a:p>
          <a:p>
            <a:pPr algn="justLow"/>
            <a:r>
              <a:rPr lang="ar-MA" sz="2000"/>
              <a:t>ذهب جمهور العلماء إلى وقوع الطلاق البدعي ويأثم صاحبُه؛ (المغني؛ لابن قدامة، جـ10، صـ327</a:t>
            </a:r>
            <a:r>
              <a:rPr lang="ar-MA" sz="2000" smtClean="0"/>
              <a:t>).</a:t>
            </a:r>
          </a:p>
        </p:txBody>
      </p:sp>
    </p:spTree>
    <p:extLst>
      <p:ext uri="{BB962C8B-B14F-4D97-AF65-F5344CB8AC3E}">
        <p14:creationId xmlns:p14="http://schemas.microsoft.com/office/powerpoint/2010/main" val="37860347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06352" y="0"/>
            <a:ext cx="11722296" cy="2554545"/>
          </a:xfrm>
          <a:prstGeom prst="rect">
            <a:avLst/>
          </a:prstGeom>
          <a:noFill/>
        </p:spPr>
        <p:txBody>
          <a:bodyPr wrap="square" rtlCol="1">
            <a:spAutoFit/>
          </a:bodyPr>
          <a:lstStyle/>
          <a:p>
            <a:pPr algn="justLow"/>
            <a:r>
              <a:rPr lang="ar-MA" sz="2000"/>
              <a:t>يختلف حكم الطلاق بتغيُّر أحواله، وذلك كما يلي:</a:t>
            </a:r>
          </a:p>
          <a:p>
            <a:pPr algn="justLow"/>
            <a:r>
              <a:rPr lang="ar-MA" sz="2000"/>
              <a:t>(1) الطلاق الواجب: مثل طلاق الحكَمَينِ في الشقاق بين الزوجين إذا رأيا ذلك، ومثل طلاق المولي بعد التربُّص أربعة أشهر إذا رفض أن يأتي زوجته.</a:t>
            </a:r>
          </a:p>
          <a:p>
            <a:pPr algn="justLow"/>
            <a:r>
              <a:rPr lang="ar-MA" sz="2000"/>
              <a:t>(2) الطلاق الحرام: هو طلاق المرأة أثناء فترة الحيض أو في طهر أتى الرجل فيه زوجته.</a:t>
            </a:r>
          </a:p>
          <a:p>
            <a:pPr algn="justLow"/>
            <a:r>
              <a:rPr lang="ar-MA" sz="2000"/>
              <a:t>(3) الطلاق المكروه: هو طلاق من غير سبب.</a:t>
            </a:r>
          </a:p>
          <a:p>
            <a:pPr algn="justLow"/>
            <a:r>
              <a:rPr lang="ar-MA" sz="2000"/>
              <a:t>(4) الطلاق المندوب (المستحب): مثل أن تكون الزوجة بذيئة اللسان، ويخاف منها الوقوع في الحرام لو استمرت عنده.</a:t>
            </a:r>
          </a:p>
          <a:p>
            <a:pPr algn="justLow"/>
            <a:r>
              <a:rPr lang="ar-MA" sz="2000"/>
              <a:t>(5) الطلاق المباح (الجائز): مثل الزوج الذي لا يريد زوجته، ولا تطيب نفسُه أن يتحمَّل نفقاتها من غير حصول غرض الاستمتاع بها؛ (المغني؛ لابن قدامة، جـ10، صـ323) (فتح الباري؛ لابن حجر العسقلاني، جـ9، صـ258).</a:t>
            </a:r>
          </a:p>
        </p:txBody>
      </p:sp>
    </p:spTree>
    <p:extLst>
      <p:ext uri="{BB962C8B-B14F-4D97-AF65-F5344CB8AC3E}">
        <p14:creationId xmlns:p14="http://schemas.microsoft.com/office/powerpoint/2010/main" val="14100684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اويتين مستديرتين في نفس الجانب 2"/>
          <p:cNvSpPr/>
          <p:nvPr/>
        </p:nvSpPr>
        <p:spPr>
          <a:xfrm>
            <a:off x="2063552" y="131604"/>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a:t>
            </a:r>
            <a:r>
              <a:rPr lang="ar-MA" sz="2800" smtClean="0">
                <a:solidFill>
                  <a:srgbClr val="00B050"/>
                </a:solidFill>
                <a:latin typeface="Hacen Samra" panose="02000000000000000000" pitchFamily="2" charset="-78"/>
                <a:cs typeface="Hacen Samra" panose="02000000000000000000" pitchFamily="2" charset="-78"/>
              </a:rPr>
              <a:t>الثاني: المعاملات المالية في </a:t>
            </a:r>
            <a:r>
              <a:rPr lang="ar-MA" sz="2800">
                <a:solidFill>
                  <a:srgbClr val="00B050"/>
                </a:solidFill>
                <a:latin typeface="Hacen Samra" panose="02000000000000000000" pitchFamily="2" charset="-78"/>
                <a:cs typeface="Hacen Samra" panose="02000000000000000000" pitchFamily="2" charset="-78"/>
              </a:rPr>
              <a:t>الشريعة الإسلامية</a:t>
            </a:r>
          </a:p>
        </p:txBody>
      </p:sp>
      <p:sp>
        <p:nvSpPr>
          <p:cNvPr id="4" name="مربع نص 3"/>
          <p:cNvSpPr txBox="1"/>
          <p:nvPr/>
        </p:nvSpPr>
        <p:spPr>
          <a:xfrm>
            <a:off x="84334" y="635660"/>
            <a:ext cx="11881320" cy="6247864"/>
          </a:xfrm>
          <a:prstGeom prst="rect">
            <a:avLst/>
          </a:prstGeom>
          <a:noFill/>
        </p:spPr>
        <p:txBody>
          <a:bodyPr wrap="square" rtlCol="1">
            <a:spAutoFit/>
          </a:bodyPr>
          <a:lstStyle/>
          <a:p>
            <a:pPr algn="justLow"/>
            <a:r>
              <a:rPr lang="ar-MA" sz="2000" smtClean="0"/>
              <a:t>تستعمل كلمة </a:t>
            </a:r>
            <a:r>
              <a:rPr lang="ar-MA" sz="2000"/>
              <a:t>المعاملات في الفقه </a:t>
            </a:r>
            <a:r>
              <a:rPr lang="ar-MA" sz="2000" smtClean="0"/>
              <a:t>الإسلامي </a:t>
            </a:r>
            <a:r>
              <a:rPr lang="ar-MA" sz="2000"/>
              <a:t>أحيانا بمعنى </a:t>
            </a:r>
            <a:r>
              <a:rPr lang="ar-MA" sz="2000" smtClean="0"/>
              <a:t>واسمع يعم جميع أبواب الفقه التي لا تدخل في قسمي العبادات والأخلاق،  وكذلك أستعملت الكلمة على </a:t>
            </a:r>
            <a:r>
              <a:rPr lang="ar-MA" sz="2000"/>
              <a:t>الأغلب بمعنی اصطلاحي أضيق وهو يشمل الأحوال المالية جميعا من اموال و حقوق والتزامات ، لا سيما مسائل العقود والضمان </a:t>
            </a:r>
            <a:r>
              <a:rPr lang="ar-MA" sz="2000" smtClean="0"/>
              <a:t>وما </a:t>
            </a:r>
            <a:r>
              <a:rPr lang="ar-MA" sz="2000"/>
              <a:t>يتفرع عنها </a:t>
            </a:r>
            <a:endParaRPr lang="ar-MA" sz="2000" smtClean="0"/>
          </a:p>
          <a:p>
            <a:pPr algn="justLow"/>
            <a:r>
              <a:rPr lang="ar-MA" sz="2000" smtClean="0"/>
              <a:t>وبعبارة </a:t>
            </a:r>
            <a:r>
              <a:rPr lang="ar-MA" sz="2000"/>
              <a:t>أخرى تشمل ، المعاملات بهذا المعنى ما يدخل اليوم في القانون المدني الوضعي . وجدير بالذكر هنا أن الشرع الإسلامي أدخل في </a:t>
            </a:r>
            <a:r>
              <a:rPr lang="ar-MA" sz="2000" smtClean="0"/>
              <a:t>فقه المعاملات </a:t>
            </a:r>
            <a:r>
              <a:rPr lang="ar-MA" sz="2000"/>
              <a:t>المدنية ما يتعلق بالأحوال الشخصية </a:t>
            </a:r>
            <a:r>
              <a:rPr lang="ar-MA" sz="2000" smtClean="0"/>
              <a:t>. </a:t>
            </a:r>
            <a:r>
              <a:rPr lang="ar-MA" sz="2000"/>
              <a:t>والفقهاء المسلمون لم يفردوا للقانون المدني شأنهم في غيره عنوانا مستقلا ، ولم يعالجوا مسائله في عناوين خاصة بالأشياء والأموال وإنما تطرقوا إلى موضوعاته في أبواب وفقرات متنوعة كأحكام البيوع والإجارة والهيبة والإعارة والوديعة والكفالة والضمان وغير ذلك . وإذا كان القانون المدني الوضعي يشتمل على نوعين من الحقوق المالية النوع الأول ويتضمن الحقوق الشخصية أو الالتزامات أو الموجبات والنوع الثاني يتضمن الحقوق العينية الأصلية والتبعية فان الفقه الاسلامي </a:t>
            </a:r>
            <a:r>
              <a:rPr lang="ar-MA" sz="2000" smtClean="0"/>
              <a:t>تناول هذه الحقوق الشخصية والعينية لكن بتسميات وبعبارات خاصة</a:t>
            </a:r>
          </a:p>
          <a:p>
            <a:pPr algn="justLow"/>
            <a:r>
              <a:rPr lang="ar-MA" sz="2000"/>
              <a:t>فالحق الشخصي أو الإلتزام أو الموجب المعروف في القانون الوضعي لا </a:t>
            </a:r>
            <a:r>
              <a:rPr lang="ar-MA" sz="2000" smtClean="0"/>
              <a:t>يرد بهذه التسمية في االفقه الإسامي وإنما </a:t>
            </a:r>
            <a:r>
              <a:rPr lang="ar-MA" sz="2000"/>
              <a:t>يستعمل الفقهاء المسلمون في بعض الحالات لفظ ( الحق ) ويريدون به جميع الحقوق المالية وغير المالية ؛ فيقولون حق الله وحق العبد ، ويستعملون لفظ ( الحقوق ) ويريدون به في حالات حقوق </a:t>
            </a:r>
            <a:r>
              <a:rPr lang="ar-MA" sz="2000" smtClean="0"/>
              <a:t>الإرتفاق </a:t>
            </a:r>
            <a:r>
              <a:rPr lang="ar-MA" sz="2000"/>
              <a:t>العقارية وفي حالات أخرى ما ينشأ عن العقد من التزامات غير الالتزام الذي يعتبر حكم العقد فعقد البيع حكمة نقل ملكية المبيع ، وحقوقه تسليم المبيع ودفع الثمن ، ويستعملون أحيانا لفظ ( الالتزام ) ويريدون به غالبا الحالات التي يلزم فيها الشخص نفسه بإرادته المنفردة ونادرا الالتزامات التي تنشأ عن </a:t>
            </a:r>
            <a:r>
              <a:rPr lang="ar-MA" sz="2000" smtClean="0"/>
              <a:t>العقد، </a:t>
            </a:r>
            <a:r>
              <a:rPr lang="ar-MA" sz="2000"/>
              <a:t>أما الالتزامات التي تنشأ عن غير العقد أو التي تنشأ عن المسؤولية العقدية أي الالتزامات التي تنشأ عن المسؤولية بوجه عام تقصيرية كانت أم عقدية فتسمی بالضمانات والتعبير الفقهي الذي يقابل لفظ ( الالتزام بالمعنی المعروف في القانون الوضعي يتمثل في الفظين اثنين : الالتزام والضمان </a:t>
            </a:r>
            <a:endParaRPr lang="ar-MA" sz="2000" smtClean="0"/>
          </a:p>
          <a:p>
            <a:pPr algn="justLow"/>
            <a:r>
              <a:rPr lang="ar-MA" sz="2000" smtClean="0"/>
              <a:t>أما </a:t>
            </a:r>
            <a:r>
              <a:rPr lang="ar-MA" sz="2000"/>
              <a:t>الحق العيني المعروف في القانون الوضعي ففكرته في الفقه الإسلامي أوضح من فكرة الحق الشخصي ، وصحيح أن الفقهاء المسلمين لم يستعملوا لفظ ( الحق العيني ) ولكن المحدثين منهم يعالجون الحقوق العينية الأصلية جميعها في </a:t>
            </a:r>
            <a:r>
              <a:rPr lang="ar-MA" sz="2000" smtClean="0"/>
              <a:t>مكان واحد ويفرعونها على </a:t>
            </a:r>
            <a:r>
              <a:rPr lang="ar-MA" sz="2000"/>
              <a:t>حق الملك ، بل كثير منهم يسمونها بالحقوق العينية جريا على اصطلاح الفقه الوضعي ثم إن الحقوق العينية الأصلية هي والحقوق التبعية تنتظمها فكرة واحدة أنها </a:t>
            </a:r>
            <a:r>
              <a:rPr lang="ar-MA" sz="2000" smtClean="0"/>
              <a:t>(حق </a:t>
            </a:r>
            <a:r>
              <a:rPr lang="ar-MA" sz="2000"/>
              <a:t>في العين ) أو ( حق ثابت في المال </a:t>
            </a:r>
            <a:r>
              <a:rPr lang="ar-MA" sz="2000" smtClean="0"/>
              <a:t>)</a:t>
            </a:r>
            <a:endParaRPr lang="ar-MA" sz="2000"/>
          </a:p>
        </p:txBody>
      </p:sp>
    </p:spTree>
    <p:extLst>
      <p:ext uri="{BB962C8B-B14F-4D97-AF65-F5344CB8AC3E}">
        <p14:creationId xmlns:p14="http://schemas.microsoft.com/office/powerpoint/2010/main" val="22736087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91344" y="188640"/>
            <a:ext cx="11881320" cy="6247864"/>
          </a:xfrm>
          <a:prstGeom prst="rect">
            <a:avLst/>
          </a:prstGeom>
          <a:noFill/>
        </p:spPr>
        <p:txBody>
          <a:bodyPr wrap="square" rtlCol="1">
            <a:spAutoFit/>
          </a:bodyPr>
          <a:lstStyle/>
          <a:p>
            <a:pPr algn="justLow"/>
            <a:r>
              <a:rPr lang="ar-MA" sz="2000"/>
              <a:t>ومصادر الموجبات أو الحقوق أو الالتزامات المعروفة في القانون </a:t>
            </a:r>
            <a:r>
              <a:rPr lang="ar-MA" sz="2000" smtClean="0"/>
              <a:t>الوضعي وهي:  </a:t>
            </a:r>
            <a:r>
              <a:rPr lang="ar-MA" sz="2000"/>
              <a:t>القانون والكسب غير المشروع والأعمال غير المباحة والأعمال القانونية : من عقود وإرادة منفردة أما مصادر الموجبات في الفقه الإسلامي فإنها لم تجمع ولم تحصر على الوجه الوارد في القانون الوضعي وقد وردت متفرقة في أبواب الفقه وبتسميات </a:t>
            </a:r>
            <a:r>
              <a:rPr lang="ar-MA" sz="2000" smtClean="0"/>
              <a:t>مختلفة وبترتيب آخر </a:t>
            </a:r>
            <a:r>
              <a:rPr lang="ar-MA" sz="2000"/>
              <a:t>۔ العقد والإرادة المنفردة والعمل غير المباح والكسب غير المشروع والقانون</a:t>
            </a:r>
          </a:p>
          <a:p>
            <a:pPr algn="justLow"/>
            <a:r>
              <a:rPr lang="ar-MA" sz="2000" b="1" u="sng" smtClean="0"/>
              <a:t>1 – العقد في الفقه الإسلامي:</a:t>
            </a:r>
          </a:p>
          <a:p>
            <a:pPr algn="justLow"/>
            <a:r>
              <a:rPr lang="ar-MA" sz="2000"/>
              <a:t>لعقد أظهر موضع من كتب الفقه الإسلامي ويستغرق من بحوثه حيزا كبيرا . وظاهر أنه أهم مصدر لإنشاء الالتزام سواء التزاما بدین أو بعين أو بعمل أو بتوثيق . ولم يحاول فقهاء المسلمين وضع نظرية عامة للعقد بل تناولوا العقود المسماة عقدا بعقد وبحثوا كل عقد في أركانه وقواعده . فبحثوا البيع والهبة والإجارة بأنواعها والمزارعة والمساقاة والشركة والعارية والقرض والوديعة والكفالة والحوالة والرهن والصلح ، ومن القواعد التي قرروها في هذا الصدد يمكن للباحث استخلاص القواعد المشتركة بين هذه العقود جميعا فيستخلص منها نظرية عامة للعقد . وهذا ما فعله الفقهاء المسلمون المعاصرون في مؤلفاتهم </a:t>
            </a:r>
            <a:r>
              <a:rPr lang="ar-MA" sz="2000" smtClean="0"/>
              <a:t>الحديثة</a:t>
            </a:r>
          </a:p>
          <a:p>
            <a:pPr algn="justLow"/>
            <a:r>
              <a:rPr lang="ar-MA" sz="2000" smtClean="0"/>
              <a:t>وفي </a:t>
            </a:r>
            <a:r>
              <a:rPr lang="ar-MA" sz="2000"/>
              <a:t>صدد رضائية العقد فقد قرر الفقهاء قاعدة أساسية تقضي بأن الإيجاب والقبول وحدهما كافيان في تكوين العقد . وهذه القاعدة على بساطتها وكونها من بديهيات القانون الحديث ، لم يصل القانون الروماني على عراقته </a:t>
            </a:r>
            <a:r>
              <a:rPr lang="ar-MA" sz="2000" smtClean="0"/>
              <a:t>إلى تقريرها كما أنه  </a:t>
            </a:r>
            <a:r>
              <a:rPr lang="ar-MA" sz="2000"/>
              <a:t>وفي الفقه الإسلامي كما في القانون الوضعي ، القاعدة العامة هي " العقد شريعة </a:t>
            </a:r>
            <a:r>
              <a:rPr lang="ar-MA" sz="2000" smtClean="0"/>
              <a:t>المتعاقدين " </a:t>
            </a:r>
            <a:r>
              <a:rPr lang="ar-MA" sz="2000"/>
              <a:t>فالواجب تنفيذ العقد في جميع ما اشتمل عليه </a:t>
            </a:r>
            <a:r>
              <a:rPr lang="ar-MA" sz="2000" smtClean="0"/>
              <a:t>نطاقه دون تعديل </a:t>
            </a:r>
            <a:r>
              <a:rPr lang="ar-MA" sz="2000"/>
              <a:t>فيه إلا ما اتفق عليه المتعاقدان ولا يجوز للقاضي أن </a:t>
            </a:r>
            <a:r>
              <a:rPr lang="ar-MA" sz="2000" smtClean="0"/>
              <a:t>يعدله </a:t>
            </a:r>
            <a:r>
              <a:rPr lang="ar-MA" sz="2000"/>
              <a:t>من غير رضا المتعاقدين جميعا. </a:t>
            </a:r>
            <a:r>
              <a:rPr lang="ar-MA" sz="2000" smtClean="0"/>
              <a:t>وتستند مشروعية </a:t>
            </a:r>
            <a:r>
              <a:rPr lang="ar-MA" sz="2000"/>
              <a:t>العقد في الفقه الإسلامي </a:t>
            </a:r>
            <a:r>
              <a:rPr lang="ar-MA" sz="2000" smtClean="0"/>
              <a:t>إلى </a:t>
            </a:r>
            <a:r>
              <a:rPr lang="ar-MA" sz="2000"/>
              <a:t>القرآن والسنة النبوية قال الله تعالى : " يا أيها الذين آمنوا أوفوا </a:t>
            </a:r>
            <a:r>
              <a:rPr lang="ar-MA" sz="2000" smtClean="0"/>
              <a:t>بالعقود </a:t>
            </a:r>
            <a:r>
              <a:rPr lang="ar-MA" sz="2000"/>
              <a:t>» « وأوفوا بالعهد إن العهد من مسؤولا » . </a:t>
            </a:r>
            <a:r>
              <a:rPr lang="ar-MA" sz="2000" smtClean="0"/>
              <a:t>«وأوفوا </a:t>
            </a:r>
            <a:r>
              <a:rPr lang="ar-MA" sz="2000"/>
              <a:t>بعهد الله إذا عاهدتم ولا تنقضوا </a:t>
            </a:r>
            <a:r>
              <a:rPr lang="ar-MA" sz="2000" smtClean="0"/>
              <a:t>الأيمان </a:t>
            </a:r>
            <a:r>
              <a:rPr lang="ar-MA" sz="2000"/>
              <a:t>بعد </a:t>
            </a:r>
            <a:r>
              <a:rPr lang="ar-MA" sz="2000" smtClean="0"/>
              <a:t>توكيدها </a:t>
            </a:r>
            <a:r>
              <a:rPr lang="ar-MA" sz="2000"/>
              <a:t>وقد جعلتم الله عليكم كفيلا » ( المائدة 1 - الاسراء 34 - النحل 91 ) وقال </a:t>
            </a:r>
            <a:r>
              <a:rPr lang="ar-MA" sz="2000" smtClean="0"/>
              <a:t>النبي صلى الله عليه وسلم  </a:t>
            </a:r>
            <a:r>
              <a:rPr lang="ar-MA" sz="2000"/>
              <a:t>أيضا : ( المسلمون عند شروطهم إلا شرطا أحل حراما أو حرم حلالا </a:t>
            </a:r>
            <a:r>
              <a:rPr lang="ar-MA" sz="2000" smtClean="0"/>
              <a:t>)</a:t>
            </a:r>
          </a:p>
          <a:p>
            <a:pPr algn="justLow"/>
            <a:r>
              <a:rPr lang="ar-MA" sz="2000" b="1" u="sng" smtClean="0"/>
              <a:t>2 </a:t>
            </a:r>
            <a:r>
              <a:rPr lang="ar-MA" sz="2000" b="1" u="sng"/>
              <a:t>– </a:t>
            </a:r>
            <a:r>
              <a:rPr lang="ar-MA" sz="2000" b="1" u="sng" smtClean="0"/>
              <a:t>الإرادة المنفردة في </a:t>
            </a:r>
            <a:r>
              <a:rPr lang="ar-MA" sz="2000" b="1" u="sng"/>
              <a:t>الفقه الإسلامي:</a:t>
            </a:r>
          </a:p>
          <a:p>
            <a:pPr algn="justLow"/>
            <a:r>
              <a:rPr lang="ar-MA" sz="2000" smtClean="0"/>
              <a:t>للإرادة </a:t>
            </a:r>
            <a:r>
              <a:rPr lang="ar-MA" sz="2000"/>
              <a:t>المنفردة في الفقه الإسلامي میدان فسيح </a:t>
            </a:r>
            <a:r>
              <a:rPr lang="ar-MA" sz="2000" smtClean="0"/>
              <a:t>تنتج فيه </a:t>
            </a:r>
            <a:r>
              <a:rPr lang="ar-MA" sz="2000"/>
              <a:t>اثارا قانونية متنوعة ، فهناك تصرفات هي عقود في القانون </a:t>
            </a:r>
            <a:r>
              <a:rPr lang="ar-MA" sz="2000" smtClean="0"/>
              <a:t>الوضعي وتتم في </a:t>
            </a:r>
            <a:r>
              <a:rPr lang="ar-MA" sz="2000"/>
              <a:t>الفقه الإسلامي بإرادة منفردة وهناك تصرفات تتم بإرادة مفردة في كل من </a:t>
            </a:r>
            <a:r>
              <a:rPr lang="ar-MA" sz="2000" smtClean="0"/>
              <a:t>الفقه  والقانون </a:t>
            </a:r>
            <a:r>
              <a:rPr lang="ar-MA" sz="2000"/>
              <a:t>الوضعي </a:t>
            </a:r>
            <a:r>
              <a:rPr lang="ar-MA" sz="2000" smtClean="0"/>
              <a:t>وهناك </a:t>
            </a:r>
            <a:r>
              <a:rPr lang="ar-MA" sz="2000"/>
              <a:t>اثار قانونية كثيرة </a:t>
            </a:r>
            <a:r>
              <a:rPr lang="ar-MA" sz="2000" smtClean="0"/>
              <a:t>غير إنشاء الالترام تحدثها الإرادة المنفردة </a:t>
            </a:r>
          </a:p>
        </p:txBody>
      </p:sp>
    </p:spTree>
    <p:extLst>
      <p:ext uri="{BB962C8B-B14F-4D97-AF65-F5344CB8AC3E}">
        <p14:creationId xmlns:p14="http://schemas.microsoft.com/office/powerpoint/2010/main" val="17259811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91344" y="188640"/>
            <a:ext cx="11881320" cy="5324535"/>
          </a:xfrm>
          <a:prstGeom prst="rect">
            <a:avLst/>
          </a:prstGeom>
          <a:noFill/>
        </p:spPr>
        <p:txBody>
          <a:bodyPr wrap="square" rtlCol="1">
            <a:spAutoFit/>
          </a:bodyPr>
          <a:lstStyle/>
          <a:p>
            <a:pPr algn="justLow"/>
            <a:r>
              <a:rPr lang="ar-MA" sz="2000"/>
              <a:t> فالإرادة المنفردة من حيث إنشاء الالتزام ومن حيث انتاج الأثار القانونية المختلفة لا تقل في الفقه الإسلامي عنها في القانون الوضعي بل هي في الفقه الإسلامي تزيد عنه وفوق ذلك فإن مذهب الإمام مالك - وقد وصل في هدا إلى مستوى الفقه الجرماني . قد جعل من الإرادة المنفردة مصدرا عاما للالترام وهذه التصرفات التي تتم بإرادة منفردة في الفقه الاسلامي هي : الالتزام والوعد والنذر . فالالتزام يطلق في الفقه الإسلامي على الصورة العامة للالتزام بالإرادة المنفردة فيقال المطلوبات المترتبة على الالتزام أي الالتزامات الناشئة عن الإرادة </a:t>
            </a:r>
            <a:r>
              <a:rPr lang="ar-MA" sz="2000" smtClean="0"/>
              <a:t>المنفردة</a:t>
            </a:r>
          </a:p>
          <a:p>
            <a:pPr algn="justLow"/>
            <a:r>
              <a:rPr lang="ar-MA" sz="2000" b="1" smtClean="0"/>
              <a:t>3</a:t>
            </a:r>
            <a:r>
              <a:rPr lang="ar-MA" sz="2000" b="1" u="sng" smtClean="0"/>
              <a:t> – العمل غير المباح في الفقه الإسلامي:</a:t>
            </a:r>
          </a:p>
          <a:p>
            <a:pPr algn="justLow"/>
            <a:r>
              <a:rPr lang="ar-MA" sz="2000" smtClean="0"/>
              <a:t>لا توجد قاعدة عامة في الفقه الإسلامي تجعل من العمل غير المباح مصدرا للإلتزامات غير أن الفقهاء المسلمون بحثوا في هذا الموضوع على النحو العملي الذي اتبعوه في العقود فقواعد العمل غير المباح المقابلة للجرم المدني هي مبعثرة في أبواب مختلفة من الفقه أهمها الجنايات والحدود والغصب والإتلاف وأكثر الأعمال غير المباحة الت تصيب الجسم أو المال تستوجب الضمان أو التعويض وهي بذلك مصدرا للإلتزام المدني </a:t>
            </a:r>
          </a:p>
          <a:p>
            <a:pPr algn="justLow"/>
            <a:r>
              <a:rPr lang="ar-MA" sz="2000" smtClean="0"/>
              <a:t>وقد تكلم الفقهاء عن الضمان وهو التعويض المدني المحض والضمان في نظرهم نوعان : ضمان العقد وهي المسؤولية العقدية وضمان الفعل وهي المسؤولية التقصيرية </a:t>
            </a:r>
          </a:p>
          <a:p>
            <a:pPr algn="justLow"/>
            <a:r>
              <a:rPr lang="ar-MA" sz="2000" smtClean="0"/>
              <a:t>ولا توجد في الفقه الإسلامي قاعدة عامة تقضي بأن كل عمل غير مباح يلحق ضررا بالغير يكون مصدرا للاتزام</a:t>
            </a:r>
          </a:p>
          <a:p>
            <a:pPr algn="justLow"/>
            <a:r>
              <a:rPr lang="ar-MA" sz="2000" b="1" u="sng" smtClean="0"/>
              <a:t>4 – الكسب غير المشروع:</a:t>
            </a:r>
          </a:p>
          <a:p>
            <a:pPr algn="justLow"/>
            <a:r>
              <a:rPr lang="ar-MA" sz="2000" smtClean="0"/>
              <a:t>لا توجد قاعدة عامة في الفقه الإسلامي تجعل الكسب غير المشروع مصدرا للالتزام (الإثراء بلا سبب) بوجه عام ولكن هناك تطبيقات عملية لها مثل الفضالة، حيث أن يكون للشخص القيام بالعمل النافع للغير فإذا تسبب افتقاره وإثراء من كان الفعل لمصلحته فإن له الرجوع عليه بمقدار ما كسب وأثري به بسبب الفعل </a:t>
            </a:r>
          </a:p>
          <a:p>
            <a:pPr algn="justLow"/>
            <a:r>
              <a:rPr lang="ar-MA" sz="2000" u="sng" smtClean="0"/>
              <a:t>5</a:t>
            </a:r>
            <a:r>
              <a:rPr lang="ar-MA" sz="2000" b="1" u="sng" smtClean="0"/>
              <a:t> – القانون كمصدر للإلتزام:</a:t>
            </a:r>
          </a:p>
          <a:p>
            <a:pPr algn="justLow"/>
            <a:r>
              <a:rPr lang="ar-MA" sz="2000" smtClean="0"/>
              <a:t>هناك موجبات في الفقه الإسلامي مصدرها المباشر هو الشرع الإسلامي كالإلتزام بالنفقة كنفقة الزوجة مثلا واجبة على الزوج بمقتضى الشرع وحده </a:t>
            </a:r>
          </a:p>
        </p:txBody>
      </p:sp>
    </p:spTree>
    <p:extLst>
      <p:ext uri="{BB962C8B-B14F-4D97-AF65-F5344CB8AC3E}">
        <p14:creationId xmlns:p14="http://schemas.microsoft.com/office/powerpoint/2010/main" val="16069072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اويتين مستديرتين في نفس الجانب 2"/>
          <p:cNvSpPr/>
          <p:nvPr/>
        </p:nvSpPr>
        <p:spPr>
          <a:xfrm>
            <a:off x="2063552" y="131604"/>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a:t>
            </a:r>
            <a:r>
              <a:rPr lang="ar-MA" sz="2800" smtClean="0">
                <a:solidFill>
                  <a:srgbClr val="00B050"/>
                </a:solidFill>
                <a:latin typeface="Hacen Samra" panose="02000000000000000000" pitchFamily="2" charset="-78"/>
                <a:cs typeface="Hacen Samra" panose="02000000000000000000" pitchFamily="2" charset="-78"/>
              </a:rPr>
              <a:t>الثالث: الحقوق الجنائية في </a:t>
            </a:r>
            <a:r>
              <a:rPr lang="ar-MA" sz="2800">
                <a:solidFill>
                  <a:srgbClr val="00B050"/>
                </a:solidFill>
                <a:latin typeface="Hacen Samra" panose="02000000000000000000" pitchFamily="2" charset="-78"/>
                <a:cs typeface="Hacen Samra" panose="02000000000000000000" pitchFamily="2" charset="-78"/>
              </a:rPr>
              <a:t>الشريعة الإسلامية</a:t>
            </a:r>
          </a:p>
        </p:txBody>
      </p:sp>
      <p:sp>
        <p:nvSpPr>
          <p:cNvPr id="4" name="مربع نص 3"/>
          <p:cNvSpPr txBox="1"/>
          <p:nvPr/>
        </p:nvSpPr>
        <p:spPr>
          <a:xfrm>
            <a:off x="84334" y="618024"/>
            <a:ext cx="11881320" cy="6247864"/>
          </a:xfrm>
          <a:prstGeom prst="rect">
            <a:avLst/>
          </a:prstGeom>
          <a:noFill/>
        </p:spPr>
        <p:txBody>
          <a:bodyPr wrap="square" rtlCol="1">
            <a:spAutoFit/>
          </a:bodyPr>
          <a:lstStyle/>
          <a:p>
            <a:pPr algn="justLow"/>
            <a:r>
              <a:rPr lang="ar-MA" sz="2000" b="1" u="sng" smtClean="0"/>
              <a:t>1 –الجريمة في الفقه الإسلامي:</a:t>
            </a:r>
          </a:p>
          <a:p>
            <a:pPr algn="justLow"/>
            <a:r>
              <a:rPr lang="ar-MA" sz="2000" smtClean="0"/>
              <a:t>الجريمة في نظر الفقه الإسلامي هي إتيان فعل نصت الشريعة على تحريمه، أو ترك شيء نصت الشريعة على وجوبه، مع ايجاب عقوبة على الفعل أو الترك</a:t>
            </a:r>
          </a:p>
          <a:p>
            <a:pPr algn="justLow"/>
            <a:r>
              <a:rPr lang="ar-MA" sz="2000" smtClean="0"/>
              <a:t>وتقسم الشريعة الجرائم على ثلاثة أقسام:</a:t>
            </a:r>
          </a:p>
          <a:p>
            <a:pPr marL="342900" indent="-342900" algn="justLow">
              <a:buFontTx/>
              <a:buChar char="-"/>
            </a:pPr>
            <a:r>
              <a:rPr lang="ar-MA" sz="2000" smtClean="0"/>
              <a:t>جرائم الحدود: وهي الجرائم التي نصت الشريعة على عقوبتها ولا يجوز للقاضي أن يعفو عن هذه العقوبات أو يغير منها لثبوتها بدليل قطعي ولأنها من حقوق الله وتشمل الجرائم التالية: الزنا، القذف، شرب الخمر، السرقة ، الحرابة ، الردة والبغي</a:t>
            </a:r>
          </a:p>
          <a:p>
            <a:pPr marL="342900" indent="-342900" algn="justLow">
              <a:buFontTx/>
              <a:buChar char="-"/>
            </a:pPr>
            <a:r>
              <a:rPr lang="ar-MA" sz="2000" smtClean="0"/>
              <a:t>جرائم القصاص: ويراد بها الجرائم التي تؤدي إلى القتل أو الجرح ونظرا لأهمية هذه الجرائم ولإرتباطها بحياة الفرد فإن عقوبتها هي القصاص تحقيقا للتوازن بين الجريمة والعقوبة ومراعاة للعدل بين الجاني والمدني عليهويشترط لوجوب القصاص توفر القصد الجنائي </a:t>
            </a:r>
          </a:p>
          <a:p>
            <a:pPr marL="342900" indent="-342900" algn="justLow">
              <a:buFontTx/>
              <a:buChar char="-"/>
            </a:pPr>
            <a:r>
              <a:rPr lang="ar-MA" sz="2000" smtClean="0"/>
              <a:t>جرائم التعزير: ويراد بها الجرائم التي لا تدخل ضمن جرائم الحدود والقصاص ويترك أمر تقديرها للقاضي </a:t>
            </a:r>
          </a:p>
          <a:p>
            <a:pPr algn="justLow"/>
            <a:r>
              <a:rPr lang="ar-MA" sz="2000" smtClean="0"/>
              <a:t>وأركان الجريمة في الفقه الإسلامي هي :</a:t>
            </a:r>
          </a:p>
          <a:p>
            <a:pPr marL="342900" indent="-342900" algn="justLow">
              <a:buFontTx/>
              <a:buChar char="-"/>
            </a:pPr>
            <a:r>
              <a:rPr lang="ar-MA" sz="2000" smtClean="0"/>
              <a:t>إتيان الفعل الممنوع والمحرم، ويسمى هذا بالركن المادي للجريمة </a:t>
            </a:r>
          </a:p>
          <a:p>
            <a:pPr marL="342900" indent="-342900" algn="justLow">
              <a:buFontTx/>
              <a:buChar char="-"/>
            </a:pPr>
            <a:r>
              <a:rPr lang="ar-MA" sz="2000" smtClean="0"/>
              <a:t>وجود نص شرعي محرم ولذلك نجد بأن الشريعة الإسلامية نصت خاصة في جرائم الحدود على عقوبة كل واحدة منها بشكل مبين ومفصل</a:t>
            </a:r>
          </a:p>
          <a:p>
            <a:pPr marL="342900" indent="-342900" algn="justLow">
              <a:buFontTx/>
              <a:buChar char="-"/>
            </a:pPr>
            <a:r>
              <a:rPr lang="ar-MA" sz="2000" smtClean="0"/>
              <a:t>اشتراط التكليف في الجاني والإختيار قاصدا لإرتكاب الفعل المحرم والمجرم</a:t>
            </a:r>
          </a:p>
          <a:p>
            <a:pPr algn="justLow"/>
            <a:r>
              <a:rPr lang="ar-MA" sz="2000" smtClean="0"/>
              <a:t>وترتفع المسؤولية عن الجاني في حالتين:</a:t>
            </a:r>
          </a:p>
          <a:p>
            <a:pPr marL="342900" indent="-342900" algn="justLow">
              <a:buFontTx/>
              <a:buChar char="-"/>
            </a:pPr>
            <a:r>
              <a:rPr lang="ar-MA" sz="2000" smtClean="0"/>
              <a:t>حالة إباحة الفعل المجرم : لإستعمال حق أو لأداء واجب كحق ولي المقتول في قتل الجاني وحق الشخص في الدفاع عن نفسه وحق القاضي في تنفيذ الحكم</a:t>
            </a:r>
          </a:p>
          <a:p>
            <a:pPr marL="342900" indent="-342900" algn="justLow">
              <a:buFontTx/>
              <a:buChar char="-"/>
            </a:pPr>
            <a:r>
              <a:rPr lang="ar-MA" sz="2000" smtClean="0"/>
              <a:t>حالة فقدان الإختيار والإدراك ، ويدخل ضمن هذه الحالة الإكراه والصغر والجنون </a:t>
            </a:r>
          </a:p>
          <a:p>
            <a:pPr algn="justLow"/>
            <a:r>
              <a:rPr lang="ar-MA" sz="2000" b="1" u="sng" smtClean="0"/>
              <a:t>2 </a:t>
            </a:r>
            <a:r>
              <a:rPr lang="ar-MA" sz="2000" b="1" u="sng"/>
              <a:t>– </a:t>
            </a:r>
            <a:r>
              <a:rPr lang="ar-MA" sz="2000" b="1" u="sng" smtClean="0"/>
              <a:t>العقوبة في الفقه الإسلامي:</a:t>
            </a:r>
          </a:p>
          <a:p>
            <a:pPr algn="justLow"/>
            <a:r>
              <a:rPr lang="ar-MA" sz="2000" smtClean="0"/>
              <a:t>العقوبة هي الجزاء المترتب على ارتكاب الفعل المحظور لضمان احترام الأوامر الشرعية وتمتاز العقوبة في الفقه الإسلامي بما يلي:</a:t>
            </a:r>
            <a:endParaRPr lang="ar-MA" sz="2000"/>
          </a:p>
          <a:p>
            <a:pPr algn="justLow"/>
            <a:endParaRPr lang="ar-MA" sz="2000" smtClean="0"/>
          </a:p>
        </p:txBody>
      </p:sp>
    </p:spTree>
    <p:extLst>
      <p:ext uri="{BB962C8B-B14F-4D97-AF65-F5344CB8AC3E}">
        <p14:creationId xmlns:p14="http://schemas.microsoft.com/office/powerpoint/2010/main" val="38942539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84334" y="618024"/>
            <a:ext cx="11881320" cy="3170099"/>
          </a:xfrm>
          <a:prstGeom prst="rect">
            <a:avLst/>
          </a:prstGeom>
          <a:noFill/>
        </p:spPr>
        <p:txBody>
          <a:bodyPr wrap="square" rtlCol="1">
            <a:spAutoFit/>
          </a:bodyPr>
          <a:lstStyle/>
          <a:p>
            <a:pPr marL="342900" indent="-342900" algn="justLow">
              <a:buFontTx/>
              <a:buChar char="-"/>
            </a:pPr>
            <a:r>
              <a:rPr lang="ar-MA" sz="2000" smtClean="0"/>
              <a:t>تعدد العقوبات واختلافها من حيث التشديد والتخفيف بحسب جسامة الجرم وأثره في المجتمع منها العقوبات على الحدود وعقوبات القصاص وعقوبات التعازير</a:t>
            </a:r>
          </a:p>
          <a:p>
            <a:pPr marL="342900" indent="-342900" algn="justLow">
              <a:buFontTx/>
              <a:buChar char="-"/>
            </a:pPr>
            <a:r>
              <a:rPr lang="ar-MA" sz="2000" smtClean="0"/>
              <a:t>العقوبات شخصية ولا يجوز مساءلة الفرد عن جريمة غيره ولو كان هذا الفرد من أسرة الجاني</a:t>
            </a:r>
          </a:p>
          <a:p>
            <a:pPr marL="342900" indent="-342900" algn="justLow">
              <a:buFontTx/>
              <a:buChar char="-"/>
            </a:pPr>
            <a:r>
              <a:rPr lang="ar-MA" sz="2000" smtClean="0"/>
              <a:t>لا توقع العقوبة على الجاني ما لم تثبت وفقا لطرق الإثبات الشرعية </a:t>
            </a:r>
          </a:p>
          <a:p>
            <a:pPr marL="342900" indent="-342900" algn="justLow">
              <a:buFontTx/>
              <a:buChar char="-"/>
            </a:pPr>
            <a:r>
              <a:rPr lang="ar-MA" sz="2000" smtClean="0"/>
              <a:t>سلطة القاضي التقديرية مختلفة حسب نوع الجريمة بحيث لا سلطة له في الحدود والقصاص وله سلطة واسعة في جرائم التعزير</a:t>
            </a:r>
          </a:p>
          <a:p>
            <a:pPr marL="342900" indent="-342900" algn="justLow">
              <a:buFontTx/>
              <a:buChar char="-"/>
            </a:pPr>
            <a:r>
              <a:rPr lang="ar-MA" sz="2000" smtClean="0"/>
              <a:t>تسقط عقوبة القصاص بعفو المجني عليه أو وليه ولا تسقط عقوبات الحدود بعفو المجنى عليه لأن حق الله غالب في الحدود وحق العبد غالب في القصاص</a:t>
            </a:r>
          </a:p>
          <a:p>
            <a:pPr marL="342900" indent="-342900" algn="justLow">
              <a:buFontTx/>
              <a:buChar char="-"/>
            </a:pPr>
            <a:r>
              <a:rPr lang="ar-MA" sz="2000" smtClean="0"/>
              <a:t>تعتبر الدية وهي العقوبة المالية عقوبة اصلية في بعض الأحيان وعقوبة بلدية في أحيان أخرى ولا يجوز تجاوز العقوبة الأصلية إلى العقوبة البدلية إلا عند عدم إمكان تنفيذ العقوبة الأصلية </a:t>
            </a:r>
            <a:endParaRPr lang="ar-MA" sz="2000"/>
          </a:p>
          <a:p>
            <a:pPr algn="justLow"/>
            <a:endParaRPr lang="ar-MA" sz="2000" smtClean="0"/>
          </a:p>
        </p:txBody>
      </p:sp>
    </p:spTree>
    <p:extLst>
      <p:ext uri="{BB962C8B-B14F-4D97-AF65-F5344CB8AC3E}">
        <p14:creationId xmlns:p14="http://schemas.microsoft.com/office/powerpoint/2010/main" val="181388584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359697" y="609861"/>
            <a:ext cx="4426861" cy="707886"/>
          </a:xfrm>
          <a:prstGeom prst="rect">
            <a:avLst/>
          </a:prstGeom>
          <a:noFill/>
        </p:spPr>
        <p:txBody>
          <a:bodyPr wrap="square" rtlCol="1">
            <a:spAutoFit/>
          </a:bodyPr>
          <a:lstStyle/>
          <a:p>
            <a:pPr algn="ctr"/>
            <a:r>
              <a:rPr lang="ar-MA" sz="4000" b="1" u="sng">
                <a:effectLst>
                  <a:outerShdw blurRad="38100" dist="38100" dir="2700000" algn="tl">
                    <a:srgbClr val="000000">
                      <a:alpha val="43137"/>
                    </a:srgbClr>
                  </a:outerShdw>
                </a:effectLst>
              </a:rPr>
              <a:t>محاور هذه الحصة</a:t>
            </a:r>
          </a:p>
        </p:txBody>
      </p:sp>
      <p:sp>
        <p:nvSpPr>
          <p:cNvPr id="14" name="مستطيل ذو زوايا قطرية مخدوشة 13"/>
          <p:cNvSpPr/>
          <p:nvPr/>
        </p:nvSpPr>
        <p:spPr>
          <a:xfrm>
            <a:off x="839416" y="1772816"/>
            <a:ext cx="10369152" cy="4008276"/>
          </a:xfrm>
          <a:prstGeom prst="snip2DiagRect">
            <a:avLst/>
          </a:prstGeom>
          <a:pattFill prst="lgGrid">
            <a:fgClr>
              <a:schemeClr val="accent5">
                <a:lumMod val="40000"/>
                <a:lumOff val="6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endParaRPr lang="ar-MA" sz="2800" b="1" u="sng">
              <a:solidFill>
                <a:srgbClr val="C00000"/>
              </a:solidFill>
            </a:endParaRPr>
          </a:p>
          <a:p>
            <a:pPr lvl="0"/>
            <a:endParaRPr lang="ar-MA" sz="2400">
              <a:solidFill>
                <a:prstClr val="black"/>
              </a:solidFill>
            </a:endParaRPr>
          </a:p>
          <a:p>
            <a:pPr lvl="0"/>
            <a:endParaRPr lang="ar-MA" sz="2400" b="1">
              <a:solidFill>
                <a:prstClr val="black"/>
              </a:solidFill>
            </a:endParaRPr>
          </a:p>
        </p:txBody>
      </p:sp>
      <p:sp>
        <p:nvSpPr>
          <p:cNvPr id="6" name="مربع نص 5"/>
          <p:cNvSpPr txBox="1"/>
          <p:nvPr/>
        </p:nvSpPr>
        <p:spPr>
          <a:xfrm>
            <a:off x="1703512" y="2207293"/>
            <a:ext cx="8100392" cy="3139321"/>
          </a:xfrm>
          <a:prstGeom prst="rect">
            <a:avLst/>
          </a:prstGeom>
          <a:noFill/>
        </p:spPr>
        <p:txBody>
          <a:bodyPr wrap="square" rtlCol="1">
            <a:spAutoFit/>
          </a:bodyPr>
          <a:lstStyle/>
          <a:p>
            <a:endParaRPr lang="en-US" sz="2000"/>
          </a:p>
          <a:p>
            <a:pPr algn="ctr"/>
            <a:r>
              <a:rPr lang="ar-MA" sz="2800" b="1" u="sng">
                <a:solidFill>
                  <a:srgbClr val="7030A0"/>
                </a:solidFill>
              </a:rPr>
              <a:t>الفصل </a:t>
            </a:r>
            <a:r>
              <a:rPr lang="ar-MA" sz="2800" b="1" u="sng" smtClean="0">
                <a:solidFill>
                  <a:srgbClr val="7030A0"/>
                </a:solidFill>
              </a:rPr>
              <a:t>الثاني: النظام القانوني الإسلامي</a:t>
            </a:r>
            <a:endParaRPr lang="ar-MA" sz="2000" b="1" smtClean="0">
              <a:solidFill>
                <a:srgbClr val="7030A0"/>
              </a:solidFill>
            </a:endParaRPr>
          </a:p>
          <a:p>
            <a:endParaRPr lang="ar-MA" sz="2400" b="1" u="sng" smtClean="0"/>
          </a:p>
          <a:p>
            <a:pPr algn="ctr"/>
            <a:r>
              <a:rPr lang="ar-MA" sz="2200" b="1" u="sng" smtClean="0">
                <a:solidFill>
                  <a:srgbClr val="C00000"/>
                </a:solidFill>
              </a:rPr>
              <a:t>المبحث </a:t>
            </a:r>
            <a:r>
              <a:rPr lang="ar-MA" sz="2200" b="1" u="sng">
                <a:solidFill>
                  <a:srgbClr val="C00000"/>
                </a:solidFill>
              </a:rPr>
              <a:t>الأول</a:t>
            </a:r>
            <a:r>
              <a:rPr lang="ar-MA" sz="2200" b="1">
                <a:solidFill>
                  <a:srgbClr val="C00000"/>
                </a:solidFill>
              </a:rPr>
              <a:t>: </a:t>
            </a:r>
            <a:r>
              <a:rPr lang="ar-MA" sz="2200" b="1" smtClean="0">
                <a:solidFill>
                  <a:srgbClr val="C00000"/>
                </a:solidFill>
              </a:rPr>
              <a:t>النظام القانوني الإسلامي المتعلق بالأحوال الشخصية والمدنية والجنائية</a:t>
            </a:r>
          </a:p>
          <a:p>
            <a:endParaRPr lang="en-US" sz="2400"/>
          </a:p>
          <a:p>
            <a:r>
              <a:rPr lang="ar-MA" sz="2000" b="1" smtClean="0"/>
              <a:t>                  المطلب </a:t>
            </a:r>
            <a:r>
              <a:rPr lang="ar-MA" sz="2000" b="1"/>
              <a:t>الأول: </a:t>
            </a:r>
            <a:r>
              <a:rPr lang="ar-MA" sz="2000" smtClean="0"/>
              <a:t>الأحوال الشخصية في الشريعة الإسلامية</a:t>
            </a:r>
            <a:endParaRPr lang="en-US" sz="2000"/>
          </a:p>
          <a:p>
            <a:r>
              <a:rPr lang="ar-MA" sz="2000" smtClean="0"/>
              <a:t>                  </a:t>
            </a:r>
            <a:r>
              <a:rPr lang="ar-MA" sz="2000" b="1" smtClean="0"/>
              <a:t>المطلب </a:t>
            </a:r>
            <a:r>
              <a:rPr lang="ar-MA" sz="2000" b="1"/>
              <a:t>الثاني: </a:t>
            </a:r>
            <a:r>
              <a:rPr lang="ar-MA" sz="2000" smtClean="0"/>
              <a:t>المعاملات المالية في الشريعة الإسلامية</a:t>
            </a:r>
          </a:p>
          <a:p>
            <a:r>
              <a:rPr lang="ar-MA" sz="2000" smtClean="0"/>
              <a:t>                  </a:t>
            </a:r>
            <a:r>
              <a:rPr lang="ar-MA" sz="2000" b="1" smtClean="0"/>
              <a:t>المطلب الثالث: </a:t>
            </a:r>
            <a:r>
              <a:rPr lang="ar-MA" sz="2000" smtClean="0"/>
              <a:t>الحقوق الجنائية في الشريعة الإسلامية</a:t>
            </a:r>
          </a:p>
          <a:p>
            <a:endParaRPr lang="en-US" sz="2000"/>
          </a:p>
        </p:txBody>
      </p:sp>
    </p:spTree>
    <p:extLst>
      <p:ext uri="{BB962C8B-B14F-4D97-AF65-F5344CB8AC3E}">
        <p14:creationId xmlns:p14="http://schemas.microsoft.com/office/powerpoint/2010/main" val="8259579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mph" presetSubtype="0" fill="hold" grpId="1" nodeType="clickEffect">
                                  <p:stCondLst>
                                    <p:cond delay="50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par>
                                <p:cTn id="12" presetID="31"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 calcmode="lin" valueType="num">
                                      <p:cBhvr>
                                        <p:cTn id="16" dur="1000" fill="hold"/>
                                        <p:tgtEl>
                                          <p:spTgt spid="14"/>
                                        </p:tgtEl>
                                        <p:attrNameLst>
                                          <p:attrName>style.rotation</p:attrName>
                                        </p:attrNameLst>
                                      </p:cBhvr>
                                      <p:tavLst>
                                        <p:tav tm="0">
                                          <p:val>
                                            <p:fltVal val="90"/>
                                          </p:val>
                                        </p:tav>
                                        <p:tav tm="100000">
                                          <p:val>
                                            <p:fltVal val="0"/>
                                          </p:val>
                                        </p:tav>
                                      </p:tavLst>
                                    </p:anim>
                                    <p:animEffect transition="in" filter="fade">
                                      <p:cBhvr>
                                        <p:cTn id="1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rot="5400000">
            <a:off x="4539638" y="-1855398"/>
            <a:ext cx="3544772" cy="10801200"/>
          </a:xfrm>
          <a:prstGeom prst="rect">
            <a:avLst/>
          </a:prstGeom>
          <a:pattFill prst="diagBrick">
            <a:fgClr>
              <a:srgbClr val="FFFF00"/>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vert="vert" rtlCol="1" anchor="ctr"/>
          <a:lstStyle/>
          <a:p>
            <a:pPr algn="ctr"/>
            <a:endParaRPr lang="ar-MA">
              <a:solidFill>
                <a:prstClr val="white"/>
              </a:solidFill>
            </a:endParaRPr>
          </a:p>
        </p:txBody>
      </p:sp>
      <p:pic>
        <p:nvPicPr>
          <p:cNvPr id="18" name="صورة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5480" y="4718366"/>
            <a:ext cx="1102705" cy="1041748"/>
          </a:xfrm>
          <a:prstGeom prst="rect">
            <a:avLst/>
          </a:prstGeom>
        </p:spPr>
      </p:pic>
      <p:sp>
        <p:nvSpPr>
          <p:cNvPr id="20" name="مربع نص 19"/>
          <p:cNvSpPr txBox="1"/>
          <p:nvPr/>
        </p:nvSpPr>
        <p:spPr>
          <a:xfrm>
            <a:off x="1282089" y="6108194"/>
            <a:ext cx="2299158" cy="738664"/>
          </a:xfrm>
          <a:prstGeom prst="rect">
            <a:avLst/>
          </a:prstGeom>
          <a:noFill/>
        </p:spPr>
        <p:txBody>
          <a:bodyPr wrap="square" rtlCol="1">
            <a:spAutoFit/>
          </a:bodyPr>
          <a:lstStyle/>
          <a:p>
            <a:pPr algn="ctr"/>
            <a:r>
              <a:rPr lang="ar-MA" sz="1400" b="1">
                <a:solidFill>
                  <a:prstClr val="black"/>
                </a:solidFill>
                <a:cs typeface="AGA Sindibad Regular" pitchFamily="2" charset="-78"/>
              </a:rPr>
              <a:t>أستاذ التعليم العالي مساعد باحث  في القانون الخاص بالكلية المتعددة التخصصات بالناظور</a:t>
            </a:r>
          </a:p>
        </p:txBody>
      </p:sp>
      <p:sp>
        <p:nvSpPr>
          <p:cNvPr id="21" name="مربع نص 20"/>
          <p:cNvSpPr txBox="1"/>
          <p:nvPr/>
        </p:nvSpPr>
        <p:spPr>
          <a:xfrm>
            <a:off x="1249599" y="5687358"/>
            <a:ext cx="2371955" cy="461665"/>
          </a:xfrm>
          <a:prstGeom prst="rect">
            <a:avLst/>
          </a:prstGeom>
          <a:noFill/>
        </p:spPr>
        <p:txBody>
          <a:bodyPr wrap="square" rtlCol="1">
            <a:spAutoFit/>
          </a:bodyPr>
          <a:lstStyle/>
          <a:p>
            <a:pPr>
              <a:lnSpc>
                <a:spcPct val="150000"/>
              </a:lnSpc>
            </a:pPr>
            <a:r>
              <a:rPr lang="ar-MA" sz="1600">
                <a:solidFill>
                  <a:prstClr val="black"/>
                </a:solidFill>
                <a:cs typeface="AL-Bsher" pitchFamily="2" charset="-78"/>
              </a:rPr>
              <a:t>ذ,المصطفى الغشام الشعيبي</a:t>
            </a:r>
          </a:p>
        </p:txBody>
      </p:sp>
      <p:pic>
        <p:nvPicPr>
          <p:cNvPr id="24" name="صورة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2006" y="0"/>
            <a:ext cx="3168352" cy="2265968"/>
          </a:xfrm>
          <a:prstGeom prst="rect">
            <a:avLst/>
          </a:prstGeom>
        </p:spPr>
      </p:pic>
      <p:sp>
        <p:nvSpPr>
          <p:cNvPr id="27" name="مربع نص 26"/>
          <p:cNvSpPr txBox="1"/>
          <p:nvPr/>
        </p:nvSpPr>
        <p:spPr>
          <a:xfrm>
            <a:off x="1032838" y="2239112"/>
            <a:ext cx="10247738" cy="2308324"/>
          </a:xfrm>
          <a:prstGeom prst="rect">
            <a:avLst/>
          </a:prstGeom>
          <a:noFill/>
          <a:ln w="38100" cmpd="thickThin">
            <a:noFill/>
          </a:ln>
        </p:spPr>
        <p:txBody>
          <a:bodyPr wrap="square" rtlCol="1">
            <a:spAutoFit/>
          </a:bodyPr>
          <a:lstStyle/>
          <a:p>
            <a:pPr algn="justLow"/>
            <a:r>
              <a:rPr lang="ar-MA" sz="2400">
                <a:solidFill>
                  <a:prstClr val="black"/>
                </a:solidFill>
                <a:latin typeface="Hacen Samra" panose="02000000000000000000" pitchFamily="2" charset="-78"/>
                <a:cs typeface="+mj-cs"/>
              </a:rPr>
              <a:t>انتهت حصة هذا اليوم ونلتقي في الحصة القادمة </a:t>
            </a:r>
            <a:r>
              <a:rPr lang="ar-MA" sz="2400" smtClean="0">
                <a:solidFill>
                  <a:prstClr val="black"/>
                </a:solidFill>
                <a:latin typeface="Hacen Samra" panose="02000000000000000000" pitchFamily="2" charset="-78"/>
                <a:cs typeface="+mj-cs"/>
              </a:rPr>
              <a:t>والتي </a:t>
            </a:r>
            <a:r>
              <a:rPr lang="ar-MA" sz="2400">
                <a:solidFill>
                  <a:prstClr val="black"/>
                </a:solidFill>
                <a:latin typeface="Hacen Samra" panose="02000000000000000000" pitchFamily="2" charset="-78"/>
                <a:cs typeface="+mj-cs"/>
              </a:rPr>
              <a:t>سنتطرق </a:t>
            </a:r>
            <a:r>
              <a:rPr lang="ar-MA" sz="2400" smtClean="0">
                <a:solidFill>
                  <a:prstClr val="black"/>
                </a:solidFill>
                <a:latin typeface="Hacen Samra" panose="02000000000000000000" pitchFamily="2" charset="-78"/>
                <a:cs typeface="+mj-cs"/>
              </a:rPr>
              <a:t> للفصل الثاني</a:t>
            </a:r>
            <a:r>
              <a:rPr lang="ar-MA" sz="2400">
                <a:solidFill>
                  <a:prstClr val="black"/>
                </a:solidFill>
                <a:latin typeface="Hacen Samra" panose="02000000000000000000" pitchFamily="2" charset="-78"/>
                <a:cs typeface="+mj-cs"/>
              </a:rPr>
              <a:t>: النظام القانوني </a:t>
            </a:r>
            <a:r>
              <a:rPr lang="ar-MA" sz="2400" smtClean="0">
                <a:solidFill>
                  <a:prstClr val="black"/>
                </a:solidFill>
                <a:latin typeface="Hacen Samra" panose="02000000000000000000" pitchFamily="2" charset="-78"/>
                <a:cs typeface="+mj-cs"/>
              </a:rPr>
              <a:t>الإسلامي حيث سنخصص </a:t>
            </a:r>
            <a:r>
              <a:rPr lang="ar-MA" sz="2400">
                <a:solidFill>
                  <a:prstClr val="black"/>
                </a:solidFill>
                <a:latin typeface="Hacen Samra" panose="02000000000000000000" pitchFamily="2" charset="-78"/>
                <a:cs typeface="+mj-cs"/>
              </a:rPr>
              <a:t>المبحث </a:t>
            </a:r>
            <a:r>
              <a:rPr lang="ar-MA" sz="2400" smtClean="0">
                <a:solidFill>
                  <a:prstClr val="black"/>
                </a:solidFill>
                <a:latin typeface="Hacen Samra" panose="02000000000000000000" pitchFamily="2" charset="-78"/>
                <a:cs typeface="+mj-cs"/>
              </a:rPr>
              <a:t>الثاني للحديث عن النظام </a:t>
            </a:r>
            <a:r>
              <a:rPr lang="ar-MA" sz="2400">
                <a:solidFill>
                  <a:prstClr val="black"/>
                </a:solidFill>
                <a:latin typeface="Hacen Samra" panose="02000000000000000000" pitchFamily="2" charset="-78"/>
                <a:cs typeface="+mj-cs"/>
              </a:rPr>
              <a:t>القانوني الإسلامي المتعلق بالحقوق الاقتصادية والحقوق </a:t>
            </a:r>
            <a:r>
              <a:rPr lang="ar-MA" sz="2400" smtClean="0">
                <a:solidFill>
                  <a:prstClr val="black"/>
                </a:solidFill>
                <a:latin typeface="Hacen Samra" panose="02000000000000000000" pitchFamily="2" charset="-78"/>
                <a:cs typeface="+mj-cs"/>
              </a:rPr>
              <a:t>الدولية </a:t>
            </a:r>
            <a:r>
              <a:rPr lang="ar-MA" sz="2400">
                <a:solidFill>
                  <a:prstClr val="black"/>
                </a:solidFill>
                <a:latin typeface="Hacen Samra" panose="02000000000000000000" pitchFamily="2" charset="-78"/>
                <a:cs typeface="+mj-cs"/>
              </a:rPr>
              <a:t>والحقوق </a:t>
            </a:r>
            <a:r>
              <a:rPr lang="ar-MA" sz="2400" smtClean="0">
                <a:solidFill>
                  <a:prstClr val="black"/>
                </a:solidFill>
                <a:latin typeface="Hacen Samra" panose="02000000000000000000" pitchFamily="2" charset="-78"/>
                <a:cs typeface="+mj-cs"/>
              </a:rPr>
              <a:t>القضائية:</a:t>
            </a:r>
            <a:endParaRPr lang="ar-MA" sz="2400">
              <a:solidFill>
                <a:prstClr val="black"/>
              </a:solidFill>
              <a:latin typeface="Hacen Samra" panose="02000000000000000000" pitchFamily="2" charset="-78"/>
              <a:cs typeface="+mj-cs"/>
            </a:endParaRPr>
          </a:p>
          <a:p>
            <a:pPr algn="justLow"/>
            <a:r>
              <a:rPr lang="ar-MA" sz="2400">
                <a:solidFill>
                  <a:prstClr val="black"/>
                </a:solidFill>
                <a:latin typeface="Hacen Samra" panose="02000000000000000000" pitchFamily="2" charset="-78"/>
                <a:cs typeface="+mj-cs"/>
              </a:rPr>
              <a:t>                  المطلب الأول: مبادئ الاقتصاد الإسلامي</a:t>
            </a:r>
          </a:p>
          <a:p>
            <a:pPr algn="justLow"/>
            <a:r>
              <a:rPr lang="ar-MA" sz="2400">
                <a:solidFill>
                  <a:prstClr val="black"/>
                </a:solidFill>
                <a:latin typeface="Hacen Samra" panose="02000000000000000000" pitchFamily="2" charset="-78"/>
                <a:cs typeface="+mj-cs"/>
              </a:rPr>
              <a:t>                  المطلب الثاني: القانون الدولي الإسلامي</a:t>
            </a:r>
          </a:p>
          <a:p>
            <a:pPr algn="justLow"/>
            <a:r>
              <a:rPr lang="ar-MA" sz="2400">
                <a:solidFill>
                  <a:prstClr val="black"/>
                </a:solidFill>
                <a:latin typeface="Hacen Samra" panose="02000000000000000000" pitchFamily="2" charset="-78"/>
                <a:cs typeface="+mj-cs"/>
              </a:rPr>
              <a:t>                  المطلب الثالث: المساطر والمرافعات والإجراءات القضائية الإسلامية</a:t>
            </a:r>
          </a:p>
        </p:txBody>
      </p:sp>
      <p:sp>
        <p:nvSpPr>
          <p:cNvPr id="19" name="مستطيل 18"/>
          <p:cNvSpPr/>
          <p:nvPr/>
        </p:nvSpPr>
        <p:spPr>
          <a:xfrm>
            <a:off x="-41184" y="-55766"/>
            <a:ext cx="345728" cy="6902624"/>
          </a:xfrm>
          <a:prstGeom prst="rect">
            <a:avLst/>
          </a:prstGeom>
          <a:pattFill prst="pct90">
            <a:fgClr>
              <a:schemeClr val="tx1">
                <a:lumMod val="65000"/>
                <a:lumOff val="35000"/>
              </a:schemeClr>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rtlCol="1" anchor="ctr"/>
          <a:lstStyle/>
          <a:p>
            <a:pPr algn="ctr"/>
            <a:endParaRPr lang="ar-MA">
              <a:solidFill>
                <a:prstClr val="white"/>
              </a:solidFill>
            </a:endParaRPr>
          </a:p>
        </p:txBody>
      </p:sp>
      <p:sp>
        <p:nvSpPr>
          <p:cNvPr id="2" name="مربع نص 1"/>
          <p:cNvSpPr txBox="1"/>
          <p:nvPr/>
        </p:nvSpPr>
        <p:spPr>
          <a:xfrm>
            <a:off x="4439816" y="5318027"/>
            <a:ext cx="5688632" cy="1200329"/>
          </a:xfrm>
          <a:prstGeom prst="rect">
            <a:avLst/>
          </a:prstGeom>
          <a:noFill/>
        </p:spPr>
        <p:txBody>
          <a:bodyPr wrap="square" rtlCol="1">
            <a:spAutoFit/>
          </a:bodyPr>
          <a:lstStyle/>
          <a:p>
            <a:pPr algn="ctr"/>
            <a:r>
              <a:rPr lang="ar-MA" sz="2400">
                <a:solidFill>
                  <a:prstClr val="black"/>
                </a:solidFill>
              </a:rPr>
              <a:t>للتواصل معي: اكتبوا التعليقات اسفل الفيديو</a:t>
            </a:r>
          </a:p>
          <a:p>
            <a:pPr algn="ctr"/>
            <a:r>
              <a:rPr lang="ar-MA" sz="2400">
                <a:solidFill>
                  <a:prstClr val="black"/>
                </a:solidFill>
              </a:rPr>
              <a:t>أو ارسلوا تعليقاتكم اسئلتكم عبر البريد الالكتروني: </a:t>
            </a:r>
            <a:r>
              <a:rPr lang="fr-FR" sz="2400" smtClean="0">
                <a:solidFill>
                  <a:prstClr val="black"/>
                </a:solidFill>
              </a:rPr>
              <a:t>choaibi.ump@gmail.com</a:t>
            </a:r>
            <a:endParaRPr lang="ar-MA" sz="2400">
              <a:solidFill>
                <a:prstClr val="black"/>
              </a:solidFill>
            </a:endParaRPr>
          </a:p>
        </p:txBody>
      </p:sp>
      <p:sp>
        <p:nvSpPr>
          <p:cNvPr id="10" name="مستطيل 9"/>
          <p:cNvSpPr/>
          <p:nvPr/>
        </p:nvSpPr>
        <p:spPr>
          <a:xfrm>
            <a:off x="11888838" y="-55766"/>
            <a:ext cx="345728" cy="6902624"/>
          </a:xfrm>
          <a:prstGeom prst="rect">
            <a:avLst/>
          </a:prstGeom>
          <a:pattFill prst="pct90">
            <a:fgClr>
              <a:schemeClr val="tx1">
                <a:lumMod val="65000"/>
                <a:lumOff val="35000"/>
              </a:schemeClr>
            </a:fgClr>
            <a:bgClr>
              <a:schemeClr val="bg1"/>
            </a:bgClr>
          </a:pattFill>
          <a:effectLst>
            <a:outerShdw blurRad="40000" dist="20000" dir="5400000" sx="97000" sy="97000" rotWithShape="0">
              <a:srgbClr val="000000">
                <a:alpha val="38000"/>
              </a:srgbClr>
            </a:outerShdw>
            <a:softEdge rad="38100"/>
          </a:effectLst>
        </p:spPr>
        <p:style>
          <a:lnRef idx="3">
            <a:schemeClr val="lt1"/>
          </a:lnRef>
          <a:fillRef idx="1">
            <a:schemeClr val="accent1"/>
          </a:fillRef>
          <a:effectRef idx="1">
            <a:schemeClr val="accent1"/>
          </a:effectRef>
          <a:fontRef idx="minor">
            <a:schemeClr val="lt1"/>
          </a:fontRef>
        </p:style>
        <p:txBody>
          <a:bodyPr rtlCol="1" anchor="ctr"/>
          <a:lstStyle/>
          <a:p>
            <a:pPr algn="ctr"/>
            <a:endParaRPr lang="ar-MA">
              <a:solidFill>
                <a:prstClr val="white"/>
              </a:solidFill>
            </a:endParaRPr>
          </a:p>
        </p:txBody>
      </p:sp>
    </p:spTree>
    <p:extLst>
      <p:ext uri="{BB962C8B-B14F-4D97-AF65-F5344CB8AC3E}">
        <p14:creationId xmlns:p14="http://schemas.microsoft.com/office/powerpoint/2010/main" val="41472464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p:cTn id="19" dur="1000" fill="hold"/>
                                        <p:tgtEl>
                                          <p:spTgt spid="20"/>
                                        </p:tgtEl>
                                        <p:attrNameLst>
                                          <p:attrName>ppt_w</p:attrName>
                                        </p:attrNameLst>
                                      </p:cBhvr>
                                      <p:tavLst>
                                        <p:tav tm="0">
                                          <p:val>
                                            <p:fltVal val="0"/>
                                          </p:val>
                                        </p:tav>
                                        <p:tav tm="100000">
                                          <p:val>
                                            <p:strVal val="#ppt_w"/>
                                          </p:val>
                                        </p:tav>
                                      </p:tavLst>
                                    </p:anim>
                                    <p:anim calcmode="lin" valueType="num">
                                      <p:cBhvr>
                                        <p:cTn id="20" dur="1000" fill="hold"/>
                                        <p:tgtEl>
                                          <p:spTgt spid="20"/>
                                        </p:tgtEl>
                                        <p:attrNameLst>
                                          <p:attrName>ppt_h</p:attrName>
                                        </p:attrNameLst>
                                      </p:cBhvr>
                                      <p:tavLst>
                                        <p:tav tm="0">
                                          <p:val>
                                            <p:fltVal val="0"/>
                                          </p:val>
                                        </p:tav>
                                        <p:tav tm="100000">
                                          <p:val>
                                            <p:strVal val="#ppt_h"/>
                                          </p:val>
                                        </p:tav>
                                      </p:tavLst>
                                    </p:anim>
                                    <p:anim calcmode="lin" valueType="num">
                                      <p:cBhvr>
                                        <p:cTn id="21" dur="1000" fill="hold"/>
                                        <p:tgtEl>
                                          <p:spTgt spid="20"/>
                                        </p:tgtEl>
                                        <p:attrNameLst>
                                          <p:attrName>style.rotation</p:attrName>
                                        </p:attrNameLst>
                                      </p:cBhvr>
                                      <p:tavLst>
                                        <p:tav tm="0">
                                          <p:val>
                                            <p:fltVal val="90"/>
                                          </p:val>
                                        </p:tav>
                                        <p:tav tm="100000">
                                          <p:val>
                                            <p:fltVal val="0"/>
                                          </p:val>
                                        </p:tav>
                                      </p:tavLst>
                                    </p:anim>
                                    <p:animEffect transition="in" filter="fade">
                                      <p:cBhvr>
                                        <p:cTn id="22" dur="1000"/>
                                        <p:tgtEl>
                                          <p:spTgt spid="20"/>
                                        </p:tgtEl>
                                      </p:cBhvr>
                                    </p:animEffect>
                                  </p:childTnLst>
                                </p:cTn>
                              </p:par>
                              <p:par>
                                <p:cTn id="23" presetID="3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1000" fill="hold"/>
                                        <p:tgtEl>
                                          <p:spTgt spid="24"/>
                                        </p:tgtEl>
                                        <p:attrNameLst>
                                          <p:attrName>ppt_w</p:attrName>
                                        </p:attrNameLst>
                                      </p:cBhvr>
                                      <p:tavLst>
                                        <p:tav tm="0">
                                          <p:val>
                                            <p:fltVal val="0"/>
                                          </p:val>
                                        </p:tav>
                                        <p:tav tm="100000">
                                          <p:val>
                                            <p:strVal val="#ppt_w"/>
                                          </p:val>
                                        </p:tav>
                                      </p:tavLst>
                                    </p:anim>
                                    <p:anim calcmode="lin" valueType="num">
                                      <p:cBhvr>
                                        <p:cTn id="26" dur="1000" fill="hold"/>
                                        <p:tgtEl>
                                          <p:spTgt spid="24"/>
                                        </p:tgtEl>
                                        <p:attrNameLst>
                                          <p:attrName>ppt_h</p:attrName>
                                        </p:attrNameLst>
                                      </p:cBhvr>
                                      <p:tavLst>
                                        <p:tav tm="0">
                                          <p:val>
                                            <p:fltVal val="0"/>
                                          </p:val>
                                        </p:tav>
                                        <p:tav tm="100000">
                                          <p:val>
                                            <p:strVal val="#ppt_h"/>
                                          </p:val>
                                        </p:tav>
                                      </p:tavLst>
                                    </p:anim>
                                    <p:anim calcmode="lin" valueType="num">
                                      <p:cBhvr>
                                        <p:cTn id="27" dur="1000" fill="hold"/>
                                        <p:tgtEl>
                                          <p:spTgt spid="24"/>
                                        </p:tgtEl>
                                        <p:attrNameLst>
                                          <p:attrName>style.rotation</p:attrName>
                                        </p:attrNameLst>
                                      </p:cBhvr>
                                      <p:tavLst>
                                        <p:tav tm="0">
                                          <p:val>
                                            <p:fltVal val="90"/>
                                          </p:val>
                                        </p:tav>
                                        <p:tav tm="100000">
                                          <p:val>
                                            <p:fltVal val="0"/>
                                          </p:val>
                                        </p:tav>
                                      </p:tavLst>
                                    </p:anim>
                                    <p:animEffect transition="in" filter="fade">
                                      <p:cBhvr>
                                        <p:cTn id="28" dur="1000"/>
                                        <p:tgtEl>
                                          <p:spTgt spid="24"/>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ppt_w</p:attrName>
                                        </p:attrNameLst>
                                      </p:cBhvr>
                                      <p:tavLst>
                                        <p:tav tm="0">
                                          <p:val>
                                            <p:fltVal val="0"/>
                                          </p:val>
                                        </p:tav>
                                        <p:tav tm="100000">
                                          <p:val>
                                            <p:strVal val="#ppt_w"/>
                                          </p:val>
                                        </p:tav>
                                      </p:tavLst>
                                    </p:anim>
                                    <p:anim calcmode="lin" valueType="num">
                                      <p:cBhvr>
                                        <p:cTn id="32" dur="1000" fill="hold"/>
                                        <p:tgtEl>
                                          <p:spTgt spid="27"/>
                                        </p:tgtEl>
                                        <p:attrNameLst>
                                          <p:attrName>ppt_h</p:attrName>
                                        </p:attrNameLst>
                                      </p:cBhvr>
                                      <p:tavLst>
                                        <p:tav tm="0">
                                          <p:val>
                                            <p:fltVal val="0"/>
                                          </p:val>
                                        </p:tav>
                                        <p:tav tm="100000">
                                          <p:val>
                                            <p:strVal val="#ppt_h"/>
                                          </p:val>
                                        </p:tav>
                                      </p:tavLst>
                                    </p:anim>
                                    <p:anim calcmode="lin" valueType="num">
                                      <p:cBhvr>
                                        <p:cTn id="33" dur="1000" fill="hold"/>
                                        <p:tgtEl>
                                          <p:spTgt spid="27"/>
                                        </p:tgtEl>
                                        <p:attrNameLst>
                                          <p:attrName>style.rotation</p:attrName>
                                        </p:attrNameLst>
                                      </p:cBhvr>
                                      <p:tavLst>
                                        <p:tav tm="0">
                                          <p:val>
                                            <p:fltVal val="90"/>
                                          </p:val>
                                        </p:tav>
                                        <p:tav tm="100000">
                                          <p:val>
                                            <p:fltVal val="0"/>
                                          </p:val>
                                        </p:tav>
                                      </p:tavLst>
                                    </p:anim>
                                    <p:animEffect transition="in" filter="fade">
                                      <p:cBhvr>
                                        <p:cTn id="3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تين مستديرتين في نفس الجانب 4"/>
          <p:cNvSpPr/>
          <p:nvPr/>
        </p:nvSpPr>
        <p:spPr>
          <a:xfrm>
            <a:off x="8889459" y="3292606"/>
            <a:ext cx="2607141"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الأحوال الشخصية</a:t>
            </a:r>
            <a:endParaRPr lang="ar-MA" sz="2400" b="1">
              <a:solidFill>
                <a:schemeClr val="tx1"/>
              </a:solidFill>
              <a:latin typeface="Hacen Samra" panose="02000000000000000000" pitchFamily="2" charset="-78"/>
              <a:cs typeface="+mj-cs"/>
            </a:endParaRPr>
          </a:p>
        </p:txBody>
      </p:sp>
      <p:cxnSp>
        <p:nvCxnSpPr>
          <p:cNvPr id="7" name="رابط كسهم مستقيم 6"/>
          <p:cNvCxnSpPr>
            <a:endCxn id="5" idx="2"/>
          </p:cNvCxnSpPr>
          <p:nvPr/>
        </p:nvCxnSpPr>
        <p:spPr>
          <a:xfrm flipV="1">
            <a:off x="6888088" y="3648835"/>
            <a:ext cx="2001371" cy="64528"/>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8" name="مستطيل ذو زاويتين مستديرتين في نفس الجانب 7"/>
          <p:cNvSpPr/>
          <p:nvPr/>
        </p:nvSpPr>
        <p:spPr>
          <a:xfrm>
            <a:off x="1701508" y="188640"/>
            <a:ext cx="7922884" cy="360040"/>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2060"/>
                </a:solidFill>
                <a:latin typeface="Hacen Samra" panose="02000000000000000000" pitchFamily="2" charset="-78"/>
                <a:cs typeface="Hacen Samra" panose="02000000000000000000" pitchFamily="2" charset="-78"/>
              </a:rPr>
              <a:t>الفصل الثاني: النظام القانوني الإسلامي</a:t>
            </a:r>
          </a:p>
        </p:txBody>
      </p:sp>
      <p:sp>
        <p:nvSpPr>
          <p:cNvPr id="10" name="مستطيل ذو زاويتين مستديرتين في نفس الجانب 9"/>
          <p:cNvSpPr/>
          <p:nvPr/>
        </p:nvSpPr>
        <p:spPr>
          <a:xfrm>
            <a:off x="2063552" y="781657"/>
            <a:ext cx="9802899" cy="360040"/>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400">
                <a:solidFill>
                  <a:srgbClr val="FF0000"/>
                </a:solidFill>
                <a:latin typeface="Hacen Samra" panose="02000000000000000000" pitchFamily="2" charset="-78"/>
                <a:cs typeface="Hacen Samra" panose="02000000000000000000" pitchFamily="2" charset="-78"/>
              </a:rPr>
              <a:t>المبحث الأول: النظام القانوني الإسلامي المتعلق بالأحوال الشخصية </a:t>
            </a:r>
            <a:r>
              <a:rPr lang="ar-MA" sz="2400" smtClean="0">
                <a:solidFill>
                  <a:srgbClr val="FF0000"/>
                </a:solidFill>
                <a:latin typeface="Hacen Samra" panose="02000000000000000000" pitchFamily="2" charset="-78"/>
                <a:cs typeface="Hacen Samra" panose="02000000000000000000" pitchFamily="2" charset="-78"/>
              </a:rPr>
              <a:t>والجنائية والمعاملات المالية</a:t>
            </a:r>
            <a:endParaRPr lang="ar-MA" sz="2400">
              <a:solidFill>
                <a:srgbClr val="FF0000"/>
              </a:solidFill>
              <a:latin typeface="Hacen Samra" panose="02000000000000000000" pitchFamily="2" charset="-78"/>
              <a:cs typeface="Hacen Samra" panose="02000000000000000000" pitchFamily="2" charset="-78"/>
            </a:endParaRPr>
          </a:p>
        </p:txBody>
      </p:sp>
      <p:sp>
        <p:nvSpPr>
          <p:cNvPr id="19" name="مستطيل ذو زاويتين مستديرتين في نفس الجانب 18"/>
          <p:cNvSpPr/>
          <p:nvPr/>
        </p:nvSpPr>
        <p:spPr>
          <a:xfrm>
            <a:off x="4122107" y="5733256"/>
            <a:ext cx="3039189"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المعاملات المالية</a:t>
            </a:r>
            <a:endParaRPr lang="ar-MA" sz="2400" b="1">
              <a:solidFill>
                <a:schemeClr val="tx1"/>
              </a:solidFill>
              <a:latin typeface="Hacen Samra" panose="02000000000000000000" pitchFamily="2" charset="-78"/>
              <a:cs typeface="+mj-cs"/>
            </a:endParaRPr>
          </a:p>
        </p:txBody>
      </p:sp>
      <p:cxnSp>
        <p:nvCxnSpPr>
          <p:cNvPr id="20" name="رابط كسهم مستقيم 19"/>
          <p:cNvCxnSpPr/>
          <p:nvPr/>
        </p:nvCxnSpPr>
        <p:spPr>
          <a:xfrm>
            <a:off x="5703608" y="5000293"/>
            <a:ext cx="34697" cy="732963"/>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5" name="مستطيل ذو زاويتين مستديرتين في نفس الجانب 24"/>
          <p:cNvSpPr/>
          <p:nvPr/>
        </p:nvSpPr>
        <p:spPr>
          <a:xfrm>
            <a:off x="407369" y="3292606"/>
            <a:ext cx="2592288" cy="712458"/>
          </a:xfrm>
          <a:prstGeom prst="round2Same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b="1" smtClean="0">
                <a:solidFill>
                  <a:schemeClr val="tx1"/>
                </a:solidFill>
                <a:latin typeface="Hacen Samra" panose="02000000000000000000" pitchFamily="2" charset="-78"/>
                <a:cs typeface="+mj-cs"/>
              </a:rPr>
              <a:t>الأحوال الجنائية</a:t>
            </a:r>
            <a:endParaRPr lang="ar-MA" sz="2400" b="1">
              <a:solidFill>
                <a:schemeClr val="tx1"/>
              </a:solidFill>
              <a:latin typeface="Hacen Samra" panose="02000000000000000000" pitchFamily="2" charset="-78"/>
              <a:cs typeface="+mj-cs"/>
            </a:endParaRPr>
          </a:p>
        </p:txBody>
      </p:sp>
      <p:cxnSp>
        <p:nvCxnSpPr>
          <p:cNvPr id="26" name="رابط كسهم مستقيم 25"/>
          <p:cNvCxnSpPr/>
          <p:nvPr/>
        </p:nvCxnSpPr>
        <p:spPr>
          <a:xfrm flipH="1">
            <a:off x="2999656" y="3621590"/>
            <a:ext cx="1512169" cy="0"/>
          </a:xfrm>
          <a:prstGeom prst="straightConnector1">
            <a:avLst/>
          </a:prstGeom>
          <a:ln w="38100" cmpd="sng">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29" name="شكل بيضاوي 28"/>
          <p:cNvSpPr/>
          <p:nvPr/>
        </p:nvSpPr>
        <p:spPr>
          <a:xfrm>
            <a:off x="4239673" y="2364449"/>
            <a:ext cx="2997264" cy="26978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3200" smtClean="0">
                <a:solidFill>
                  <a:srgbClr val="00B050"/>
                </a:solidFill>
                <a:latin typeface="Hacen Samra" panose="02000000000000000000" pitchFamily="2" charset="-78"/>
                <a:cs typeface="Hacen Samra" panose="02000000000000000000" pitchFamily="2" charset="-78"/>
              </a:rPr>
              <a:t>الشريعة الإسلامية</a:t>
            </a:r>
            <a:endParaRPr lang="ar-MA" sz="3200">
              <a:solidFill>
                <a:srgbClr val="00B050"/>
              </a:solidFill>
              <a:latin typeface="Hacen Samra" panose="02000000000000000000" pitchFamily="2" charset="-78"/>
              <a:cs typeface="Hacen Samra" panose="02000000000000000000" pitchFamily="2" charset="-78"/>
            </a:endParaRPr>
          </a:p>
        </p:txBody>
      </p:sp>
    </p:spTree>
    <p:extLst>
      <p:ext uri="{BB962C8B-B14F-4D97-AF65-F5344CB8AC3E}">
        <p14:creationId xmlns:p14="http://schemas.microsoft.com/office/powerpoint/2010/main" val="10435336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ذو زاويتين مستديرتين في نفس الجانب 7"/>
          <p:cNvSpPr/>
          <p:nvPr/>
        </p:nvSpPr>
        <p:spPr>
          <a:xfrm>
            <a:off x="2063552" y="332656"/>
            <a:ext cx="7922884" cy="504056"/>
          </a:xfrm>
          <a:prstGeom prst="round2SameRect">
            <a:avLst/>
          </a:prstGeom>
          <a:pattFill prst="pct20">
            <a:fgClr>
              <a:schemeClr val="accent2">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MA" sz="2800">
                <a:solidFill>
                  <a:srgbClr val="00B050"/>
                </a:solidFill>
                <a:latin typeface="Hacen Samra" panose="02000000000000000000" pitchFamily="2" charset="-78"/>
                <a:cs typeface="Hacen Samra" panose="02000000000000000000" pitchFamily="2" charset="-78"/>
              </a:rPr>
              <a:t> المطلب الأول: الأحوال الشخصية في الشريعة الإسلامية</a:t>
            </a:r>
          </a:p>
        </p:txBody>
      </p:sp>
      <p:sp>
        <p:nvSpPr>
          <p:cNvPr id="2" name="مربع نص 1"/>
          <p:cNvSpPr txBox="1"/>
          <p:nvPr/>
        </p:nvSpPr>
        <p:spPr>
          <a:xfrm>
            <a:off x="119336" y="872493"/>
            <a:ext cx="11881320" cy="6001643"/>
          </a:xfrm>
          <a:prstGeom prst="rect">
            <a:avLst/>
          </a:prstGeom>
          <a:noFill/>
        </p:spPr>
        <p:txBody>
          <a:bodyPr wrap="square" rtlCol="1">
            <a:spAutoFit/>
          </a:bodyPr>
          <a:lstStyle/>
          <a:p>
            <a:r>
              <a:rPr lang="ar-MA" sz="2400" b="1" u="sng"/>
              <a:t>أولا- تعريف الأحوال الشخصية:</a:t>
            </a:r>
          </a:p>
          <a:p>
            <a:r>
              <a:rPr lang="ar-MA" sz="2400" b="1"/>
              <a:t>في اللغة: </a:t>
            </a:r>
            <a:r>
              <a:rPr lang="ar-MA" sz="2400"/>
              <a:t>جاء في المعجم الوسيط: "حال الشيء: صفته، وحال الإنسان: ما يختص به من أموره المتغيرة </a:t>
            </a:r>
            <a:r>
              <a:rPr lang="ar-MA" sz="2400" smtClean="0"/>
              <a:t>الحسية والمعنوية</a:t>
            </a:r>
            <a:r>
              <a:rPr lang="ar-MA" sz="2400"/>
              <a:t>. والشخص: يطلق على كل جسم له ارتفاع وظهور، ويغلب إطلاقه على الإنسان، وجمعه </a:t>
            </a:r>
            <a:r>
              <a:rPr lang="ar-MA" sz="2400" smtClean="0"/>
              <a:t>أشخاص وشخوص</a:t>
            </a:r>
            <a:r>
              <a:rPr lang="ar-MA" sz="2400"/>
              <a:t>".</a:t>
            </a:r>
          </a:p>
          <a:p>
            <a:r>
              <a:rPr lang="ar-MA" sz="2400" smtClean="0"/>
              <a:t>ولفظ "شخص</a:t>
            </a:r>
            <a:r>
              <a:rPr lang="ar-MA" sz="2400"/>
              <a:t>" تعني في: اللغة الإنجليزية (</a:t>
            </a:r>
            <a:r>
              <a:rPr lang="fr-FR" sz="2400"/>
              <a:t>Person </a:t>
            </a:r>
            <a:r>
              <a:rPr lang="fr-FR" sz="2400" smtClean="0"/>
              <a:t>(</a:t>
            </a:r>
            <a:r>
              <a:rPr lang="ar-MA" sz="2400" smtClean="0"/>
              <a:t> وفي اللغة </a:t>
            </a:r>
            <a:r>
              <a:rPr lang="ar-MA" sz="2400"/>
              <a:t>الفرنسية تعني (</a:t>
            </a:r>
            <a:r>
              <a:rPr lang="fr-FR" sz="2400"/>
              <a:t>personne </a:t>
            </a:r>
            <a:r>
              <a:rPr lang="fr-FR" sz="2400" smtClean="0"/>
              <a:t>(</a:t>
            </a:r>
            <a:r>
              <a:rPr lang="ar-MA" sz="2400" smtClean="0"/>
              <a:t> وكلمة</a:t>
            </a:r>
            <a:r>
              <a:rPr lang="fr-FR" sz="2400" smtClean="0"/>
              <a:t>personne </a:t>
            </a:r>
            <a:r>
              <a:rPr lang="ar-MA" sz="2400" smtClean="0"/>
              <a:t> مشتقة </a:t>
            </a:r>
            <a:r>
              <a:rPr lang="ar-MA" sz="2400"/>
              <a:t>من الكلمة اللاتينية </a:t>
            </a:r>
            <a:r>
              <a:rPr lang="ar-MA" sz="2400" smtClean="0"/>
              <a:t> </a:t>
            </a:r>
            <a:r>
              <a:rPr lang="fr-FR" sz="2400" smtClean="0"/>
              <a:t>persona </a:t>
            </a:r>
            <a:r>
              <a:rPr lang="ar-MA" sz="2400" smtClean="0"/>
              <a:t> التي </a:t>
            </a:r>
            <a:r>
              <a:rPr lang="ar-MA" sz="2400"/>
              <a:t>تدل على القناع الذي كان يضعه الممثل على وجهه لكي يتناسب مظهره الخارجي مع الدور الذي سيقوم به في المسرحية.</a:t>
            </a:r>
          </a:p>
          <a:p>
            <a:r>
              <a:rPr lang="ar-MA" sz="2400" smtClean="0"/>
              <a:t>ومن </a:t>
            </a:r>
            <a:r>
              <a:rPr lang="ar-MA" sz="2400"/>
              <a:t>خلال ما سبق </a:t>
            </a:r>
            <a:r>
              <a:rPr lang="ar-MA" sz="2400" smtClean="0"/>
              <a:t>يتضح أن مفهوم </a:t>
            </a:r>
            <a:r>
              <a:rPr lang="ar-MA" sz="2400"/>
              <a:t>الشخص يرتكز على الجوانب الظاهرة في تحديد </a:t>
            </a:r>
            <a:r>
              <a:rPr lang="ar-MA" sz="2400" smtClean="0"/>
              <a:t>الشخص، وتدور </a:t>
            </a:r>
            <a:r>
              <a:rPr lang="ar-MA" sz="2400"/>
              <a:t>معاني هذا المفهوم حول السواد واللون والظهور والارتفاع والضخامة والجسامة وغير ذلك مما هو </a:t>
            </a:r>
            <a:r>
              <a:rPr lang="ar-MA" sz="2400" smtClean="0"/>
              <a:t>موجود في </a:t>
            </a:r>
            <a:r>
              <a:rPr lang="ar-MA" sz="2400"/>
              <a:t>معاجم اللغة العربية.(انظر لسان العرب و القاموس المحيط).</a:t>
            </a:r>
          </a:p>
          <a:p>
            <a:r>
              <a:rPr lang="ar-MA" sz="2400"/>
              <a:t>وعليه فالأحوال الشخصية في مدلولها هي الصفات التي تميز </a:t>
            </a:r>
            <a:r>
              <a:rPr lang="ar-MA" sz="2400" smtClean="0"/>
              <a:t>إنسان عن </a:t>
            </a:r>
            <a:r>
              <a:rPr lang="ar-MA" sz="2400"/>
              <a:t>غيره.</a:t>
            </a:r>
          </a:p>
          <a:p>
            <a:r>
              <a:rPr lang="ar-MA" sz="2400" b="1"/>
              <a:t>وفي الاصطلاح:</a:t>
            </a:r>
          </a:p>
          <a:p>
            <a:r>
              <a:rPr lang="ar-MA" sz="2400"/>
              <a:t>اصطلح فقهاء القانون على تسمية ما يتعلق </a:t>
            </a:r>
            <a:r>
              <a:rPr lang="ar-MA" sz="2400" smtClean="0"/>
              <a:t>بقضايا </a:t>
            </a:r>
            <a:r>
              <a:rPr lang="fr-FR" sz="2400" smtClean="0"/>
              <a:t> </a:t>
            </a:r>
            <a:r>
              <a:rPr lang="ar-MA" sz="2400"/>
              <a:t>النكاح والطلاق والوصية </a:t>
            </a:r>
            <a:r>
              <a:rPr lang="ar-MA" sz="2400" smtClean="0"/>
              <a:t>والميراث بالأحوال الشخصية</a:t>
            </a:r>
            <a:r>
              <a:rPr lang="ar-MA" sz="2400"/>
              <a:t>، إذ كان المعهود عند العلماء السابقين وما تعلق بعرفهم العلمي تسمية </a:t>
            </a:r>
            <a:r>
              <a:rPr lang="ar-MA" sz="2400" smtClean="0"/>
              <a:t>القضايا</a:t>
            </a:r>
            <a:r>
              <a:rPr lang="fr-FR" sz="2400" smtClean="0"/>
              <a:t> </a:t>
            </a:r>
            <a:r>
              <a:rPr lang="ar-MA" sz="2400"/>
              <a:t>المتعلقة </a:t>
            </a:r>
            <a:r>
              <a:rPr lang="ar-MA" sz="2400" smtClean="0"/>
              <a:t>باللأسرة بأسماء خاصة</a:t>
            </a:r>
            <a:r>
              <a:rPr lang="ar-MA" sz="2400"/>
              <a:t>، وهي كتاب النكاح وكتاب الطلاق وكتاب الوصية وكتاب المواريث أو </a:t>
            </a:r>
            <a:r>
              <a:rPr lang="ar-MA" sz="2400" smtClean="0"/>
              <a:t>الفرائض</a:t>
            </a:r>
            <a:endParaRPr lang="ar-MA" sz="2400"/>
          </a:p>
          <a:p>
            <a:r>
              <a:rPr lang="ar-MA" sz="2400"/>
              <a:t>والحقيقة أن هذا الاصطلاح ليس أصيلاً في الشريعة الإسلامية وإنما أدخل في العلوم الشرعية والقانونية </a:t>
            </a:r>
            <a:r>
              <a:rPr lang="ar-MA" sz="2400" smtClean="0"/>
              <a:t>اقتباسا من </a:t>
            </a:r>
            <a:r>
              <a:rPr lang="ar-MA" sz="2400"/>
              <a:t>القوانين الوضعية</a:t>
            </a:r>
          </a:p>
        </p:txBody>
      </p:sp>
    </p:spTree>
    <p:extLst>
      <p:ext uri="{BB962C8B-B14F-4D97-AF65-F5344CB8AC3E}">
        <p14:creationId xmlns:p14="http://schemas.microsoft.com/office/powerpoint/2010/main" val="11009376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9336" y="188640"/>
            <a:ext cx="11881320" cy="6001643"/>
          </a:xfrm>
          <a:prstGeom prst="rect">
            <a:avLst/>
          </a:prstGeom>
          <a:noFill/>
        </p:spPr>
        <p:txBody>
          <a:bodyPr wrap="square" rtlCol="1">
            <a:spAutoFit/>
          </a:bodyPr>
          <a:lstStyle/>
          <a:p>
            <a:pPr algn="justLow"/>
            <a:r>
              <a:rPr lang="ar-MA" sz="2400" smtClean="0"/>
              <a:t>فقانون </a:t>
            </a:r>
            <a:r>
              <a:rPr lang="ar-MA" sz="2400"/>
              <a:t>الأحوال </a:t>
            </a:r>
            <a:r>
              <a:rPr lang="ar-MA" sz="2400" smtClean="0"/>
              <a:t>الشخصية إذن  </a:t>
            </a:r>
            <a:r>
              <a:rPr lang="ar-MA" sz="2400"/>
              <a:t>هو مجموعة </a:t>
            </a:r>
            <a:r>
              <a:rPr lang="ar-MA" sz="2400" smtClean="0"/>
              <a:t>القواعد القانونية </a:t>
            </a:r>
            <a:r>
              <a:rPr lang="ar-MA" sz="2400"/>
              <a:t>التي تنظم علاقة الأفراد فيما بينهم من حيث صلة النسب و الزواج والمصاهرة والحقوق والواجبات </a:t>
            </a:r>
            <a:r>
              <a:rPr lang="ar-MA" sz="2400" smtClean="0"/>
              <a:t>التي تنشأ </a:t>
            </a:r>
            <a:r>
              <a:rPr lang="ar-MA" sz="2400"/>
              <a:t>عن هذه العلاقة في جميع مراحلها والمستمدة من أحكام الشريعة الإسلامية وهي بذلك تنظم رابطة </a:t>
            </a:r>
            <a:r>
              <a:rPr lang="ar-MA" sz="2400" smtClean="0"/>
              <a:t>الزواج وما </a:t>
            </a:r>
            <a:r>
              <a:rPr lang="ar-MA" sz="2400"/>
              <a:t>ينشأ عنها من مصاهرة وولادة وولاية وحضانة وحقوق متبادلة وما قد يعتريها من انحلال تترتب عليه </a:t>
            </a:r>
            <a:r>
              <a:rPr lang="ar-MA" sz="2400" smtClean="0"/>
              <a:t>حقوق في </a:t>
            </a:r>
            <a:r>
              <a:rPr lang="ar-MA" sz="2400"/>
              <a:t>النفقة والحضانة والإرث والوصية</a:t>
            </a:r>
            <a:r>
              <a:rPr lang="ar-MA" sz="2400" smtClean="0"/>
              <a:t>.</a:t>
            </a:r>
          </a:p>
          <a:p>
            <a:pPr algn="justLow"/>
            <a:r>
              <a:rPr lang="ar-MA" sz="2400"/>
              <a:t>مادة الأحوال الشخصية يقصد بها مجموعة القواعد القانونية التي تنظم علاقات أفراد الأسرة بوصفهم أعضاء فيها ، تربطهم علاقة النسب والمصاهرة فهو بصفة عامة قانون الأسرة </a:t>
            </a:r>
            <a:r>
              <a:rPr lang="ar-MA" sz="2400" smtClean="0"/>
              <a:t>الذي ينظم </a:t>
            </a:r>
            <a:r>
              <a:rPr lang="ar-MA" sz="2400"/>
              <a:t>أحوال أفرادها ، في المسائل التالية : </a:t>
            </a:r>
            <a:endParaRPr lang="ar-MA" sz="2400" smtClean="0"/>
          </a:p>
          <a:p>
            <a:pPr marL="342900" indent="-342900" algn="justLow">
              <a:buFontTx/>
              <a:buChar char="-"/>
            </a:pPr>
            <a:r>
              <a:rPr lang="ar-MA" sz="2400" smtClean="0"/>
              <a:t>عقد </a:t>
            </a:r>
            <a:r>
              <a:rPr lang="ar-MA" sz="2400"/>
              <a:t>الزواج : ببيان عناصره وشروطه ومن يحق له إبرامه ، وحكم تخلف بعض العناصر أو الشروط ، وآثار العقد وما يترتب عليه من حقوق </a:t>
            </a:r>
            <a:r>
              <a:rPr lang="ar-MA" sz="2400" smtClean="0"/>
              <a:t> وواجبات </a:t>
            </a:r>
            <a:r>
              <a:rPr lang="ar-MA" sz="2400"/>
              <a:t>متبادلة بين الزوجين </a:t>
            </a:r>
            <a:r>
              <a:rPr lang="ar-MA" sz="2400" smtClean="0"/>
              <a:t>.</a:t>
            </a:r>
          </a:p>
          <a:p>
            <a:pPr marL="342900" indent="-342900" algn="justLow">
              <a:buFontTx/>
              <a:buChar char="-"/>
            </a:pPr>
            <a:r>
              <a:rPr lang="ar-MA" sz="2400" smtClean="0"/>
              <a:t>الطلاق:  ومن يوقعه والصور التي يتم بها انحلال ميثاق الزوجية وأحكامها ثم العدة وأحكامها</a:t>
            </a:r>
          </a:p>
          <a:p>
            <a:pPr marL="342900" indent="-342900" algn="justLow">
              <a:buFontTx/>
              <a:buChar char="-"/>
            </a:pPr>
            <a:r>
              <a:rPr lang="ar-MA" sz="2400" smtClean="0"/>
              <a:t>الولادة: وشروذ ثبوت النسب وتنظيم رضاعتهم وحضانتهم والإنفاق عليهم</a:t>
            </a:r>
          </a:p>
          <a:p>
            <a:pPr marL="342900" indent="-342900" algn="justLow">
              <a:buFontTx/>
              <a:buChar char="-"/>
            </a:pPr>
            <a:r>
              <a:rPr lang="ar-MA" sz="2400"/>
              <a:t>الولاية:الولاية على الأولاد ورعاية شؤونهم الشخصية والمالية إلى أن يكسبوا القدرة على حماية مصالحهم بأنفسهم ويتناول </a:t>
            </a:r>
            <a:r>
              <a:rPr lang="ar-MA" sz="2400" smtClean="0"/>
              <a:t>قانون الأحوال الشخصية  </a:t>
            </a:r>
            <a:r>
              <a:rPr lang="ar-MA" sz="2400"/>
              <a:t>الولاية على </a:t>
            </a:r>
            <a:r>
              <a:rPr lang="ar-MA" sz="2400" smtClean="0"/>
              <a:t>القاصرعامة  ويحدد الأولياء سواء </a:t>
            </a:r>
            <a:r>
              <a:rPr lang="ar-MA" sz="2400"/>
              <a:t>أكسبوا الولاية عن طريق القرابة أو </a:t>
            </a:r>
            <a:r>
              <a:rPr lang="ar-MA" sz="2400" smtClean="0"/>
              <a:t>الوصاية أو التقديم</a:t>
            </a:r>
          </a:p>
          <a:p>
            <a:pPr marL="342900" indent="-342900" algn="justLow">
              <a:buFontTx/>
              <a:buChar char="-"/>
            </a:pPr>
            <a:r>
              <a:rPr lang="ar-MA" sz="2400" smtClean="0"/>
              <a:t> </a:t>
            </a:r>
            <a:r>
              <a:rPr lang="ar-MA" sz="2400"/>
              <a:t>أموال الشخص بعد وفاته ، وكيف توزع بتصرفه الإرادي عن طريق الوصية أو بحكم القانون عن طريق الإرث . </a:t>
            </a:r>
            <a:endParaRPr lang="ar-MA" sz="2400" smtClean="0"/>
          </a:p>
          <a:p>
            <a:pPr algn="justLow"/>
            <a:r>
              <a:rPr lang="ar-MA" sz="2400" smtClean="0"/>
              <a:t>هذه </a:t>
            </a:r>
            <a:r>
              <a:rPr lang="ar-MA" sz="2400"/>
              <a:t>مجمل التصرفات والوقائع التي ينظمها القانون الموضوعي </a:t>
            </a:r>
            <a:r>
              <a:rPr lang="ar-MA" sz="2400" smtClean="0"/>
              <a:t>للأحوال </a:t>
            </a:r>
            <a:r>
              <a:rPr lang="ar-MA" sz="2400"/>
              <a:t>الشخصية والذي يكمله قانون شکلي تتضمنه المسطرة المدنية في المادة 179 إلى المادة 268 . </a:t>
            </a:r>
          </a:p>
        </p:txBody>
      </p:sp>
    </p:spTree>
    <p:extLst>
      <p:ext uri="{BB962C8B-B14F-4D97-AF65-F5344CB8AC3E}">
        <p14:creationId xmlns:p14="http://schemas.microsoft.com/office/powerpoint/2010/main" val="26193071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9336" y="188640"/>
            <a:ext cx="11881320" cy="7109639"/>
          </a:xfrm>
          <a:prstGeom prst="rect">
            <a:avLst/>
          </a:prstGeom>
          <a:noFill/>
        </p:spPr>
        <p:txBody>
          <a:bodyPr wrap="square" rtlCol="1">
            <a:spAutoFit/>
          </a:bodyPr>
          <a:lstStyle/>
          <a:p>
            <a:pPr algn="justLow"/>
            <a:r>
              <a:rPr lang="ar-MA" sz="2400" b="1" u="sng" smtClean="0"/>
              <a:t>ثانيا: لمحة تاريخية عن تقنين مادة الأحوال </a:t>
            </a:r>
            <a:r>
              <a:rPr lang="ar-MA" sz="2400" b="1" u="sng"/>
              <a:t>الشخصية:</a:t>
            </a:r>
          </a:p>
          <a:p>
            <a:pPr algn="justLow"/>
            <a:endParaRPr lang="ar-MA" sz="2400"/>
          </a:p>
          <a:p>
            <a:pPr algn="justLow"/>
            <a:r>
              <a:rPr lang="ar-MA" sz="2400"/>
              <a:t>كان مرجع القضاء في العصور الإسلامية الأولى </a:t>
            </a:r>
            <a:r>
              <a:rPr lang="ar-MA" sz="2400" smtClean="0"/>
              <a:t>هو </a:t>
            </a:r>
            <a:r>
              <a:rPr lang="ar-MA" sz="2400"/>
              <a:t>الفقه الإسلامي وما يتضمنه من أحكام نصية ثابتة بالكتاب والسنة ، وأحکام اجتهادية مبنية على التفقه في النصوص والوقائع ، وظل الأمر على هذه الحال إلى أن بدأ التحول إلى القضاء بمذهب معين ، وعم ذلك معظم البلاد الإسلامية ، وفي حالات قليلة كان القضاة يخرجون عن دائرة الفقه المذهبي السائد ، مستفيدين من المذاهب </a:t>
            </a:r>
            <a:r>
              <a:rPr lang="ar-MA" sz="2400" smtClean="0"/>
              <a:t>الأخرى.</a:t>
            </a:r>
          </a:p>
          <a:p>
            <a:pPr algn="justLow"/>
            <a:r>
              <a:rPr lang="ar-MA" sz="2400" smtClean="0"/>
              <a:t> </a:t>
            </a:r>
            <a:r>
              <a:rPr lang="ar-MA" sz="2400"/>
              <a:t>ومن الطبيعي أن يضيق الفقه المذهبي عن حاجات الناس ، إذا لم </a:t>
            </a:r>
            <a:r>
              <a:rPr lang="ar-MA" sz="2400" smtClean="0"/>
              <a:t>يباشر الفقهاء دورهم في اجتهاد معتمد على تفسير محتمل للنصوص يراعي مقاصد الشريعة وغاياتها في حماية المصالح الاجتماعية</a:t>
            </a:r>
          </a:p>
          <a:p>
            <a:pPr algn="justLow"/>
            <a:r>
              <a:rPr lang="ar-MA" sz="2400" smtClean="0"/>
              <a:t> </a:t>
            </a:r>
            <a:r>
              <a:rPr lang="ar-MA" sz="2400"/>
              <a:t>ولما دخلت القوانين الأجنبية مع المستعمر إلى البلاد الإسلامية ظهرت محاكم أخرى بجانب المحاكم الشرعية التي تقلص دورها وأصبح اختصاصها النظر في الأحوال الشخصية فقط بعد أن كانت تفصل في كل </a:t>
            </a:r>
            <a:r>
              <a:rPr lang="ar-MA" sz="2400" smtClean="0"/>
              <a:t>شيء حيث  وجد الناس نوعين من </a:t>
            </a:r>
            <a:r>
              <a:rPr lang="ar-MA" sz="2400"/>
              <a:t>المحاكم نوع يقضي بقانون محدد ومسطر ، واخر </a:t>
            </a:r>
            <a:r>
              <a:rPr lang="ar-MA" sz="2400" smtClean="0"/>
              <a:t>يقضي بمذهب فقهي تتعدد </a:t>
            </a:r>
            <a:r>
              <a:rPr lang="ar-MA" sz="2400"/>
              <a:t>فيه الأراء في كثير من المسائل </a:t>
            </a:r>
            <a:r>
              <a:rPr lang="ar-MA" sz="2400" smtClean="0"/>
              <a:t>، </a:t>
            </a:r>
            <a:r>
              <a:rPr lang="ar-MA" sz="2400"/>
              <a:t>وكانت أغلب البلدان </a:t>
            </a:r>
            <a:r>
              <a:rPr lang="ar-MA" sz="2400" smtClean="0"/>
              <a:t>تقضي </a:t>
            </a:r>
            <a:r>
              <a:rPr lang="ar-MA" sz="2400"/>
              <a:t>بالمذهب الحنفي لذلك قامت حرکات تطالب بتقنين أحكام الأحوال الشخصية ، فبادرت الدولة العثمانية إلى إصدار قانون حقوق العائلة في </a:t>
            </a:r>
            <a:r>
              <a:rPr lang="ar-MA" sz="2400" smtClean="0"/>
              <a:t>سنة 1336 هـ الموافق لسنة </a:t>
            </a:r>
            <a:r>
              <a:rPr lang="ar-MA" sz="2400"/>
              <a:t>1917 م وهو </a:t>
            </a:r>
            <a:r>
              <a:rPr lang="ar-MA" sz="2400" smtClean="0"/>
              <a:t>يتألف </a:t>
            </a:r>
            <a:r>
              <a:rPr lang="ar-MA" sz="2400"/>
              <a:t>من 157 مادة وطبق هذا القانون في معظم البلاد العربية التي كانت خاضعة للنفوذ </a:t>
            </a:r>
            <a:r>
              <a:rPr lang="ar-MA" sz="2400" smtClean="0"/>
              <a:t>العثماني.</a:t>
            </a:r>
          </a:p>
          <a:p>
            <a:pPr algn="justLow"/>
            <a:r>
              <a:rPr lang="ar-MA" sz="2400" smtClean="0"/>
              <a:t> </a:t>
            </a:r>
            <a:r>
              <a:rPr lang="ar-MA" sz="2400"/>
              <a:t>و </a:t>
            </a:r>
            <a:r>
              <a:rPr lang="ar-MA" sz="2400" smtClean="0"/>
              <a:t>سيلاحط </a:t>
            </a:r>
            <a:r>
              <a:rPr lang="ar-MA" sz="2400"/>
              <a:t>على هذا القانون أمران : </a:t>
            </a:r>
            <a:endParaRPr lang="ar-MA" sz="2400" smtClean="0"/>
          </a:p>
          <a:p>
            <a:pPr marL="342900" indent="-342900" algn="justLow">
              <a:buFontTx/>
              <a:buChar char="-"/>
            </a:pPr>
            <a:r>
              <a:rPr lang="ar-MA" sz="2400" smtClean="0"/>
              <a:t>أحدهما </a:t>
            </a:r>
            <a:r>
              <a:rPr lang="ar-MA" sz="2400"/>
              <a:t>أنه لم يكن خاصا بالمسلمين ، بل كان عاما لهم ولطوائف أخرى مسيحيين وموسويين </a:t>
            </a:r>
            <a:endParaRPr lang="ar-MA" sz="2400" smtClean="0"/>
          </a:p>
          <a:p>
            <a:pPr marL="342900" indent="-342900" algn="justLow">
              <a:buFontTx/>
              <a:buChar char="-"/>
            </a:pPr>
            <a:r>
              <a:rPr lang="ar-MA" sz="2400" smtClean="0"/>
              <a:t> </a:t>
            </a:r>
            <a:r>
              <a:rPr lang="ar-MA" sz="2400"/>
              <a:t>ثانيهما أنه لم يقتصر على المذهب الحنفي ، بل أخذ أحكامه من المذاهب الأخرى </a:t>
            </a:r>
            <a:endParaRPr lang="ar-MA" sz="2400" smtClean="0"/>
          </a:p>
          <a:p>
            <a:pPr algn="justLow"/>
            <a:endParaRPr lang="ar-MA" sz="2400"/>
          </a:p>
          <a:p>
            <a:pPr algn="justLow"/>
            <a:endParaRPr lang="ar-MA" sz="2400"/>
          </a:p>
        </p:txBody>
      </p:sp>
    </p:spTree>
    <p:extLst>
      <p:ext uri="{BB962C8B-B14F-4D97-AF65-F5344CB8AC3E}">
        <p14:creationId xmlns:p14="http://schemas.microsoft.com/office/powerpoint/2010/main" val="14697080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9325"/>
            <a:ext cx="11881320" cy="7879080"/>
          </a:xfrm>
          <a:prstGeom prst="rect">
            <a:avLst/>
          </a:prstGeom>
          <a:noFill/>
        </p:spPr>
        <p:txBody>
          <a:bodyPr wrap="square" rtlCol="1">
            <a:spAutoFit/>
          </a:bodyPr>
          <a:lstStyle/>
          <a:p>
            <a:pPr algn="justLow"/>
            <a:r>
              <a:rPr lang="ar-MA" sz="2200"/>
              <a:t>وبالنسبة للمغرب فقد تأخر فيه صدور قانون الأحوال الشخصية إلى ما بعد الاستقلال حيث صدر ظهير شريف بتاريخ 22 محرم 1377 ه موافق 19 غشت 1957 يقضي بتكوين لجنة لوضع مدونة لأحكام الفقه الإسلامي . وقد جاء في ديباجته وحيث إنه أصبح من الضروري الأكيد جمع أحكام الفقه الإسلامي في مدونة تيسر وتسهل إجراء العمل به وتطبيق مقتضياته ورعيا لما في ذلك من الفائدة للمتحاكمين والنتيجة الحسنة لضمان سير القضاء ... وقدمت وزارة العدل لهذه اللجنة مشروع قانون الأحوال الشخصية يتكون من 265 مادة ، وبعد مراجعته حررته في 297 مادة تحت اسم مدونة الأحوال الشخصية وصدرت خمس ظهائر بتطبيق أبوابه:</a:t>
            </a:r>
          </a:p>
          <a:p>
            <a:pPr marL="342900" indent="-342900" algn="justLow">
              <a:buFont typeface="Arial" panose="020B0604020202020204" pitchFamily="34" charset="0"/>
              <a:buChar char="•"/>
            </a:pPr>
            <a:r>
              <a:rPr lang="ar-MA" sz="2200"/>
              <a:t>الظهير المؤرخ ب 28 ربيع الثاني 1377 موافق 22 نوفمبر 1957 يتضمن كتابين الأول يتعلق بالزواج ، والثاني بانحلال ميثاقه</a:t>
            </a:r>
          </a:p>
          <a:p>
            <a:pPr marL="342900" indent="-342900" algn="justLow">
              <a:buFont typeface="Arial" panose="020B0604020202020204" pitchFamily="34" charset="0"/>
              <a:buChar char="•"/>
            </a:pPr>
            <a:r>
              <a:rPr lang="ar-MA" sz="2200"/>
              <a:t>الظهير المؤرخ ب 25 جمادى الأول 1377 موافق 18 دجنبر 1957 يتضمن الكتاب الثالث المتعلق بالولادة ونتائجها</a:t>
            </a:r>
          </a:p>
          <a:p>
            <a:pPr marL="342900" indent="-342900" algn="justLow">
              <a:buFont typeface="Arial" panose="020B0604020202020204" pitchFamily="34" charset="0"/>
              <a:buChar char="•"/>
            </a:pPr>
            <a:r>
              <a:rPr lang="ar-MA" sz="2200"/>
              <a:t> الظهير المؤرخ ب 4 رجب 1377 موافق 25 يناير 1958 يتضمن الكتاب الرابع المتعلق بالأهلية والنيابة الشرعية بعض أحكام الأوقاف</a:t>
            </a:r>
          </a:p>
          <a:p>
            <a:pPr marL="342900" indent="-342900" algn="justLow">
              <a:buFont typeface="Arial" panose="020B0604020202020204" pitchFamily="34" charset="0"/>
              <a:buChar char="•"/>
            </a:pPr>
            <a:r>
              <a:rPr lang="ar-MA" sz="2200"/>
              <a:t>الظهير المؤرخ ب 30 رجب 1377 موافق 20 فبراير 1958 يتضمن الكتاب الخامس المتعلق بالوصية </a:t>
            </a:r>
          </a:p>
          <a:p>
            <a:pPr marL="342900" indent="-342900" algn="justLow">
              <a:buFont typeface="Arial" panose="020B0604020202020204" pitchFamily="34" charset="0"/>
              <a:buChar char="•"/>
            </a:pPr>
            <a:r>
              <a:rPr lang="ar-MA" sz="2200"/>
              <a:t>الظهير المؤرخ ب 30 رجب 1377 موافق 20 فبراير 1958 </a:t>
            </a:r>
            <a:r>
              <a:rPr lang="ar-MA" sz="2200" smtClean="0"/>
              <a:t>يتضمن الكتاب </a:t>
            </a:r>
            <a:r>
              <a:rPr lang="ar-MA" sz="2200"/>
              <a:t>السادس المتعلق </a:t>
            </a:r>
            <a:r>
              <a:rPr lang="ar-MA" sz="2200" smtClean="0"/>
              <a:t>بالميراث</a:t>
            </a:r>
          </a:p>
          <a:p>
            <a:pPr algn="justLow"/>
            <a:r>
              <a:rPr lang="ar-MA" sz="2200"/>
              <a:t>و أخذ قانون الأحوال الشخصية أساسا من مذهب الإمام مالك ، ماعدا بعض الأحكام القليلة المقتبسة من المذاهب الأخرى ، ومقتضيات تنظيمية من القانون المقارن . </a:t>
            </a:r>
            <a:r>
              <a:rPr lang="ar-MA" sz="2200" smtClean="0"/>
              <a:t> وقد </a:t>
            </a:r>
            <a:r>
              <a:rPr lang="ar-MA" sz="2200"/>
              <a:t>طرأ تعديل على المدونة على إثر العريضة التي قدمها " اتحاد العمال النسائي " يطالب فيها بتغيير المدونة في اتجاه إقرار المبادئ التالية : </a:t>
            </a:r>
          </a:p>
          <a:p>
            <a:pPr marL="342900" indent="-342900" algn="justLow">
              <a:buFont typeface="Wingdings" panose="05000000000000000000" pitchFamily="2" charset="2"/>
              <a:buChar char="Ø"/>
            </a:pPr>
            <a:r>
              <a:rPr lang="ar-MA" sz="2200"/>
              <a:t>اعتبار الأسرة مؤسسة مبنية على أساس التكافل والتكامل بين الزوجين والزوجة على قدم المساواة </a:t>
            </a:r>
          </a:p>
          <a:p>
            <a:pPr marL="342900" indent="-342900" algn="justLow">
              <a:buFont typeface="Wingdings" panose="05000000000000000000" pitchFamily="2" charset="2"/>
              <a:buChar char="Ø"/>
            </a:pPr>
            <a:r>
              <a:rPr lang="ar-MA" sz="2200"/>
              <a:t>اعتبار المرأة كالرجل تكمل أهليتها لمجرد بلوغها سن الرشد القانوني</a:t>
            </a:r>
          </a:p>
          <a:p>
            <a:pPr marL="342900" indent="-342900" algn="justLow">
              <a:buFont typeface="Wingdings" panose="05000000000000000000" pitchFamily="2" charset="2"/>
              <a:buChar char="Ø"/>
            </a:pPr>
            <a:r>
              <a:rPr lang="ar-MA" sz="2200"/>
              <a:t>إعطاؤها الحق في الزواج دون الحاجة إلى ولي</a:t>
            </a:r>
          </a:p>
          <a:p>
            <a:pPr marL="342900" indent="-342900" algn="justLow">
              <a:buFont typeface="Wingdings" panose="05000000000000000000" pitchFamily="2" charset="2"/>
              <a:buChar char="Ø"/>
            </a:pPr>
            <a:r>
              <a:rPr lang="ar-MA" sz="2200"/>
              <a:t> التنصيص على نفس الحقوق والواجبات بالنسبة لكلا الزوجين</a:t>
            </a:r>
          </a:p>
          <a:p>
            <a:pPr marL="342900" indent="-342900" algn="justLow">
              <a:buFont typeface="Wingdings" panose="05000000000000000000" pitchFamily="2" charset="2"/>
              <a:buChar char="Ø"/>
            </a:pPr>
            <a:r>
              <a:rPr lang="ar-MA" sz="2200"/>
              <a:t>وضع الطلاق بيد القضاء والتنصيص على حق المرأة و الرجل على السواء في تقديم طلب به إلى القضاء</a:t>
            </a:r>
          </a:p>
          <a:p>
            <a:pPr algn="justLow"/>
            <a:endParaRPr lang="ar-MA" sz="2200"/>
          </a:p>
          <a:p>
            <a:pPr algn="justLow">
              <a:lnSpc>
                <a:spcPct val="150000"/>
              </a:lnSpc>
            </a:pPr>
            <a:r>
              <a:rPr lang="ar-MA" sz="2200" smtClean="0"/>
              <a:t> </a:t>
            </a:r>
            <a:endParaRPr lang="ar-MA" sz="2200"/>
          </a:p>
          <a:p>
            <a:pPr algn="justLow">
              <a:lnSpc>
                <a:spcPct val="150000"/>
              </a:lnSpc>
            </a:pPr>
            <a:endParaRPr lang="ar-MA" sz="2200"/>
          </a:p>
        </p:txBody>
      </p:sp>
    </p:spTree>
    <p:extLst>
      <p:ext uri="{BB962C8B-B14F-4D97-AF65-F5344CB8AC3E}">
        <p14:creationId xmlns:p14="http://schemas.microsoft.com/office/powerpoint/2010/main" val="14630972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9325"/>
            <a:ext cx="11881320" cy="6863417"/>
          </a:xfrm>
          <a:prstGeom prst="rect">
            <a:avLst/>
          </a:prstGeom>
          <a:noFill/>
        </p:spPr>
        <p:txBody>
          <a:bodyPr wrap="square" rtlCol="1">
            <a:spAutoFit/>
          </a:bodyPr>
          <a:lstStyle/>
          <a:p>
            <a:pPr marL="342900" indent="-342900" algn="justLow">
              <a:buFont typeface="Wingdings" panose="05000000000000000000" pitchFamily="2" charset="2"/>
              <a:buChar char="Ø"/>
            </a:pPr>
            <a:r>
              <a:rPr lang="ar-MA" sz="2200"/>
              <a:t>منع تعدد الزوجات</a:t>
            </a:r>
          </a:p>
          <a:p>
            <a:pPr marL="342900" indent="-342900" algn="justLow">
              <a:buFont typeface="Wingdings" panose="05000000000000000000" pitchFamily="2" charset="2"/>
              <a:buChar char="Ø"/>
            </a:pPr>
            <a:r>
              <a:rPr lang="ar-MA" sz="2200"/>
              <a:t>إعطاء المرأة حق الولاية على أبنائها مثل الرجل</a:t>
            </a:r>
          </a:p>
          <a:p>
            <a:pPr marL="342900" indent="-342900" algn="justLow">
              <a:buFont typeface="Wingdings" panose="05000000000000000000" pitchFamily="2" charset="2"/>
              <a:buChar char="Ø"/>
            </a:pPr>
            <a:r>
              <a:rPr lang="ar-MA" sz="2200"/>
              <a:t>اعتبار العمل والتعليم ثابتا للمرأة لا يحق للزوج سلبه </a:t>
            </a:r>
            <a:r>
              <a:rPr lang="ar-MA" sz="2200" smtClean="0"/>
              <a:t>منها</a:t>
            </a:r>
          </a:p>
          <a:p>
            <a:pPr algn="justLow"/>
            <a:r>
              <a:rPr lang="ar-MA" sz="2200" smtClean="0"/>
              <a:t>في </a:t>
            </a:r>
            <a:r>
              <a:rPr lang="ar-MA" sz="2200"/>
              <a:t>خطاب 20 غشت 1992 أعلن جلالة الملك </a:t>
            </a:r>
            <a:r>
              <a:rPr lang="ar-MA" sz="2200" smtClean="0"/>
              <a:t>عن ضرورة </a:t>
            </a:r>
            <a:r>
              <a:rPr lang="ar-MA" sz="2200"/>
              <a:t>مراجعة بعض مقتضيات المدونة ، </a:t>
            </a:r>
            <a:r>
              <a:rPr lang="ar-MA" sz="2200" smtClean="0"/>
              <a:t>فعين </a:t>
            </a:r>
            <a:r>
              <a:rPr lang="ar-MA" sz="2200"/>
              <a:t>على إثره لجنة عهد إليها </a:t>
            </a:r>
            <a:r>
              <a:rPr lang="ar-MA" sz="2200" smtClean="0"/>
              <a:t>النظر الأولى </a:t>
            </a:r>
            <a:r>
              <a:rPr lang="ar-MA" sz="2200"/>
              <a:t>لمراجعة المدونة </a:t>
            </a:r>
            <a:r>
              <a:rPr lang="ar-MA" sz="2200" smtClean="0"/>
              <a:t>تتكون من 21 عضوا وطلفت بالنظر في الموضوعات التالية:</a:t>
            </a:r>
          </a:p>
          <a:p>
            <a:pPr marL="342900" indent="-342900" algn="justLow">
              <a:buFont typeface="Wingdings" panose="05000000000000000000" pitchFamily="2" charset="2"/>
              <a:buChar char="Ø"/>
            </a:pPr>
            <a:r>
              <a:rPr lang="ar-MA" sz="2200" smtClean="0"/>
              <a:t>دور </a:t>
            </a:r>
            <a:r>
              <a:rPr lang="ar-MA" sz="2200"/>
              <a:t>الوالي في </a:t>
            </a:r>
            <a:r>
              <a:rPr lang="ar-MA" sz="2200" smtClean="0"/>
              <a:t>الزواج</a:t>
            </a:r>
          </a:p>
          <a:p>
            <a:pPr marL="342900" indent="-342900" algn="justLow">
              <a:buFont typeface="Wingdings" panose="05000000000000000000" pitchFamily="2" charset="2"/>
              <a:buChar char="Ø"/>
            </a:pPr>
            <a:r>
              <a:rPr lang="ar-MA" sz="2200" smtClean="0"/>
              <a:t>حق </a:t>
            </a:r>
            <a:r>
              <a:rPr lang="ar-MA" sz="2200"/>
              <a:t>المرأة في الولاية على أبنائها مثل </a:t>
            </a:r>
            <a:r>
              <a:rPr lang="ar-MA" sz="2200" smtClean="0"/>
              <a:t>الرجل</a:t>
            </a:r>
          </a:p>
          <a:p>
            <a:pPr marL="342900" indent="-342900" algn="justLow">
              <a:buFont typeface="Wingdings" panose="05000000000000000000" pitchFamily="2" charset="2"/>
              <a:buChar char="Ø"/>
            </a:pPr>
            <a:r>
              <a:rPr lang="ar-MA" sz="2200" smtClean="0"/>
              <a:t>تنظيم </a:t>
            </a:r>
            <a:r>
              <a:rPr lang="ar-MA" sz="2200"/>
              <a:t>تعدد </a:t>
            </a:r>
            <a:r>
              <a:rPr lang="ar-MA" sz="2200" smtClean="0"/>
              <a:t>الزوجات</a:t>
            </a:r>
          </a:p>
          <a:p>
            <a:pPr marL="342900" indent="-342900" algn="justLow">
              <a:buFont typeface="Wingdings" panose="05000000000000000000" pitchFamily="2" charset="2"/>
              <a:buChar char="Ø"/>
            </a:pPr>
            <a:r>
              <a:rPr lang="ar-MA" sz="2200" smtClean="0"/>
              <a:t>غيبة </a:t>
            </a:r>
            <a:r>
              <a:rPr lang="ar-MA" sz="2200"/>
              <a:t>الزوج غيبة انقطاع ومسطرة الطلاق </a:t>
            </a:r>
            <a:endParaRPr lang="ar-MA" sz="2200" smtClean="0"/>
          </a:p>
          <a:p>
            <a:pPr marL="342900" indent="-342900" algn="justLow">
              <a:buFont typeface="Wingdings" panose="05000000000000000000" pitchFamily="2" charset="2"/>
              <a:buChar char="Ø"/>
            </a:pPr>
            <a:r>
              <a:rPr lang="ar-MA" sz="2200" smtClean="0"/>
              <a:t>مرض </a:t>
            </a:r>
            <a:r>
              <a:rPr lang="ar-MA" sz="2200"/>
              <a:t>الزوجين ومسطرة </a:t>
            </a:r>
            <a:r>
              <a:rPr lang="ar-MA" sz="2200" smtClean="0"/>
              <a:t>الطلاق</a:t>
            </a:r>
          </a:p>
          <a:p>
            <a:pPr marL="342900" indent="-342900" algn="justLow">
              <a:buFont typeface="Wingdings" panose="05000000000000000000" pitchFamily="2" charset="2"/>
              <a:buChar char="Ø"/>
            </a:pPr>
            <a:r>
              <a:rPr lang="ar-MA" sz="2200" smtClean="0"/>
              <a:t>التحكيم والمصالحة</a:t>
            </a:r>
          </a:p>
          <a:p>
            <a:pPr marL="342900" indent="-342900" algn="justLow">
              <a:buFont typeface="Wingdings" panose="05000000000000000000" pitchFamily="2" charset="2"/>
              <a:buChar char="Ø"/>
            </a:pPr>
            <a:r>
              <a:rPr lang="ar-MA" sz="2200" smtClean="0"/>
              <a:t>الطلاق والتطليق</a:t>
            </a:r>
          </a:p>
          <a:p>
            <a:pPr marL="342900" indent="-342900" algn="justLow">
              <a:buFont typeface="Wingdings" panose="05000000000000000000" pitchFamily="2" charset="2"/>
              <a:buChar char="Ø"/>
            </a:pPr>
            <a:r>
              <a:rPr lang="ar-MA" sz="2200" smtClean="0"/>
              <a:t>الحضانة </a:t>
            </a:r>
            <a:r>
              <a:rPr lang="ar-MA" sz="2200"/>
              <a:t>والنفقة في إقرار مبدأ التساوي في الإرث . </a:t>
            </a:r>
            <a:endParaRPr lang="ar-MA" sz="2200" smtClean="0"/>
          </a:p>
          <a:p>
            <a:pPr algn="justLow"/>
            <a:r>
              <a:rPr lang="ar-MA" sz="2200" smtClean="0"/>
              <a:t>وقد </a:t>
            </a:r>
            <a:r>
              <a:rPr lang="ar-MA" sz="2200"/>
              <a:t>انتهت اللجنة بعد عدة جلسات إلى تعديل المواد 5- 12 - 30 - 41 </a:t>
            </a:r>
            <a:r>
              <a:rPr lang="ar-MA" sz="2200" smtClean="0"/>
              <a:t>.48 -99 - 102- 119- 148 </a:t>
            </a:r>
            <a:r>
              <a:rPr lang="ar-MA" sz="2200"/>
              <a:t>- مع إضافة فصلين 52 مكرر ، والفصل 156 مكرر وإلغاء المادة 60 . </a:t>
            </a:r>
            <a:endParaRPr lang="ar-MA" sz="2200" smtClean="0"/>
          </a:p>
          <a:p>
            <a:pPr algn="justLow"/>
            <a:r>
              <a:rPr lang="ar-MA" sz="2200"/>
              <a:t>وقد صدر هذا التعديل بظهير شريف بمثابة قانون رقم 1.93.347 في 22 ربيع الأول 1414 موافق 10 ستمبر 1993. ونشر بالجريدة الرسمية عدد 4.222 بتاريخ 12 ربيع الآخر 1414 هموافق 29 شتمبر 1993 ، وقد تناول التعديل مواد من ثلاثة قوانين : قانون الالتزامات والعقود ، وقانون المسطرة المدنية ومدونة الأحوال الشخصية ولم تتضمن المدونة جميع الأحكام التي تطبق في قضايا الأحوال الشخصية ، وإنما اهتمت بالمسائل الجوهرية ، وما عدا ذلك فقد تركت الفصل فيه القاضي الذي يتعين عليه البحث عن الحكم من بين الراجح أو المشهور أو ما جری به العمل في المذهب المالكي وهو ما نصت عليه المدونة في فصولها . </a:t>
            </a:r>
            <a:r>
              <a:rPr lang="ar-MA" sz="2200" smtClean="0"/>
              <a:t>279-216-172-82</a:t>
            </a:r>
            <a:endParaRPr lang="ar-MA" sz="2200"/>
          </a:p>
        </p:txBody>
      </p:sp>
    </p:spTree>
    <p:extLst>
      <p:ext uri="{BB962C8B-B14F-4D97-AF65-F5344CB8AC3E}">
        <p14:creationId xmlns:p14="http://schemas.microsoft.com/office/powerpoint/2010/main" val="29269565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1344" y="-9325"/>
            <a:ext cx="11881320" cy="6955750"/>
          </a:xfrm>
          <a:prstGeom prst="rect">
            <a:avLst/>
          </a:prstGeom>
          <a:noFill/>
        </p:spPr>
        <p:txBody>
          <a:bodyPr wrap="square" rtlCol="1">
            <a:spAutoFit/>
          </a:bodyPr>
          <a:lstStyle/>
          <a:p>
            <a:pPr algn="justLow"/>
            <a:r>
              <a:rPr lang="ar-MA" sz="2000" b="1" u="sng"/>
              <a:t>ثالثا: صدور مدونة الأسرة القانون رقم 03.70:</a:t>
            </a:r>
          </a:p>
          <a:p>
            <a:pPr algn="justLow"/>
            <a:r>
              <a:rPr lang="ar-MA" sz="2000"/>
              <a:t>بعد موافقة البرلمان بغرفتيه على القانون رقم 03.70 بمثابة مدونة الأسرة صدر الظهير الشريف رقم 1.04.22 بتاريخ 12 ذي الحجة 1424 موافق 3 فبراير 2004 يقضي بدخول ذلك القانون إلى حيز التنفيذ بسرعة تمثل سابقة غير مألوفة في القانون المغربي بل وشرع في تطبيق مدونة الأسرة في وقت وجيز، وقد نشر هذا القانون في الجريدة الرسمية عدد 5148 بتاريخ 5 فبراير 2004 ص 418 حيث دخل حيز التطبيق ابتداء من صبيحة ذلك اليوم</a:t>
            </a:r>
          </a:p>
          <a:p>
            <a:pPr algn="justLow"/>
            <a:r>
              <a:rPr lang="ar-MA" sz="2000"/>
              <a:t>وتحتوي مدونة الأسرة على أربعامئة (400) مادة وما لم تتضمنه هذه المدونة يرجع فيه إلى الفقه المالكي والإجتهاد الذي يراعي فيه تحقيق قيم الإسلام في العدل والمساواة والمعاشرة </a:t>
            </a:r>
            <a:r>
              <a:rPr lang="ar-MA" sz="2000" smtClean="0"/>
              <a:t>بالمعروف</a:t>
            </a:r>
            <a:endParaRPr lang="ar-MA" sz="2000" b="1" u="sng" smtClean="0"/>
          </a:p>
          <a:p>
            <a:pPr algn="justLow"/>
            <a:r>
              <a:rPr lang="ar-MA" sz="2000" b="1" u="sng" smtClean="0"/>
              <a:t>رابعا : مستجدات مدونة الأسرة القانون رقم 03.70:</a:t>
            </a:r>
            <a:endParaRPr lang="ar-MA" sz="2000" b="1" u="sng"/>
          </a:p>
          <a:p>
            <a:pPr algn="justLow"/>
            <a:r>
              <a:rPr lang="ar-MA" sz="2200" b="1"/>
              <a:t>أولا: </a:t>
            </a:r>
            <a:r>
              <a:rPr lang="ar-MA" sz="2200"/>
              <a:t>تبني صياغة حديثة بدل المفاهيم التي تمس بكرامة وإنسانية المرأة. وجعل مسؤولية الأسرة تحت رعاية الزوجين. وذلك باعتبار" النساء شقائق للرجال في الأحكام", مصداقا لقول جدي المصطفى عليه السلام، وكما يروى:" لا يكرمهن إلا كريم ولا يهينهن إلا لئيم</a:t>
            </a:r>
            <a:r>
              <a:rPr lang="ar-MA" sz="2200" smtClean="0"/>
              <a:t>".</a:t>
            </a:r>
            <a:endParaRPr lang="ar-MA" sz="2200"/>
          </a:p>
          <a:p>
            <a:pPr algn="justLow"/>
            <a:r>
              <a:rPr lang="ar-MA" sz="2200"/>
              <a:t> </a:t>
            </a:r>
            <a:r>
              <a:rPr lang="ar-MA" sz="2200" b="1"/>
              <a:t>ثانيا: </a:t>
            </a:r>
            <a:r>
              <a:rPr lang="ar-MA" sz="2200"/>
              <a:t>جعل الولاية حقا للمرأة الرشيدة، تمارسه حسب اختيارها ومصلحتها، اعتمادا على أحد تفاسير الآية الكريمة، القاضية بعدم إجبار المرأة على الزواج بغير من ارتضته بالمعروف</a:t>
            </a:r>
            <a:r>
              <a:rPr lang="ar-MA" sz="2200" smtClean="0"/>
              <a:t>: "</a:t>
            </a:r>
            <a:r>
              <a:rPr lang="ar-MA" sz="2200"/>
              <a:t>ولا تعضلوهن أن ينكحن أزواجهن إذا تراضوا بينهم بالمعروف</a:t>
            </a:r>
            <a:r>
              <a:rPr lang="ar-MA" sz="2200" smtClean="0"/>
              <a:t>". وللمرأة </a:t>
            </a:r>
            <a:r>
              <a:rPr lang="ar-MA" sz="2200"/>
              <a:t>بمحض إرادتها أن تفوض ذلك لأبيها أو لأحد أقاربها</a:t>
            </a:r>
            <a:r>
              <a:rPr lang="ar-MA" sz="2200" smtClean="0"/>
              <a:t>.</a:t>
            </a:r>
            <a:endParaRPr lang="ar-MA" sz="2200"/>
          </a:p>
          <a:p>
            <a:pPr algn="justLow"/>
            <a:r>
              <a:rPr lang="ar-MA" sz="2200"/>
              <a:t> </a:t>
            </a:r>
            <a:r>
              <a:rPr lang="ar-MA" sz="2200" b="1"/>
              <a:t>ثالثا: </a:t>
            </a:r>
            <a:r>
              <a:rPr lang="ar-MA" sz="2200"/>
              <a:t>مساواة المرأة بالرجل بالنسبة لسن الزواج، بتوحيده في ثمان عشرة سنة، عملا ببعض أحكام المذهب المالكي، مع تخويل القاضي إمكانية تخفيضه في الحالات المبررة، وكذلك مساواة البنت والولد المحضونين في بلوغ سن الخامسة عشرة لاختيار الحاضن</a:t>
            </a:r>
            <a:r>
              <a:rPr lang="ar-MA" sz="2200" smtClean="0"/>
              <a:t>.</a:t>
            </a:r>
            <a:endParaRPr lang="ar-MA" sz="2200"/>
          </a:p>
          <a:p>
            <a:pPr algn="justLow"/>
            <a:r>
              <a:rPr lang="ar-MA" sz="2200" b="1"/>
              <a:t> رابعا: </a:t>
            </a:r>
            <a:r>
              <a:rPr lang="ar-MA" sz="2200"/>
              <a:t>فيما يخص التعدد، فقد راعينا في شأنه الالتزام بمقاصد الإسلام السمحة في الحرص على العدل، الذي جعل الحق سبحانه يقيد إمكان التعدد بتوفيره، في قوله تعالى "فإن خفتم ألا تعدلوا فواحدة"، وحيث إنه تعالى نفى هذا العدل بقوله: "ولن تستطيعوا أن تعدلوا بين النساء ولو حرصتم"، فقد جعله شبه ممتنع شرعا، كما تشبعنا بحكمة الإسلام المتميزة، بالترخيص بزواج الرجل بامرأة ثانية، بصفة شرعية لضرورات قاهرة وضوابط صارمة، وبإذن من القاضي، بدل اللجوء للتعدد الفعلي غير الشرعي، في حالة منع التعدد بصفة </a:t>
            </a:r>
            <a:r>
              <a:rPr lang="ar-MA" sz="2200" smtClean="0"/>
              <a:t>قطعية. ومن </a:t>
            </a:r>
            <a:r>
              <a:rPr lang="ar-MA" sz="2200"/>
              <a:t>هذا المنطلق فإن التعدد لا يجوز إلا وفق الحالات والشروط الشرعية التالية</a:t>
            </a:r>
            <a:r>
              <a:rPr lang="ar-MA" sz="2200" smtClean="0"/>
              <a:t>:</a:t>
            </a:r>
            <a:endParaRPr lang="ar-MA" sz="2200"/>
          </a:p>
          <a:p>
            <a:pPr algn="justLow"/>
            <a:r>
              <a:rPr lang="ar-MA" sz="2200" smtClean="0"/>
              <a:t> </a:t>
            </a:r>
            <a:endParaRPr lang="ar-MA" sz="2200"/>
          </a:p>
        </p:txBody>
      </p:sp>
    </p:spTree>
    <p:extLst>
      <p:ext uri="{BB962C8B-B14F-4D97-AF65-F5344CB8AC3E}">
        <p14:creationId xmlns:p14="http://schemas.microsoft.com/office/powerpoint/2010/main" val="27086913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نسق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4433</TotalTime>
  <Words>4892</Words>
  <Application>Microsoft Office PowerPoint</Application>
  <PresentationFormat>ملء الشاشة</PresentationFormat>
  <Paragraphs>200</Paragraphs>
  <Slides>20</Slides>
  <Notes>20</Notes>
  <HiddenSlides>0</HiddenSlides>
  <MMClips>0</MMClips>
  <ScaleCrop>false</ScaleCrop>
  <HeadingPairs>
    <vt:vector size="6" baseType="variant">
      <vt:variant>
        <vt:lpstr>الخطوط المستخدمة</vt:lpstr>
      </vt:variant>
      <vt:variant>
        <vt:i4>12</vt:i4>
      </vt:variant>
      <vt:variant>
        <vt:lpstr>نسق</vt:lpstr>
      </vt:variant>
      <vt:variant>
        <vt:i4>2</vt:i4>
      </vt:variant>
      <vt:variant>
        <vt:lpstr>عناوين الشرائح</vt:lpstr>
      </vt:variant>
      <vt:variant>
        <vt:i4>20</vt:i4>
      </vt:variant>
    </vt:vector>
  </HeadingPairs>
  <TitlesOfParts>
    <vt:vector size="34" baseType="lpstr">
      <vt:lpstr>ae_Metal</vt:lpstr>
      <vt:lpstr>AF_Taif Normal</vt:lpstr>
      <vt:lpstr>AGA Sindibad Regular</vt:lpstr>
      <vt:lpstr>AL-Bsher</vt:lpstr>
      <vt:lpstr>AL-Fares</vt:lpstr>
      <vt:lpstr>arabswell_3</vt:lpstr>
      <vt:lpstr>Arial</vt:lpstr>
      <vt:lpstr>Calibri</vt:lpstr>
      <vt:lpstr>Calibri Light</vt:lpstr>
      <vt:lpstr>Hacen Samra</vt:lpstr>
      <vt:lpstr>Times New Roman</vt:lpstr>
      <vt:lpstr>Wingdings</vt:lpstr>
      <vt:lpstr>سمة Office</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mostafa choaibi</dc:creator>
  <cp:lastModifiedBy>mostafa choaibi</cp:lastModifiedBy>
  <cp:revision>425</cp:revision>
  <dcterms:created xsi:type="dcterms:W3CDTF">2020-01-27T15:38:16Z</dcterms:created>
  <dcterms:modified xsi:type="dcterms:W3CDTF">2021-01-05T16:08:25Z</dcterms:modified>
</cp:coreProperties>
</file>