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10">
  <p:sldMasterIdLst>
    <p:sldMasterId id="2147483672" r:id="rId1"/>
    <p:sldMasterId id="2147483696" r:id="rId2"/>
  </p:sldMasterIdLst>
  <p:notesMasterIdLst>
    <p:notesMasterId r:id="rId18"/>
  </p:notesMasterIdLst>
  <p:sldIdLst>
    <p:sldId id="256" r:id="rId3"/>
    <p:sldId id="289" r:id="rId4"/>
    <p:sldId id="348" r:id="rId5"/>
    <p:sldId id="349" r:id="rId6"/>
    <p:sldId id="350" r:id="rId7"/>
    <p:sldId id="351" r:id="rId8"/>
    <p:sldId id="352" r:id="rId9"/>
    <p:sldId id="353" r:id="rId10"/>
    <p:sldId id="355" r:id="rId11"/>
    <p:sldId id="354" r:id="rId12"/>
    <p:sldId id="356" r:id="rId13"/>
    <p:sldId id="357" r:id="rId14"/>
    <p:sldId id="358" r:id="rId15"/>
    <p:sldId id="359" r:id="rId16"/>
    <p:sldId id="346" r:id="rId17"/>
  </p:sldIdLst>
  <p:sldSz cx="12192000" cy="6858000"/>
  <p:notesSz cx="6858000" cy="9144000"/>
  <p:defaultTextStyle>
    <a:defPPr>
      <a:defRPr lang="ar-M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275" autoAdjust="0"/>
  </p:normalViewPr>
  <p:slideViewPr>
    <p:cSldViewPr>
      <p:cViewPr varScale="1">
        <p:scale>
          <a:sx n="70" d="100"/>
          <a:sy n="70" d="100"/>
        </p:scale>
        <p:origin x="714" y="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M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4E2229C-2079-4454-8DFE-7D0F25B7A294}" type="datetimeFigureOut">
              <a:rPr lang="ar-MA" smtClean="0"/>
              <a:pPr/>
              <a:t>23-05-1442</a:t>
            </a:fld>
            <a:endParaRPr lang="ar-M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M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M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F8964C8-650C-4775-92FC-0D7331A72C75}" type="slidenum">
              <a:rPr lang="ar-MA" smtClean="0"/>
              <a:pPr/>
              <a:t>‹#›</a:t>
            </a:fld>
            <a:endParaRPr lang="ar-MA"/>
          </a:p>
        </p:txBody>
      </p:sp>
    </p:spTree>
    <p:extLst>
      <p:ext uri="{BB962C8B-B14F-4D97-AF65-F5344CB8AC3E}">
        <p14:creationId xmlns:p14="http://schemas.microsoft.com/office/powerpoint/2010/main" val="334457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a:t>
            </a:fld>
            <a:endParaRPr lang="ar-MA"/>
          </a:p>
        </p:txBody>
      </p:sp>
    </p:spTree>
    <p:extLst>
      <p:ext uri="{BB962C8B-B14F-4D97-AF65-F5344CB8AC3E}">
        <p14:creationId xmlns:p14="http://schemas.microsoft.com/office/powerpoint/2010/main" val="3311634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10</a:t>
            </a:fld>
            <a:endParaRPr lang="ar-MA">
              <a:solidFill>
                <a:prstClr val="black"/>
              </a:solidFill>
            </a:endParaRPr>
          </a:p>
        </p:txBody>
      </p:sp>
    </p:spTree>
    <p:extLst>
      <p:ext uri="{BB962C8B-B14F-4D97-AF65-F5344CB8AC3E}">
        <p14:creationId xmlns:p14="http://schemas.microsoft.com/office/powerpoint/2010/main" val="1620190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11</a:t>
            </a:fld>
            <a:endParaRPr lang="ar-MA">
              <a:solidFill>
                <a:prstClr val="black"/>
              </a:solidFill>
            </a:endParaRPr>
          </a:p>
        </p:txBody>
      </p:sp>
    </p:spTree>
    <p:extLst>
      <p:ext uri="{BB962C8B-B14F-4D97-AF65-F5344CB8AC3E}">
        <p14:creationId xmlns:p14="http://schemas.microsoft.com/office/powerpoint/2010/main" val="917563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12</a:t>
            </a:fld>
            <a:endParaRPr lang="ar-MA">
              <a:solidFill>
                <a:prstClr val="black"/>
              </a:solidFill>
            </a:endParaRPr>
          </a:p>
        </p:txBody>
      </p:sp>
    </p:spTree>
    <p:extLst>
      <p:ext uri="{BB962C8B-B14F-4D97-AF65-F5344CB8AC3E}">
        <p14:creationId xmlns:p14="http://schemas.microsoft.com/office/powerpoint/2010/main" val="3953904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13</a:t>
            </a:fld>
            <a:endParaRPr lang="ar-MA">
              <a:solidFill>
                <a:prstClr val="black"/>
              </a:solidFill>
            </a:endParaRPr>
          </a:p>
        </p:txBody>
      </p:sp>
    </p:spTree>
    <p:extLst>
      <p:ext uri="{BB962C8B-B14F-4D97-AF65-F5344CB8AC3E}">
        <p14:creationId xmlns:p14="http://schemas.microsoft.com/office/powerpoint/2010/main" val="2687537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14</a:t>
            </a:fld>
            <a:endParaRPr lang="ar-MA">
              <a:solidFill>
                <a:prstClr val="black"/>
              </a:solidFill>
            </a:endParaRPr>
          </a:p>
        </p:txBody>
      </p:sp>
    </p:spTree>
    <p:extLst>
      <p:ext uri="{BB962C8B-B14F-4D97-AF65-F5344CB8AC3E}">
        <p14:creationId xmlns:p14="http://schemas.microsoft.com/office/powerpoint/2010/main" val="2958793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15</a:t>
            </a:fld>
            <a:endParaRPr lang="ar-MA">
              <a:solidFill>
                <a:prstClr val="black"/>
              </a:solidFill>
            </a:endParaRPr>
          </a:p>
        </p:txBody>
      </p:sp>
    </p:spTree>
    <p:extLst>
      <p:ext uri="{BB962C8B-B14F-4D97-AF65-F5344CB8AC3E}">
        <p14:creationId xmlns:p14="http://schemas.microsoft.com/office/powerpoint/2010/main" val="392424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2</a:t>
            </a:fld>
            <a:endParaRPr lang="ar-MA"/>
          </a:p>
        </p:txBody>
      </p:sp>
    </p:spTree>
    <p:extLst>
      <p:ext uri="{BB962C8B-B14F-4D97-AF65-F5344CB8AC3E}">
        <p14:creationId xmlns:p14="http://schemas.microsoft.com/office/powerpoint/2010/main" val="168152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3</a:t>
            </a:fld>
            <a:endParaRPr lang="ar-MA"/>
          </a:p>
        </p:txBody>
      </p:sp>
    </p:spTree>
    <p:extLst>
      <p:ext uri="{BB962C8B-B14F-4D97-AF65-F5344CB8AC3E}">
        <p14:creationId xmlns:p14="http://schemas.microsoft.com/office/powerpoint/2010/main" val="3315580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4</a:t>
            </a:fld>
            <a:endParaRPr lang="ar-MA">
              <a:solidFill>
                <a:prstClr val="black"/>
              </a:solidFill>
            </a:endParaRPr>
          </a:p>
        </p:txBody>
      </p:sp>
    </p:spTree>
    <p:extLst>
      <p:ext uri="{BB962C8B-B14F-4D97-AF65-F5344CB8AC3E}">
        <p14:creationId xmlns:p14="http://schemas.microsoft.com/office/powerpoint/2010/main" val="90571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5</a:t>
            </a:fld>
            <a:endParaRPr lang="ar-MA">
              <a:solidFill>
                <a:prstClr val="black"/>
              </a:solidFill>
            </a:endParaRPr>
          </a:p>
        </p:txBody>
      </p:sp>
    </p:spTree>
    <p:extLst>
      <p:ext uri="{BB962C8B-B14F-4D97-AF65-F5344CB8AC3E}">
        <p14:creationId xmlns:p14="http://schemas.microsoft.com/office/powerpoint/2010/main" val="3905497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6</a:t>
            </a:fld>
            <a:endParaRPr lang="ar-MA">
              <a:solidFill>
                <a:prstClr val="black"/>
              </a:solidFill>
            </a:endParaRPr>
          </a:p>
        </p:txBody>
      </p:sp>
    </p:spTree>
    <p:extLst>
      <p:ext uri="{BB962C8B-B14F-4D97-AF65-F5344CB8AC3E}">
        <p14:creationId xmlns:p14="http://schemas.microsoft.com/office/powerpoint/2010/main" val="525464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7</a:t>
            </a:fld>
            <a:endParaRPr lang="ar-MA">
              <a:solidFill>
                <a:prstClr val="black"/>
              </a:solidFill>
            </a:endParaRPr>
          </a:p>
        </p:txBody>
      </p:sp>
    </p:spTree>
    <p:extLst>
      <p:ext uri="{BB962C8B-B14F-4D97-AF65-F5344CB8AC3E}">
        <p14:creationId xmlns:p14="http://schemas.microsoft.com/office/powerpoint/2010/main" val="1202647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8</a:t>
            </a:fld>
            <a:endParaRPr lang="ar-MA">
              <a:solidFill>
                <a:prstClr val="black"/>
              </a:solidFill>
            </a:endParaRPr>
          </a:p>
        </p:txBody>
      </p:sp>
    </p:spTree>
    <p:extLst>
      <p:ext uri="{BB962C8B-B14F-4D97-AF65-F5344CB8AC3E}">
        <p14:creationId xmlns:p14="http://schemas.microsoft.com/office/powerpoint/2010/main" val="1758321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9</a:t>
            </a:fld>
            <a:endParaRPr lang="ar-MA">
              <a:solidFill>
                <a:prstClr val="black"/>
              </a:solidFill>
            </a:endParaRPr>
          </a:p>
        </p:txBody>
      </p:sp>
    </p:spTree>
    <p:extLst>
      <p:ext uri="{BB962C8B-B14F-4D97-AF65-F5344CB8AC3E}">
        <p14:creationId xmlns:p14="http://schemas.microsoft.com/office/powerpoint/2010/main" val="1298698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smtClean="0"/>
              <a:t>انقر لتحرير نمط العنوان الرئيسي</a:t>
            </a:r>
            <a:endParaRPr lang="ar-MA"/>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MA"/>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M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lang="ar-SA" smtClean="0"/>
              <a:t>انقر لتحرير نمط العنوان الرئيسي</a:t>
            </a:r>
            <a:endParaRPr lang="ar-MA"/>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2229378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3931044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2238166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6" name="Footer Placeholder 5"/>
          <p:cNvSpPr>
            <a:spLocks noGrp="1"/>
          </p:cNvSpPr>
          <p:nvPr>
            <p:ph type="ftr" sz="quarter" idx="11"/>
          </p:nvPr>
        </p:nvSpPr>
        <p:spPr/>
        <p:txBody>
          <a:bodyPr/>
          <a:lstStyle/>
          <a:p>
            <a:endParaRPr lang="ar-MA">
              <a:solidFill>
                <a:prstClr val="black">
                  <a:tint val="75000"/>
                </a:prstClr>
              </a:solidFill>
            </a:endParaRPr>
          </a:p>
        </p:txBody>
      </p:sp>
      <p:sp>
        <p:nvSpPr>
          <p:cNvPr id="7" name="Slide Number Placeholder 6"/>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2330439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8" name="Footer Placeholder 7"/>
          <p:cNvSpPr>
            <a:spLocks noGrp="1"/>
          </p:cNvSpPr>
          <p:nvPr>
            <p:ph type="ftr" sz="quarter" idx="11"/>
          </p:nvPr>
        </p:nvSpPr>
        <p:spPr/>
        <p:txBody>
          <a:bodyPr/>
          <a:lstStyle/>
          <a:p>
            <a:endParaRPr lang="ar-MA">
              <a:solidFill>
                <a:prstClr val="black">
                  <a:tint val="75000"/>
                </a:prstClr>
              </a:solidFill>
            </a:endParaRPr>
          </a:p>
        </p:txBody>
      </p:sp>
      <p:sp>
        <p:nvSpPr>
          <p:cNvPr id="9" name="Slide Number Placeholder 8"/>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1577540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4" name="Footer Placeholder 3"/>
          <p:cNvSpPr>
            <a:spLocks noGrp="1"/>
          </p:cNvSpPr>
          <p:nvPr>
            <p:ph type="ftr" sz="quarter" idx="11"/>
          </p:nvPr>
        </p:nvSpPr>
        <p:spPr/>
        <p:txBody>
          <a:bodyPr/>
          <a:lstStyle/>
          <a:p>
            <a:endParaRPr lang="ar-MA">
              <a:solidFill>
                <a:prstClr val="black">
                  <a:tint val="75000"/>
                </a:prstClr>
              </a:solidFill>
            </a:endParaRPr>
          </a:p>
        </p:txBody>
      </p:sp>
      <p:sp>
        <p:nvSpPr>
          <p:cNvPr id="5" name="Slide Number Placeholder 4"/>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2913370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3" name="Footer Placeholder 2"/>
          <p:cNvSpPr>
            <a:spLocks noGrp="1"/>
          </p:cNvSpPr>
          <p:nvPr>
            <p:ph type="ftr" sz="quarter" idx="11"/>
          </p:nvPr>
        </p:nvSpPr>
        <p:spPr/>
        <p:txBody>
          <a:bodyPr/>
          <a:lstStyle/>
          <a:p>
            <a:endParaRPr lang="ar-MA">
              <a:solidFill>
                <a:prstClr val="black">
                  <a:tint val="75000"/>
                </a:prstClr>
              </a:solidFill>
            </a:endParaRPr>
          </a:p>
        </p:txBody>
      </p:sp>
      <p:sp>
        <p:nvSpPr>
          <p:cNvPr id="4" name="Slide Number Placeholder 3"/>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882284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6" name="Footer Placeholder 5"/>
          <p:cNvSpPr>
            <a:spLocks noGrp="1"/>
          </p:cNvSpPr>
          <p:nvPr>
            <p:ph type="ftr" sz="quarter" idx="11"/>
          </p:nvPr>
        </p:nvSpPr>
        <p:spPr/>
        <p:txBody>
          <a:bodyPr/>
          <a:lstStyle/>
          <a:p>
            <a:endParaRPr lang="ar-MA">
              <a:solidFill>
                <a:prstClr val="black">
                  <a:tint val="75000"/>
                </a:prstClr>
              </a:solidFill>
            </a:endParaRPr>
          </a:p>
        </p:txBody>
      </p:sp>
      <p:sp>
        <p:nvSpPr>
          <p:cNvPr id="7" name="Slide Number Placeholder 6"/>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185782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M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6" name="Footer Placeholder 5"/>
          <p:cNvSpPr>
            <a:spLocks noGrp="1"/>
          </p:cNvSpPr>
          <p:nvPr>
            <p:ph type="ftr" sz="quarter" idx="11"/>
          </p:nvPr>
        </p:nvSpPr>
        <p:spPr/>
        <p:txBody>
          <a:bodyPr/>
          <a:lstStyle/>
          <a:p>
            <a:endParaRPr lang="ar-MA">
              <a:solidFill>
                <a:prstClr val="black">
                  <a:tint val="75000"/>
                </a:prstClr>
              </a:solidFill>
            </a:endParaRPr>
          </a:p>
        </p:txBody>
      </p:sp>
      <p:sp>
        <p:nvSpPr>
          <p:cNvPr id="7" name="Slide Number Placeholder 6"/>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1353083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1695733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23-05-1442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365766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1"/>
            <a:ext cx="10363200" cy="1362075"/>
          </a:xfrm>
        </p:spPr>
        <p:txBody>
          <a:bodyPr anchor="t"/>
          <a:lstStyle>
            <a:lvl1pPr algn="r">
              <a:defRPr sz="4000" b="1" cap="all"/>
            </a:lvl1pPr>
          </a:lstStyle>
          <a:p>
            <a:r>
              <a:rPr lang="ar-SA" smtClean="0"/>
              <a:t>انقر لتحرير نمط العنوان الرئيسي</a:t>
            </a:r>
            <a:endParaRPr lang="ar-MA"/>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MA"/>
          </a:p>
        </p:txBody>
      </p:sp>
      <p:sp>
        <p:nvSpPr>
          <p:cNvPr id="3" name="عنصر نائب للمحتوى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محتوى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5" name="عنصر نائب للتاريخ 4"/>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6" name="عنصر نائب للتذييل 5"/>
          <p:cNvSpPr>
            <a:spLocks noGrp="1"/>
          </p:cNvSpPr>
          <p:nvPr>
            <p:ph type="ftr" sz="quarter" idx="11"/>
          </p:nvPr>
        </p:nvSpPr>
        <p:spPr/>
        <p:txBody>
          <a:bodyPr/>
          <a:lstStyle/>
          <a:p>
            <a:endParaRPr lang="ar-MA"/>
          </a:p>
        </p:txBody>
      </p:sp>
      <p:sp>
        <p:nvSpPr>
          <p:cNvPr id="7" name="عنصر نائب لرقم الشريحة 6"/>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MA"/>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5" name="عنصر نائب للنص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7" name="عنصر نائب للتاريخ 6"/>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8" name="عنصر نائب للتذييل 7"/>
          <p:cNvSpPr>
            <a:spLocks noGrp="1"/>
          </p:cNvSpPr>
          <p:nvPr>
            <p:ph type="ftr" sz="quarter" idx="11"/>
          </p:nvPr>
        </p:nvSpPr>
        <p:spPr/>
        <p:txBody>
          <a:bodyPr/>
          <a:lstStyle/>
          <a:p>
            <a:endParaRPr lang="ar-MA"/>
          </a:p>
        </p:txBody>
      </p:sp>
      <p:sp>
        <p:nvSpPr>
          <p:cNvPr id="9" name="عنصر نائب لرقم الشريحة 8"/>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MA"/>
          </a:p>
        </p:txBody>
      </p:sp>
      <p:sp>
        <p:nvSpPr>
          <p:cNvPr id="3" name="عنصر نائب للتاريخ 2"/>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4" name="عنصر نائب للتذييل 3"/>
          <p:cNvSpPr>
            <a:spLocks noGrp="1"/>
          </p:cNvSpPr>
          <p:nvPr>
            <p:ph type="ftr" sz="quarter" idx="11"/>
          </p:nvPr>
        </p:nvSpPr>
        <p:spPr/>
        <p:txBody>
          <a:bodyPr/>
          <a:lstStyle/>
          <a:p>
            <a:endParaRPr lang="ar-MA"/>
          </a:p>
        </p:txBody>
      </p:sp>
      <p:sp>
        <p:nvSpPr>
          <p:cNvPr id="5" name="عنصر نائب لرقم الشريحة 4"/>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3" name="عنصر نائب للتذييل 2"/>
          <p:cNvSpPr>
            <a:spLocks noGrp="1"/>
          </p:cNvSpPr>
          <p:nvPr>
            <p:ph type="ftr" sz="quarter" idx="11"/>
          </p:nvPr>
        </p:nvSpPr>
        <p:spPr/>
        <p:txBody>
          <a:bodyPr/>
          <a:lstStyle/>
          <a:p>
            <a:endParaRPr lang="ar-MA"/>
          </a:p>
        </p:txBody>
      </p:sp>
      <p:sp>
        <p:nvSpPr>
          <p:cNvPr id="4" name="عنصر نائب لرقم الشريحة 3"/>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anchor="b"/>
          <a:lstStyle>
            <a:lvl1pPr algn="r">
              <a:defRPr sz="2000" b="1"/>
            </a:lvl1pPr>
          </a:lstStyle>
          <a:p>
            <a:r>
              <a:rPr lang="ar-SA" smtClean="0"/>
              <a:t>انقر لتحرير نمط العنوان الرئيسي</a:t>
            </a:r>
            <a:endParaRPr lang="ar-MA"/>
          </a:p>
        </p:txBody>
      </p:sp>
      <p:sp>
        <p:nvSpPr>
          <p:cNvPr id="3" name="عنصر نائب للمحتوى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نص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6" name="عنصر نائب للتذييل 5"/>
          <p:cNvSpPr>
            <a:spLocks noGrp="1"/>
          </p:cNvSpPr>
          <p:nvPr>
            <p:ph type="ftr" sz="quarter" idx="11"/>
          </p:nvPr>
        </p:nvSpPr>
        <p:spPr/>
        <p:txBody>
          <a:bodyPr/>
          <a:lstStyle/>
          <a:p>
            <a:endParaRPr lang="ar-MA"/>
          </a:p>
        </p:txBody>
      </p:sp>
      <p:sp>
        <p:nvSpPr>
          <p:cNvPr id="7" name="عنصر نائب لرقم الشريحة 6"/>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smtClean="0"/>
              <a:t>انقر لتحرير نمط العنوان الرئيسي</a:t>
            </a:r>
            <a:endParaRPr lang="ar-MA"/>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MA"/>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D7AA14-C6A4-400B-8177-3175FDABF9E8}" type="datetimeFigureOut">
              <a:rPr lang="ar-MA" smtClean="0"/>
              <a:pPr/>
              <a:t>23-05-1442</a:t>
            </a:fld>
            <a:endParaRPr lang="ar-MA"/>
          </a:p>
        </p:txBody>
      </p:sp>
      <p:sp>
        <p:nvSpPr>
          <p:cNvPr id="6" name="عنصر نائب للتذييل 5"/>
          <p:cNvSpPr>
            <a:spLocks noGrp="1"/>
          </p:cNvSpPr>
          <p:nvPr>
            <p:ph type="ftr" sz="quarter" idx="11"/>
          </p:nvPr>
        </p:nvSpPr>
        <p:spPr/>
        <p:txBody>
          <a:bodyPr/>
          <a:lstStyle/>
          <a:p>
            <a:endParaRPr lang="ar-MA"/>
          </a:p>
        </p:txBody>
      </p:sp>
      <p:sp>
        <p:nvSpPr>
          <p:cNvPr id="7" name="عنصر نائب لرقم الشريحة 6"/>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MA"/>
          </a:p>
        </p:txBody>
      </p:sp>
      <p:sp>
        <p:nvSpPr>
          <p:cNvPr id="3" name="عنصر نائب للنص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تاريخ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D7AA14-C6A4-400B-8177-3175FDABF9E8}" type="datetimeFigureOut">
              <a:rPr lang="ar-MA" smtClean="0"/>
              <a:pPr/>
              <a:t>23-05-1442</a:t>
            </a:fld>
            <a:endParaRPr lang="ar-MA"/>
          </a:p>
        </p:txBody>
      </p:sp>
      <p:sp>
        <p:nvSpPr>
          <p:cNvPr id="5" name="عنصر نائب للتذييل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MA"/>
          </a:p>
        </p:txBody>
      </p:sp>
      <p:sp>
        <p:nvSpPr>
          <p:cNvPr id="6" name="عنصر نائب لرقم الشريحة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12B2F7-D31C-4F98-9677-A44CF329EE5B}" type="slidenum">
              <a:rPr lang="ar-MA" smtClean="0"/>
              <a:pPr/>
              <a:t>‹#›</a:t>
            </a:fld>
            <a:endParaRPr lang="ar-M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M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7AA14-C6A4-400B-8177-3175FDABF9E8}" type="datetimeFigureOut">
              <a:rPr lang="ar-MA" smtClean="0"/>
              <a:pPr/>
              <a:t>23-05-1442</a:t>
            </a:fld>
            <a:endParaRPr lang="ar-M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M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2B2F7-D31C-4F98-9677-A44CF329EE5B}" type="slidenum">
              <a:rPr lang="ar-MA" smtClean="0"/>
              <a:pPr/>
              <a:t>‹#›</a:t>
            </a:fld>
            <a:endParaRPr lang="ar-MA"/>
          </a:p>
        </p:txBody>
      </p:sp>
    </p:spTree>
    <p:extLst>
      <p:ext uri="{BB962C8B-B14F-4D97-AF65-F5344CB8AC3E}">
        <p14:creationId xmlns:p14="http://schemas.microsoft.com/office/powerpoint/2010/main" val="27079120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صورة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851" y="4005064"/>
            <a:ext cx="1570757" cy="1620750"/>
          </a:xfrm>
          <a:prstGeom prst="rect">
            <a:avLst/>
          </a:prstGeom>
        </p:spPr>
      </p:pic>
      <p:sp>
        <p:nvSpPr>
          <p:cNvPr id="20" name="مربع نص 19"/>
          <p:cNvSpPr txBox="1"/>
          <p:nvPr/>
        </p:nvSpPr>
        <p:spPr>
          <a:xfrm>
            <a:off x="527902" y="6081102"/>
            <a:ext cx="2299158" cy="738664"/>
          </a:xfrm>
          <a:prstGeom prst="rect">
            <a:avLst/>
          </a:prstGeom>
          <a:noFill/>
        </p:spPr>
        <p:txBody>
          <a:bodyPr wrap="square" rtlCol="1">
            <a:spAutoFit/>
          </a:bodyPr>
          <a:lstStyle/>
          <a:p>
            <a:pPr algn="ctr"/>
            <a:r>
              <a:rPr lang="ar-MA" sz="1400" b="1">
                <a:cs typeface="AGA Sindibad Regular" pitchFamily="2" charset="-78"/>
              </a:rPr>
              <a:t>أستاذ التعليم العالي مساعد باحث  في القانون الخاص بالكلية المتعددة التخصصات بالناظور</a:t>
            </a:r>
          </a:p>
        </p:txBody>
      </p:sp>
      <p:sp>
        <p:nvSpPr>
          <p:cNvPr id="21" name="مربع نص 20"/>
          <p:cNvSpPr txBox="1"/>
          <p:nvPr/>
        </p:nvSpPr>
        <p:spPr>
          <a:xfrm>
            <a:off x="527902" y="5688423"/>
            <a:ext cx="2371955" cy="461665"/>
          </a:xfrm>
          <a:prstGeom prst="rect">
            <a:avLst/>
          </a:prstGeom>
          <a:noFill/>
        </p:spPr>
        <p:txBody>
          <a:bodyPr wrap="square" rtlCol="1">
            <a:spAutoFit/>
          </a:bodyPr>
          <a:lstStyle/>
          <a:p>
            <a:pPr>
              <a:lnSpc>
                <a:spcPct val="150000"/>
              </a:lnSpc>
            </a:pPr>
            <a:r>
              <a:rPr lang="ar-MA" sz="1600">
                <a:cs typeface="AL-Bsher" pitchFamily="2" charset="-78"/>
              </a:rPr>
              <a:t>ذ,المصطفى الغشام الشعيبي</a:t>
            </a:r>
          </a:p>
        </p:txBody>
      </p:sp>
      <p:sp>
        <p:nvSpPr>
          <p:cNvPr id="25" name="مربع نص 24"/>
          <p:cNvSpPr txBox="1"/>
          <p:nvPr/>
        </p:nvSpPr>
        <p:spPr>
          <a:xfrm>
            <a:off x="8748563" y="1803186"/>
            <a:ext cx="3024336" cy="1200329"/>
          </a:xfrm>
          <a:prstGeom prst="rect">
            <a:avLst/>
          </a:prstGeom>
          <a:noFill/>
        </p:spPr>
        <p:txBody>
          <a:bodyPr wrap="square" rtlCol="1">
            <a:spAutoFit/>
          </a:bodyPr>
          <a:lstStyle/>
          <a:p>
            <a:pPr algn="ctr"/>
            <a:r>
              <a:rPr lang="ar-MA" b="1">
                <a:effectLst>
                  <a:outerShdw blurRad="38100" dist="38100" dir="2700000" algn="tl">
                    <a:srgbClr val="000000">
                      <a:alpha val="43137"/>
                    </a:srgbClr>
                  </a:outerShdw>
                </a:effectLst>
                <a:latin typeface="arabswell_3" panose="02010000000000000000" pitchFamily="2" charset="-78"/>
                <a:cs typeface="arabswell_3" panose="02010000000000000000" pitchFamily="2" charset="-78"/>
              </a:rPr>
              <a:t>جامعة </a:t>
            </a:r>
          </a:p>
          <a:p>
            <a:pPr algn="ctr"/>
            <a:r>
              <a:rPr lang="ar-MA" b="1">
                <a:effectLst>
                  <a:outerShdw blurRad="38100" dist="38100" dir="2700000" algn="tl">
                    <a:srgbClr val="000000">
                      <a:alpha val="43137"/>
                    </a:srgbClr>
                  </a:outerShdw>
                </a:effectLst>
                <a:latin typeface="arabswell_3" panose="02010000000000000000" pitchFamily="2" charset="-78"/>
                <a:cs typeface="arabswell_3" panose="02010000000000000000" pitchFamily="2" charset="-78"/>
              </a:rPr>
              <a:t>محمد الأول بوجدة</a:t>
            </a:r>
          </a:p>
          <a:p>
            <a:pPr algn="ctr"/>
            <a:r>
              <a:rPr lang="ar-MA" b="1">
                <a:effectLst>
                  <a:outerShdw blurRad="38100" dist="38100" dir="2700000" algn="tl">
                    <a:srgbClr val="000000">
                      <a:alpha val="43137"/>
                    </a:srgbClr>
                  </a:outerShdw>
                </a:effectLst>
                <a:latin typeface="arabswell_3" panose="02010000000000000000" pitchFamily="2" charset="-78"/>
                <a:cs typeface="arabswell_3" panose="02010000000000000000" pitchFamily="2" charset="-78"/>
              </a:rPr>
              <a:t>الكلية المتعددة التخصصات بالناظور</a:t>
            </a:r>
          </a:p>
        </p:txBody>
      </p:sp>
      <p:pic>
        <p:nvPicPr>
          <p:cNvPr id="24" name="صورة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7908" y="129460"/>
            <a:ext cx="2340260" cy="1673726"/>
          </a:xfrm>
          <a:prstGeom prst="rect">
            <a:avLst/>
          </a:prstGeom>
        </p:spPr>
      </p:pic>
      <p:sp useBgFill="1">
        <p:nvSpPr>
          <p:cNvPr id="27" name="مربع نص 26"/>
          <p:cNvSpPr txBox="1"/>
          <p:nvPr/>
        </p:nvSpPr>
        <p:spPr>
          <a:xfrm>
            <a:off x="3131939" y="2183843"/>
            <a:ext cx="5616624" cy="2031325"/>
          </a:xfrm>
          <a:prstGeom prst="rect">
            <a:avLst/>
          </a:prstGeom>
          <a:ln w="31750" cmpd="sng">
            <a:solidFill>
              <a:srgbClr val="0070C0"/>
            </a:solidFill>
          </a:ln>
        </p:spPr>
        <p:txBody>
          <a:bodyPr wrap="square" rtlCol="1">
            <a:spAutoFit/>
          </a:bodyPr>
          <a:lstStyle/>
          <a:p>
            <a:pPr algn="ctr">
              <a:lnSpc>
                <a:spcPct val="150000"/>
              </a:lnSpc>
            </a:pPr>
            <a:r>
              <a:rPr lang="ar-MA" sz="4800">
                <a:latin typeface="Hacen Samra" panose="02000000000000000000" pitchFamily="2" charset="-78"/>
                <a:cs typeface="Hacen Samra" panose="02000000000000000000" pitchFamily="2" charset="-78"/>
              </a:rPr>
              <a:t>المحاضرة </a:t>
            </a:r>
            <a:r>
              <a:rPr lang="ar-MA" sz="4800" smtClean="0">
                <a:latin typeface="Hacen Samra" panose="02000000000000000000" pitchFamily="2" charset="-78"/>
                <a:cs typeface="Hacen Samra" panose="02000000000000000000" pitchFamily="2" charset="-78"/>
              </a:rPr>
              <a:t>9</a:t>
            </a:r>
            <a:endParaRPr lang="ar-MA" sz="4800">
              <a:latin typeface="Hacen Samra" panose="02000000000000000000" pitchFamily="2" charset="-78"/>
              <a:cs typeface="Hacen Samra" panose="02000000000000000000" pitchFamily="2" charset="-78"/>
            </a:endParaRPr>
          </a:p>
          <a:p>
            <a:pPr algn="ctr">
              <a:lnSpc>
                <a:spcPct val="150000"/>
              </a:lnSpc>
            </a:pPr>
            <a:r>
              <a:rPr lang="ar-MA" sz="3600">
                <a:latin typeface="Hacen Samra" panose="02000000000000000000" pitchFamily="2" charset="-78"/>
                <a:cs typeface="Hacen Samra" panose="02000000000000000000" pitchFamily="2" charset="-78"/>
              </a:rPr>
              <a:t>في مادة المدخل لدراسة الشريعة</a:t>
            </a:r>
          </a:p>
        </p:txBody>
      </p:sp>
      <p:sp>
        <p:nvSpPr>
          <p:cNvPr id="28" name="مربع نص 27"/>
          <p:cNvSpPr txBox="1"/>
          <p:nvPr/>
        </p:nvSpPr>
        <p:spPr>
          <a:xfrm>
            <a:off x="4122936" y="-27384"/>
            <a:ext cx="3168352" cy="769441"/>
          </a:xfrm>
          <a:prstGeom prst="rect">
            <a:avLst/>
          </a:prstGeom>
          <a:noFill/>
        </p:spPr>
        <p:txBody>
          <a:bodyPr wrap="square" rtlCol="1">
            <a:spAutoFit/>
          </a:bodyPr>
          <a:lstStyle/>
          <a:p>
            <a:pPr algn="ctr"/>
            <a:r>
              <a:rPr lang="ar-MA" sz="2000" b="1">
                <a:latin typeface="arabswell_3" panose="02010000000000000000" pitchFamily="2" charset="-78"/>
                <a:cs typeface="AL-Fares" pitchFamily="2" charset="-78"/>
              </a:rPr>
              <a:t>بسم الله </a:t>
            </a:r>
            <a:r>
              <a:rPr lang="ar-MA" sz="2400" b="1">
                <a:latin typeface="arabswell_3" panose="02010000000000000000" pitchFamily="2" charset="-78"/>
                <a:cs typeface="AL-Fares" pitchFamily="2" charset="-78"/>
              </a:rPr>
              <a:t>الرحمن</a:t>
            </a:r>
            <a:r>
              <a:rPr lang="ar-MA" sz="2000" b="1">
                <a:latin typeface="arabswell_3" panose="02010000000000000000" pitchFamily="2" charset="-78"/>
                <a:cs typeface="AL-Fares" pitchFamily="2" charset="-78"/>
              </a:rPr>
              <a:t> الرحيم</a:t>
            </a:r>
          </a:p>
          <a:p>
            <a:pPr algn="ctr"/>
            <a:r>
              <a:rPr lang="ar-MA" sz="2000" b="1">
                <a:latin typeface="arabswell_3" panose="02010000000000000000" pitchFamily="2" charset="-78"/>
                <a:cs typeface="AL-Fares" pitchFamily="2" charset="-78"/>
              </a:rPr>
              <a:t>المملكة المغربية</a:t>
            </a:r>
          </a:p>
        </p:txBody>
      </p:sp>
      <p:sp>
        <p:nvSpPr>
          <p:cNvPr id="2" name="مربع نص 1"/>
          <p:cNvSpPr txBox="1"/>
          <p:nvPr/>
        </p:nvSpPr>
        <p:spPr>
          <a:xfrm>
            <a:off x="4603413" y="5611479"/>
            <a:ext cx="3701256" cy="1077218"/>
          </a:xfrm>
          <a:prstGeom prst="rect">
            <a:avLst/>
          </a:prstGeom>
          <a:noFill/>
        </p:spPr>
        <p:txBody>
          <a:bodyPr wrap="square" rtlCol="1">
            <a:spAutoFit/>
          </a:bodyPr>
          <a:lstStyle/>
          <a:p>
            <a:pPr algn="ctr"/>
            <a:r>
              <a:rPr lang="ar-MA" sz="3200" b="1">
                <a:latin typeface="ae_Metal" panose="02060603050605020204" pitchFamily="18" charset="-78"/>
                <a:cs typeface="AF_Taif Normal" pitchFamily="2" charset="-78"/>
              </a:rPr>
              <a:t>السداسي: الأول</a:t>
            </a:r>
          </a:p>
          <a:p>
            <a:pPr algn="ctr"/>
            <a:r>
              <a:rPr lang="ar-MA" sz="3200" b="1">
                <a:latin typeface="ae_Metal" panose="02060603050605020204" pitchFamily="18" charset="-78"/>
                <a:cs typeface="AF_Taif Normal" pitchFamily="2" charset="-78"/>
              </a:rPr>
              <a:t>المجموعة: </a:t>
            </a:r>
            <a:r>
              <a:rPr lang="fr-FR" sz="3200" b="1">
                <a:latin typeface="ae_Metal" panose="02060603050605020204" pitchFamily="18" charset="-78"/>
                <a:cs typeface="AF_Taif Normal" pitchFamily="2" charset="-78"/>
              </a:rPr>
              <a:t>F</a:t>
            </a:r>
            <a:endParaRPr lang="ar-MA" sz="3200" b="1">
              <a:latin typeface="ae_Metal" panose="02060603050605020204" pitchFamily="18" charset="-78"/>
              <a:cs typeface="AF_Taif Normal"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fltVal val="0"/>
                                          </p:val>
                                        </p:tav>
                                        <p:tav tm="100000">
                                          <p:val>
                                            <p:strVal val="#ppt_h"/>
                                          </p:val>
                                        </p:tav>
                                      </p:tavLst>
                                    </p:anim>
                                    <p:anim calcmode="lin" valueType="num">
                                      <p:cBhvr>
                                        <p:cTn id="21" dur="1000" fill="hold"/>
                                        <p:tgtEl>
                                          <p:spTgt spid="20"/>
                                        </p:tgtEl>
                                        <p:attrNameLst>
                                          <p:attrName>style.rotation</p:attrName>
                                        </p:attrNameLst>
                                      </p:cBhvr>
                                      <p:tavLst>
                                        <p:tav tm="0">
                                          <p:val>
                                            <p:fltVal val="90"/>
                                          </p:val>
                                        </p:tav>
                                        <p:tav tm="100000">
                                          <p:val>
                                            <p:fltVal val="0"/>
                                          </p:val>
                                        </p:tav>
                                      </p:tavLst>
                                    </p:anim>
                                    <p:animEffect transition="in" filter="fade">
                                      <p:cBhvr>
                                        <p:cTn id="22" dur="1000"/>
                                        <p:tgtEl>
                                          <p:spTgt spid="20"/>
                                        </p:tgtEl>
                                      </p:cBhvr>
                                    </p:animEffect>
                                  </p:childTnLst>
                                </p:cTn>
                              </p:par>
                              <p:par>
                                <p:cTn id="23" presetID="3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1000" fill="hold"/>
                                        <p:tgtEl>
                                          <p:spTgt spid="24"/>
                                        </p:tgtEl>
                                        <p:attrNameLst>
                                          <p:attrName>ppt_w</p:attrName>
                                        </p:attrNameLst>
                                      </p:cBhvr>
                                      <p:tavLst>
                                        <p:tav tm="0">
                                          <p:val>
                                            <p:fltVal val="0"/>
                                          </p:val>
                                        </p:tav>
                                        <p:tav tm="100000">
                                          <p:val>
                                            <p:strVal val="#ppt_w"/>
                                          </p:val>
                                        </p:tav>
                                      </p:tavLst>
                                    </p:anim>
                                    <p:anim calcmode="lin" valueType="num">
                                      <p:cBhvr>
                                        <p:cTn id="26" dur="1000" fill="hold"/>
                                        <p:tgtEl>
                                          <p:spTgt spid="24"/>
                                        </p:tgtEl>
                                        <p:attrNameLst>
                                          <p:attrName>ppt_h</p:attrName>
                                        </p:attrNameLst>
                                      </p:cBhvr>
                                      <p:tavLst>
                                        <p:tav tm="0">
                                          <p:val>
                                            <p:fltVal val="0"/>
                                          </p:val>
                                        </p:tav>
                                        <p:tav tm="100000">
                                          <p:val>
                                            <p:strVal val="#ppt_h"/>
                                          </p:val>
                                        </p:tav>
                                      </p:tavLst>
                                    </p:anim>
                                    <p:anim calcmode="lin" valueType="num">
                                      <p:cBhvr>
                                        <p:cTn id="27" dur="1000" fill="hold"/>
                                        <p:tgtEl>
                                          <p:spTgt spid="24"/>
                                        </p:tgtEl>
                                        <p:attrNameLst>
                                          <p:attrName>style.rotation</p:attrName>
                                        </p:attrNameLst>
                                      </p:cBhvr>
                                      <p:tavLst>
                                        <p:tav tm="0">
                                          <p:val>
                                            <p:fltVal val="90"/>
                                          </p:val>
                                        </p:tav>
                                        <p:tav tm="100000">
                                          <p:val>
                                            <p:fltVal val="0"/>
                                          </p:val>
                                        </p:tav>
                                      </p:tavLst>
                                    </p:anim>
                                    <p:animEffect transition="in" filter="fade">
                                      <p:cBhvr>
                                        <p:cTn id="28" dur="1000"/>
                                        <p:tgtEl>
                                          <p:spTgt spid="2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1000" fill="hold"/>
                                        <p:tgtEl>
                                          <p:spTgt spid="25"/>
                                        </p:tgtEl>
                                        <p:attrNameLst>
                                          <p:attrName>ppt_w</p:attrName>
                                        </p:attrNameLst>
                                      </p:cBhvr>
                                      <p:tavLst>
                                        <p:tav tm="0">
                                          <p:val>
                                            <p:fltVal val="0"/>
                                          </p:val>
                                        </p:tav>
                                        <p:tav tm="100000">
                                          <p:val>
                                            <p:strVal val="#ppt_w"/>
                                          </p:val>
                                        </p:tav>
                                      </p:tavLst>
                                    </p:anim>
                                    <p:anim calcmode="lin" valueType="num">
                                      <p:cBhvr>
                                        <p:cTn id="32" dur="1000" fill="hold"/>
                                        <p:tgtEl>
                                          <p:spTgt spid="25"/>
                                        </p:tgtEl>
                                        <p:attrNameLst>
                                          <p:attrName>ppt_h</p:attrName>
                                        </p:attrNameLst>
                                      </p:cBhvr>
                                      <p:tavLst>
                                        <p:tav tm="0">
                                          <p:val>
                                            <p:fltVal val="0"/>
                                          </p:val>
                                        </p:tav>
                                        <p:tav tm="100000">
                                          <p:val>
                                            <p:strVal val="#ppt_h"/>
                                          </p:val>
                                        </p:tav>
                                      </p:tavLst>
                                    </p:anim>
                                    <p:anim calcmode="lin" valueType="num">
                                      <p:cBhvr>
                                        <p:cTn id="33" dur="1000" fill="hold"/>
                                        <p:tgtEl>
                                          <p:spTgt spid="25"/>
                                        </p:tgtEl>
                                        <p:attrNameLst>
                                          <p:attrName>style.rotation</p:attrName>
                                        </p:attrNameLst>
                                      </p:cBhvr>
                                      <p:tavLst>
                                        <p:tav tm="0">
                                          <p:val>
                                            <p:fltVal val="90"/>
                                          </p:val>
                                        </p:tav>
                                        <p:tav tm="100000">
                                          <p:val>
                                            <p:fltVal val="0"/>
                                          </p:val>
                                        </p:tav>
                                      </p:tavLst>
                                    </p:anim>
                                    <p:animEffect transition="in" filter="fade">
                                      <p:cBhvr>
                                        <p:cTn id="34" dur="1000"/>
                                        <p:tgtEl>
                                          <p:spTgt spid="25"/>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1000" fill="hold"/>
                                        <p:tgtEl>
                                          <p:spTgt spid="27"/>
                                        </p:tgtEl>
                                        <p:attrNameLst>
                                          <p:attrName>ppt_w</p:attrName>
                                        </p:attrNameLst>
                                      </p:cBhvr>
                                      <p:tavLst>
                                        <p:tav tm="0">
                                          <p:val>
                                            <p:fltVal val="0"/>
                                          </p:val>
                                        </p:tav>
                                        <p:tav tm="100000">
                                          <p:val>
                                            <p:strVal val="#ppt_w"/>
                                          </p:val>
                                        </p:tav>
                                      </p:tavLst>
                                    </p:anim>
                                    <p:anim calcmode="lin" valueType="num">
                                      <p:cBhvr>
                                        <p:cTn id="38" dur="1000" fill="hold"/>
                                        <p:tgtEl>
                                          <p:spTgt spid="27"/>
                                        </p:tgtEl>
                                        <p:attrNameLst>
                                          <p:attrName>ppt_h</p:attrName>
                                        </p:attrNameLst>
                                      </p:cBhvr>
                                      <p:tavLst>
                                        <p:tav tm="0">
                                          <p:val>
                                            <p:fltVal val="0"/>
                                          </p:val>
                                        </p:tav>
                                        <p:tav tm="100000">
                                          <p:val>
                                            <p:strVal val="#ppt_h"/>
                                          </p:val>
                                        </p:tav>
                                      </p:tavLst>
                                    </p:anim>
                                    <p:anim calcmode="lin" valueType="num">
                                      <p:cBhvr>
                                        <p:cTn id="39" dur="1000" fill="hold"/>
                                        <p:tgtEl>
                                          <p:spTgt spid="27"/>
                                        </p:tgtEl>
                                        <p:attrNameLst>
                                          <p:attrName>style.rotation</p:attrName>
                                        </p:attrNameLst>
                                      </p:cBhvr>
                                      <p:tavLst>
                                        <p:tav tm="0">
                                          <p:val>
                                            <p:fltVal val="90"/>
                                          </p:val>
                                        </p:tav>
                                        <p:tav tm="100000">
                                          <p:val>
                                            <p:fltVal val="0"/>
                                          </p:val>
                                        </p:tav>
                                      </p:tavLst>
                                    </p:anim>
                                    <p:animEffect transition="in" filter="fade">
                                      <p:cBhvr>
                                        <p:cTn id="4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5" grpId="0"/>
      <p:bldP spid="2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ذو زاويتين مستديرتين في نفس الجانب 7"/>
          <p:cNvSpPr/>
          <p:nvPr/>
        </p:nvSpPr>
        <p:spPr>
          <a:xfrm>
            <a:off x="2063552" y="122036"/>
            <a:ext cx="7922884" cy="504056"/>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a:solidFill>
                  <a:srgbClr val="00B050"/>
                </a:solidFill>
                <a:latin typeface="Hacen Samra" panose="02000000000000000000" pitchFamily="2" charset="-78"/>
                <a:cs typeface="Hacen Samra" panose="02000000000000000000" pitchFamily="2" charset="-78"/>
              </a:rPr>
              <a:t> المطلب </a:t>
            </a:r>
            <a:r>
              <a:rPr lang="ar-MA" sz="2800" smtClean="0">
                <a:solidFill>
                  <a:srgbClr val="00B050"/>
                </a:solidFill>
                <a:latin typeface="Hacen Samra" panose="02000000000000000000" pitchFamily="2" charset="-78"/>
                <a:cs typeface="Hacen Samra" panose="02000000000000000000" pitchFamily="2" charset="-78"/>
              </a:rPr>
              <a:t>الثاني: الحقوق الاقتصادية والمالية في </a:t>
            </a:r>
            <a:r>
              <a:rPr lang="ar-MA" sz="2800">
                <a:solidFill>
                  <a:srgbClr val="00B050"/>
                </a:solidFill>
                <a:latin typeface="Hacen Samra" panose="02000000000000000000" pitchFamily="2" charset="-78"/>
                <a:cs typeface="Hacen Samra" panose="02000000000000000000" pitchFamily="2" charset="-78"/>
              </a:rPr>
              <a:t>الشريعة الإسلامية</a:t>
            </a:r>
          </a:p>
        </p:txBody>
      </p:sp>
      <p:sp>
        <p:nvSpPr>
          <p:cNvPr id="2" name="مربع نص 1"/>
          <p:cNvSpPr txBox="1"/>
          <p:nvPr/>
        </p:nvSpPr>
        <p:spPr>
          <a:xfrm>
            <a:off x="84334" y="607335"/>
            <a:ext cx="11881320" cy="5847755"/>
          </a:xfrm>
          <a:prstGeom prst="rect">
            <a:avLst/>
          </a:prstGeom>
          <a:noFill/>
        </p:spPr>
        <p:txBody>
          <a:bodyPr wrap="square" rtlCol="1">
            <a:spAutoFit/>
          </a:bodyPr>
          <a:lstStyle/>
          <a:p>
            <a:pPr algn="justLow"/>
            <a:r>
              <a:rPr lang="ar-MA" sz="2200" smtClean="0">
                <a:solidFill>
                  <a:prstClr val="black"/>
                </a:solidFill>
              </a:rPr>
              <a:t>جاءت </a:t>
            </a:r>
            <a:r>
              <a:rPr lang="ar-MA" sz="2200">
                <a:solidFill>
                  <a:prstClr val="black"/>
                </a:solidFill>
              </a:rPr>
              <a:t>الشريعة الإسلامية شاملةً لكل النظم التي تحكم الفرد والمجتمع والدولة، ومن هذه النظم النظام الاقتصادي، الذي يعتبر تطبيقاً عملياً للنظرية الإسلامية في الاقتصاد، والهدف الرئيسي منه تحقيق العدالة الاجتماعية، لا في مجال صورته الاقتصادية فحسب، وإنما في صوره المختلفة سواء في مجال المال، أو في مجال العلاقات الإنسانية</a:t>
            </a:r>
            <a:r>
              <a:rPr lang="ar-MA" sz="2200" smtClean="0">
                <a:solidFill>
                  <a:prstClr val="black"/>
                </a:solidFill>
              </a:rPr>
              <a:t>.</a:t>
            </a:r>
            <a:endParaRPr lang="ar-MA" sz="2200">
              <a:solidFill>
                <a:prstClr val="black"/>
              </a:solidFill>
            </a:endParaRPr>
          </a:p>
          <a:p>
            <a:pPr algn="justLow"/>
            <a:r>
              <a:rPr lang="ar-MA" sz="2200" smtClean="0">
                <a:solidFill>
                  <a:prstClr val="black"/>
                </a:solidFill>
              </a:rPr>
              <a:t>1</a:t>
            </a:r>
            <a:r>
              <a:rPr lang="ar-MA" sz="2200" b="1" u="sng" smtClean="0">
                <a:solidFill>
                  <a:prstClr val="black"/>
                </a:solidFill>
              </a:rPr>
              <a:t> </a:t>
            </a:r>
            <a:r>
              <a:rPr lang="ar-MA" sz="2200" b="1" u="sng">
                <a:solidFill>
                  <a:prstClr val="black"/>
                </a:solidFill>
              </a:rPr>
              <a:t>– مفهوم النظام </a:t>
            </a:r>
            <a:r>
              <a:rPr lang="ar-MA" sz="2200" b="1" u="sng" smtClean="0">
                <a:solidFill>
                  <a:prstClr val="black"/>
                </a:solidFill>
              </a:rPr>
              <a:t>الاقتصادي الإسلامي</a:t>
            </a:r>
            <a:endParaRPr lang="ar-MA" sz="2200" smtClean="0">
              <a:solidFill>
                <a:prstClr val="black"/>
              </a:solidFill>
            </a:endParaRPr>
          </a:p>
          <a:p>
            <a:pPr algn="justLow"/>
            <a:r>
              <a:rPr lang="ar-MA" sz="2200">
                <a:solidFill>
                  <a:prstClr val="black"/>
                </a:solidFill>
              </a:rPr>
              <a:t>مصطلح "الاقتصاد الإسلامي" ينقسم إلى كلمتين "الاقتصاد" "و الإسلامي". </a:t>
            </a:r>
            <a:r>
              <a:rPr lang="ar-MA" sz="2200" smtClean="0">
                <a:solidFill>
                  <a:prstClr val="black"/>
                </a:solidFill>
              </a:rPr>
              <a:t>والاقتصاد كلمة </a:t>
            </a:r>
            <a:r>
              <a:rPr lang="ar-MA" sz="2200">
                <a:solidFill>
                  <a:prstClr val="black"/>
                </a:solidFill>
              </a:rPr>
              <a:t>مشتقة من لفظ إغريقي معناه </a:t>
            </a:r>
            <a:r>
              <a:rPr lang="ar-MA" sz="2200" smtClean="0">
                <a:solidFill>
                  <a:prstClr val="black"/>
                </a:solidFill>
              </a:rPr>
              <a:t>«تدبير </a:t>
            </a:r>
            <a:r>
              <a:rPr lang="ar-MA" sz="2200">
                <a:solidFill>
                  <a:prstClr val="black"/>
                </a:solidFill>
              </a:rPr>
              <a:t>أمور </a:t>
            </a:r>
            <a:r>
              <a:rPr lang="ar-MA" sz="2200" smtClean="0">
                <a:solidFill>
                  <a:prstClr val="black"/>
                </a:solidFill>
              </a:rPr>
              <a:t>البيت» </a:t>
            </a:r>
            <a:r>
              <a:rPr lang="ar-MA" sz="2200">
                <a:solidFill>
                  <a:prstClr val="black"/>
                </a:solidFill>
              </a:rPr>
              <a:t>وبالرجوع إلى قواميس اللغة العربية نجد </a:t>
            </a:r>
            <a:r>
              <a:rPr lang="ar-MA" sz="2200" smtClean="0">
                <a:solidFill>
                  <a:prstClr val="black"/>
                </a:solidFill>
              </a:rPr>
              <a:t>لها عدة </a:t>
            </a:r>
            <a:r>
              <a:rPr lang="ar-MA" sz="2200">
                <a:solidFill>
                  <a:prstClr val="black"/>
                </a:solidFill>
              </a:rPr>
              <a:t>معاني، وإجمالا تعني الوسطية، الاعتدال</a:t>
            </a:r>
            <a:r>
              <a:rPr lang="ar-MA" sz="2200" smtClean="0">
                <a:solidFill>
                  <a:prstClr val="black"/>
                </a:solidFill>
              </a:rPr>
              <a:t>، والاستقامة</a:t>
            </a:r>
            <a:endParaRPr lang="ar-MA" sz="2200">
              <a:solidFill>
                <a:prstClr val="black"/>
              </a:solidFill>
            </a:endParaRPr>
          </a:p>
          <a:p>
            <a:pPr algn="justLow"/>
            <a:r>
              <a:rPr lang="ar-MA" sz="2200" smtClean="0">
                <a:solidFill>
                  <a:prstClr val="black"/>
                </a:solidFill>
              </a:rPr>
              <a:t>والإقتصاد الإسلامي إصطلاحا هو «مجموعة </a:t>
            </a:r>
            <a:r>
              <a:rPr lang="ar-MA" sz="2200">
                <a:solidFill>
                  <a:prstClr val="black"/>
                </a:solidFill>
              </a:rPr>
              <a:t>الأحكام والسياسة الشرعية التي يقوم عليها المال، وتَصرُّفُ المالك فيه، ويقصد بمجموعة الأحكام النصوص الواردة في </a:t>
            </a:r>
            <a:r>
              <a:rPr lang="ar-MA" sz="2200" smtClean="0">
                <a:solidFill>
                  <a:prstClr val="black"/>
                </a:solidFill>
              </a:rPr>
              <a:t>التشريع».</a:t>
            </a:r>
            <a:endParaRPr lang="ar-MA" sz="2200">
              <a:solidFill>
                <a:prstClr val="black"/>
              </a:solidFill>
            </a:endParaRPr>
          </a:p>
          <a:p>
            <a:pPr algn="justLow"/>
            <a:r>
              <a:rPr lang="ar-MA" sz="2200">
                <a:solidFill>
                  <a:prstClr val="black"/>
                </a:solidFill>
              </a:rPr>
              <a:t>ويقصد بالسياسة الشرعية: </a:t>
            </a:r>
            <a:r>
              <a:rPr lang="ar-MA" sz="2200" smtClean="0">
                <a:solidFill>
                  <a:prstClr val="black"/>
                </a:solidFill>
              </a:rPr>
              <a:t>«ما </a:t>
            </a:r>
            <a:r>
              <a:rPr lang="ar-MA" sz="2200">
                <a:solidFill>
                  <a:prstClr val="black"/>
                </a:solidFill>
              </a:rPr>
              <a:t>يَسُنُّهُ الحاكم، أو ما تَسُنُّهُ الدولة من نظم يُقصد بها تنظيم أحوال الفرد والمجتمع، موافقة للتشريع غير معارضة </a:t>
            </a:r>
            <a:r>
              <a:rPr lang="ar-MA" sz="2200" smtClean="0">
                <a:solidFill>
                  <a:prstClr val="black"/>
                </a:solidFill>
              </a:rPr>
              <a:t>لأحكامه».</a:t>
            </a:r>
            <a:endParaRPr lang="ar-MA" sz="2200">
              <a:solidFill>
                <a:prstClr val="black"/>
              </a:solidFill>
            </a:endParaRPr>
          </a:p>
          <a:p>
            <a:pPr algn="justLow"/>
            <a:r>
              <a:rPr lang="ar-MA" sz="2200">
                <a:solidFill>
                  <a:prstClr val="black"/>
                </a:solidFill>
              </a:rPr>
              <a:t>ويقصد بالمال: الذي ينتفع منه، وله قيمة مادية بين الناس.</a:t>
            </a:r>
          </a:p>
          <a:p>
            <a:pPr algn="justLow"/>
            <a:r>
              <a:rPr lang="ar-MA" sz="2200">
                <a:solidFill>
                  <a:prstClr val="black"/>
                </a:solidFill>
              </a:rPr>
              <a:t>ويقصد بتصرف المالك فيه: إنفاقه، أو بيعه، أو نحو ذلك من المعاملات المالية</a:t>
            </a:r>
            <a:r>
              <a:rPr lang="ar-MA" sz="2200" smtClean="0">
                <a:solidFill>
                  <a:prstClr val="black"/>
                </a:solidFill>
              </a:rPr>
              <a:t>.</a:t>
            </a:r>
          </a:p>
          <a:p>
            <a:pPr algn="justLow"/>
            <a:r>
              <a:rPr lang="ar-MA" sz="2200">
                <a:solidFill>
                  <a:prstClr val="black"/>
                </a:solidFill>
              </a:rPr>
              <a:t>و</a:t>
            </a:r>
            <a:r>
              <a:rPr lang="ar-MA" sz="2200" smtClean="0">
                <a:solidFill>
                  <a:prstClr val="black"/>
                </a:solidFill>
              </a:rPr>
              <a:t>لم </a:t>
            </a:r>
            <a:r>
              <a:rPr lang="ar-MA" sz="2200">
                <a:solidFill>
                  <a:prstClr val="black"/>
                </a:solidFill>
              </a:rPr>
              <a:t>ترد كلمة الاقتصاد بذاتها في آيات القرآن الكريم بل وردت بعدة صور ذات الصلة </a:t>
            </a:r>
            <a:r>
              <a:rPr lang="ar-MA" sz="2200" smtClean="0">
                <a:solidFill>
                  <a:prstClr val="black"/>
                </a:solidFill>
              </a:rPr>
              <a:t>بها، ومثال ذلك:</a:t>
            </a:r>
            <a:endParaRPr lang="ar-MA" sz="2200">
              <a:solidFill>
                <a:prstClr val="black"/>
              </a:solidFill>
            </a:endParaRPr>
          </a:p>
          <a:p>
            <a:pPr marL="342900" indent="-342900" algn="justLow">
              <a:buFont typeface="Wingdings" panose="05000000000000000000" pitchFamily="2" charset="2"/>
              <a:buChar char="Ø"/>
            </a:pPr>
            <a:r>
              <a:rPr lang="ar-MA" sz="2200" smtClean="0">
                <a:solidFill>
                  <a:prstClr val="black"/>
                </a:solidFill>
              </a:rPr>
              <a:t> </a:t>
            </a:r>
            <a:r>
              <a:rPr lang="ar-MA" sz="2200">
                <a:solidFill>
                  <a:prstClr val="black"/>
                </a:solidFill>
              </a:rPr>
              <a:t>"القصد" في قوله ﴿ </a:t>
            </a:r>
            <a:r>
              <a:rPr lang="ar-MA" sz="2200" smtClean="0">
                <a:solidFill>
                  <a:prstClr val="black"/>
                </a:solidFill>
              </a:rPr>
              <a:t>وعلَى </a:t>
            </a:r>
            <a:r>
              <a:rPr lang="ar-MA" sz="2200">
                <a:solidFill>
                  <a:prstClr val="black"/>
                </a:solidFill>
              </a:rPr>
              <a:t>اللَّهِ </a:t>
            </a:r>
            <a:r>
              <a:rPr lang="ar-MA" sz="2200" smtClean="0">
                <a:solidFill>
                  <a:prstClr val="black"/>
                </a:solidFill>
              </a:rPr>
              <a:t>قَصد السبِيلِ </a:t>
            </a:r>
            <a:r>
              <a:rPr lang="ar-MA" sz="2200">
                <a:solidFill>
                  <a:prstClr val="black"/>
                </a:solidFill>
              </a:rPr>
              <a:t>﴾ [</a:t>
            </a:r>
            <a:r>
              <a:rPr lang="ar-MA" sz="2200" smtClean="0">
                <a:solidFill>
                  <a:prstClr val="black"/>
                </a:solidFill>
              </a:rPr>
              <a:t>النحل/09] بمعنى </a:t>
            </a:r>
            <a:r>
              <a:rPr lang="ar-MA" sz="2200">
                <a:solidFill>
                  <a:prstClr val="black"/>
                </a:solidFill>
              </a:rPr>
              <a:t>الطريق المستقيم؛</a:t>
            </a:r>
          </a:p>
          <a:p>
            <a:pPr marL="342900" indent="-342900" algn="justLow">
              <a:buFont typeface="Wingdings" panose="05000000000000000000" pitchFamily="2" charset="2"/>
              <a:buChar char="Ø"/>
            </a:pPr>
            <a:r>
              <a:rPr lang="ar-MA" sz="2200" smtClean="0">
                <a:solidFill>
                  <a:prstClr val="black"/>
                </a:solidFill>
              </a:rPr>
              <a:t>"</a:t>
            </a:r>
            <a:r>
              <a:rPr lang="ar-MA" sz="2200">
                <a:solidFill>
                  <a:prstClr val="black"/>
                </a:solidFill>
              </a:rPr>
              <a:t>مقتصدة" في قوله عز وجل﴿ </a:t>
            </a:r>
            <a:r>
              <a:rPr lang="ar-MA" sz="2200" smtClean="0">
                <a:solidFill>
                  <a:prstClr val="black"/>
                </a:solidFill>
              </a:rPr>
              <a:t>مِنهم أُمةٌ مقْتصِدةٌ </a:t>
            </a:r>
            <a:r>
              <a:rPr lang="ar-MA" sz="2200">
                <a:solidFill>
                  <a:prstClr val="black"/>
                </a:solidFill>
              </a:rPr>
              <a:t>﴾ [</a:t>
            </a:r>
            <a:r>
              <a:rPr lang="ar-MA" sz="2200" smtClean="0">
                <a:solidFill>
                  <a:prstClr val="black"/>
                </a:solidFill>
              </a:rPr>
              <a:t>المائدة/66]  بمعنى </a:t>
            </a:r>
            <a:r>
              <a:rPr lang="ar-MA" sz="2200">
                <a:solidFill>
                  <a:prstClr val="black"/>
                </a:solidFill>
              </a:rPr>
              <a:t>جماعة معتدلة، وهم </a:t>
            </a:r>
            <a:r>
              <a:rPr lang="ar-MA" sz="2200" smtClean="0">
                <a:solidFill>
                  <a:prstClr val="black"/>
                </a:solidFill>
              </a:rPr>
              <a:t>من أسلم </a:t>
            </a:r>
            <a:r>
              <a:rPr lang="ar-MA" sz="2200">
                <a:solidFill>
                  <a:prstClr val="black"/>
                </a:solidFill>
              </a:rPr>
              <a:t>من أهل الكتاب؛</a:t>
            </a:r>
          </a:p>
          <a:p>
            <a:pPr marL="342900" indent="-342900" algn="justLow">
              <a:buFont typeface="Wingdings" panose="05000000000000000000" pitchFamily="2" charset="2"/>
              <a:buChar char="Ø"/>
            </a:pPr>
            <a:r>
              <a:rPr lang="ar-MA" sz="2200" smtClean="0">
                <a:solidFill>
                  <a:prstClr val="black"/>
                </a:solidFill>
              </a:rPr>
              <a:t> </a:t>
            </a:r>
            <a:r>
              <a:rPr lang="ar-MA" sz="2200">
                <a:solidFill>
                  <a:prstClr val="black"/>
                </a:solidFill>
              </a:rPr>
              <a:t>"قاصد" في قوله ﴿ </a:t>
            </a:r>
            <a:r>
              <a:rPr lang="ar-MA" sz="2200" smtClean="0">
                <a:solidFill>
                  <a:prstClr val="black"/>
                </a:solidFill>
              </a:rPr>
              <a:t>وسفَرا قَاصِدا </a:t>
            </a:r>
            <a:r>
              <a:rPr lang="ar-MA" sz="2200">
                <a:solidFill>
                  <a:prstClr val="black"/>
                </a:solidFill>
              </a:rPr>
              <a:t>﴾ [</a:t>
            </a:r>
            <a:r>
              <a:rPr lang="ar-MA" sz="2200" smtClean="0">
                <a:solidFill>
                  <a:prstClr val="black"/>
                </a:solidFill>
              </a:rPr>
              <a:t>التوبة/42] بمعنى </a:t>
            </a:r>
            <a:r>
              <a:rPr lang="ar-MA" sz="2200">
                <a:solidFill>
                  <a:prstClr val="black"/>
                </a:solidFill>
              </a:rPr>
              <a:t>سفرا متوسطا بين القريب والبعيد؛</a:t>
            </a:r>
          </a:p>
          <a:p>
            <a:pPr marL="342900" indent="-342900" algn="justLow">
              <a:buFont typeface="Wingdings" panose="05000000000000000000" pitchFamily="2" charset="2"/>
              <a:buChar char="Ø"/>
            </a:pPr>
            <a:r>
              <a:rPr lang="ar-MA" sz="2200" smtClean="0">
                <a:solidFill>
                  <a:prstClr val="black"/>
                </a:solidFill>
              </a:rPr>
              <a:t>"</a:t>
            </a:r>
            <a:r>
              <a:rPr lang="ar-MA" sz="2200">
                <a:solidFill>
                  <a:prstClr val="black"/>
                </a:solidFill>
              </a:rPr>
              <a:t>اقصد" في قوله ﴿ </a:t>
            </a:r>
            <a:r>
              <a:rPr lang="ar-MA" sz="2200" smtClean="0">
                <a:solidFill>
                  <a:prstClr val="black"/>
                </a:solidFill>
              </a:rPr>
              <a:t>واقْصِد </a:t>
            </a:r>
            <a:r>
              <a:rPr lang="ar-MA" sz="2200">
                <a:solidFill>
                  <a:prstClr val="black"/>
                </a:solidFill>
              </a:rPr>
              <a:t>فِي </a:t>
            </a:r>
            <a:r>
              <a:rPr lang="ar-MA" sz="2200" smtClean="0">
                <a:solidFill>
                  <a:prstClr val="black"/>
                </a:solidFill>
              </a:rPr>
              <a:t>مشيِك] </a:t>
            </a:r>
            <a:r>
              <a:rPr lang="ar-MA" sz="2200">
                <a:solidFill>
                  <a:prstClr val="black"/>
                </a:solidFill>
              </a:rPr>
              <a:t>﴾ </a:t>
            </a:r>
            <a:r>
              <a:rPr lang="ar-MA" sz="2200" smtClean="0">
                <a:solidFill>
                  <a:prstClr val="black"/>
                </a:solidFill>
              </a:rPr>
              <a:t>لقمان/</a:t>
            </a:r>
            <a:r>
              <a:rPr lang="ar-MA" sz="2200">
                <a:solidFill>
                  <a:prstClr val="black"/>
                </a:solidFill>
              </a:rPr>
              <a:t>19</a:t>
            </a:r>
            <a:r>
              <a:rPr lang="ar-MA" sz="2200" smtClean="0">
                <a:solidFill>
                  <a:prstClr val="black"/>
                </a:solidFill>
              </a:rPr>
              <a:t>] أي </a:t>
            </a:r>
            <a:r>
              <a:rPr lang="ar-MA" sz="2200">
                <a:solidFill>
                  <a:prstClr val="black"/>
                </a:solidFill>
              </a:rPr>
              <a:t>توسط أثناء سيرك بين </a:t>
            </a:r>
            <a:r>
              <a:rPr lang="ar-MA" sz="2200" smtClean="0">
                <a:solidFill>
                  <a:prstClr val="black"/>
                </a:solidFill>
              </a:rPr>
              <a:t>الإسراع والإبطاء.</a:t>
            </a:r>
            <a:endParaRPr lang="ar-MA" sz="2200">
              <a:solidFill>
                <a:prstClr val="black"/>
              </a:solidFill>
            </a:endParaRPr>
          </a:p>
        </p:txBody>
      </p:sp>
    </p:spTree>
    <p:extLst>
      <p:ext uri="{BB962C8B-B14F-4D97-AF65-F5344CB8AC3E}">
        <p14:creationId xmlns:p14="http://schemas.microsoft.com/office/powerpoint/2010/main" val="253127888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1569" y="0"/>
            <a:ext cx="12160431" cy="6863417"/>
          </a:xfrm>
          <a:prstGeom prst="rect">
            <a:avLst/>
          </a:prstGeom>
          <a:noFill/>
        </p:spPr>
        <p:txBody>
          <a:bodyPr wrap="square" rtlCol="1">
            <a:spAutoFit/>
          </a:bodyPr>
          <a:lstStyle/>
          <a:p>
            <a:pPr algn="justLow"/>
            <a:r>
              <a:rPr lang="ar-MA" sz="2000" b="1">
                <a:solidFill>
                  <a:prstClr val="black"/>
                </a:solidFill>
              </a:rPr>
              <a:t>2 - أهمية النظام الاقتصادي في التشريع: </a:t>
            </a:r>
            <a:r>
              <a:rPr lang="ar-MA" sz="2000" smtClean="0">
                <a:solidFill>
                  <a:prstClr val="black"/>
                </a:solidFill>
              </a:rPr>
              <a:t>إنَّ </a:t>
            </a:r>
            <a:r>
              <a:rPr lang="ar-MA" sz="2000">
                <a:solidFill>
                  <a:prstClr val="black"/>
                </a:solidFill>
              </a:rPr>
              <a:t>للنظام الاقتصادي أهمية كبرى في حياة الفرد والمجتمع والدولة، لأنه يسعى إلى تحقيق الأهداف الاجتماعية التي تربط بين أفراد المجتمع بروابط إنسانية، وإلى تحقيق القوة المادية للدولة ومن أهم هذه الأهداف:</a:t>
            </a:r>
          </a:p>
          <a:p>
            <a:pPr algn="justLow"/>
            <a:r>
              <a:rPr lang="ar-MA" sz="2000">
                <a:solidFill>
                  <a:prstClr val="black"/>
                </a:solidFill>
              </a:rPr>
              <a:t>1- تعزيز الروابط الاجتماعية: يحرص النظام الاقتصادي على توفير مستوى ملائم من المعيشة لكل إنسان، ولأجل ذلك فرض الإسلام الزكاة لتُسهم في تحقيق المعيشة للمحتاجين، قال الله تعالى: (خذ من أموالهم صدقة...) [التوبة:103]، والتاريخ الإسلامي مملوء بالشواهد التي تثبت أنَّ الدولة الإسلامية كانت تنفق على المحتاجين، حتى ولو كانوا غير مسلمين، وقد كان سيدنا عمر بن الخطاب رضي الله عنه يقول لعماله على الزكاة: [إذا أعطيتموهم فأغنوا</a:t>
            </a:r>
            <a:r>
              <a:rPr lang="ar-MA" sz="2000" smtClean="0">
                <a:solidFill>
                  <a:prstClr val="black"/>
                </a:solidFill>
              </a:rPr>
              <a:t>].</a:t>
            </a:r>
            <a:endParaRPr lang="ar-MA" sz="2000">
              <a:solidFill>
                <a:prstClr val="black"/>
              </a:solidFill>
            </a:endParaRPr>
          </a:p>
          <a:p>
            <a:pPr algn="justLow"/>
            <a:r>
              <a:rPr lang="ar-MA" sz="2000" smtClean="0">
                <a:solidFill>
                  <a:prstClr val="black"/>
                </a:solidFill>
              </a:rPr>
              <a:t>2- </a:t>
            </a:r>
            <a:r>
              <a:rPr lang="ar-MA" sz="2000">
                <a:solidFill>
                  <a:prstClr val="black"/>
                </a:solidFill>
              </a:rPr>
              <a:t>تحقيق التوازن الاجتماعي: يقوم النظام الاقتصادي على مبادئ أخلاقية، تؤدي إلى التوازن الاجتماعي، الذي يحفظ للناس حقهم في العمل والرزق، مما يجعلهم يَحيَون حياة إنسانية كريمة، يقول الدكتور مصطفى البغا في كتابه «نظام الإسلام»: (وعلى هذا يجب أنْ نبحث عن موقف الإسلام أولاً من مظاهر النشاط الاقتصادي كالإنتاج والعمل والاستثمار والاستهلاك، وأنْ نعرف موقع هذه المظاهر والعناصر من نظرة الإسلام العامة إلى الوجود وتقويمه لها، قبل أنْ نعرف تشريعات الإسلام في العلاقات الاقتصادية في هذا المجال).</a:t>
            </a:r>
          </a:p>
          <a:p>
            <a:pPr algn="justLow"/>
            <a:r>
              <a:rPr lang="ar-MA" sz="2000">
                <a:solidFill>
                  <a:prstClr val="black"/>
                </a:solidFill>
              </a:rPr>
              <a:t>3- تدعيم الحرية الاقتصادية: أجازت الشريعة الإسلامية التملك الفردي للإنسان، ما دام في الإطار الشرعي، ولكنْ نظامها الاقتصادي يخالف النظام الرأسمالي الذي يعد الملكية الخاصة هي الأصل، وكذلك يخالف النظام الاشتراكي الذي يعد الملكية العامة هي الأصل، ولأجل ذلك يعطي النظام الاقتصادي الإسلامي الفرد الحرية في القيام بجميع أنواع النشاط الاقتصادي ضمن دائرة التشريع، قال الله تعالى: (ويحل لهم الطيبات ويحرم عليهم الخبائث..)، [الأعراف:157].</a:t>
            </a:r>
          </a:p>
          <a:p>
            <a:pPr algn="justLow"/>
            <a:r>
              <a:rPr lang="ar-MA" sz="2000">
                <a:solidFill>
                  <a:prstClr val="black"/>
                </a:solidFill>
              </a:rPr>
              <a:t>4- تنظيم توزيع الثروة: ينكر الإسلام التوزيع غير العادل للثروة الأمر الذي يؤدي إلى الإضرار بالناس، وإلى تراكم الثروة المضرة بالأخلاق، قال الله تعالى: (كي لا يكون دُولة بين الأغنياء منكم..)، [الحشر: 7].</a:t>
            </a:r>
          </a:p>
          <a:p>
            <a:pPr algn="justLow"/>
            <a:r>
              <a:rPr lang="ar-MA" sz="2000">
                <a:solidFill>
                  <a:prstClr val="black"/>
                </a:solidFill>
              </a:rPr>
              <a:t>5- توظيف الموارد الاقتصادية: يعتبر استثمار الموارد الاقتصادية من أهم العوامل الرئيسية للنظام الاقتصادي الإسلامي، ويتحقق ذلك من خلال إبعاد هذه الموارد عن إنتاج السلع والخدمات التي تتطلب إنفاقاً كثيراً، وتوظيفها في إنتاج ما ينفع الناس من الرزق، والبعد عن إنتاج ما يضرهم، والعناية بإنتاج الضروريات والحاجات اللازمة للناس.</a:t>
            </a:r>
          </a:p>
          <a:p>
            <a:pPr algn="justLow"/>
            <a:r>
              <a:rPr lang="ar-MA" sz="2000">
                <a:solidFill>
                  <a:prstClr val="black"/>
                </a:solidFill>
              </a:rPr>
              <a:t>6- تحقيق القوة المادية للدولة: يهدف النظام الاقتصادي في الإسلام إلى تحقيق الحد الذي يكفي الناس والدولة، ويمنع الفقر، مما يساعد على تحقيق القوة المادية والدفاعية للدولة بما يكفل لها الأمن والحماية، ويدرأ عنها الأعداء المتربصين بها، والمستنزفين لطاقاتها الاقتصادية وقدرتها العسكرية، قال الله تعالى: (وأعدُّوا لهم ما استطعتم من قوة...)، [الأنفال:60].</a:t>
            </a:r>
          </a:p>
        </p:txBody>
      </p:sp>
    </p:spTree>
    <p:extLst>
      <p:ext uri="{BB962C8B-B14F-4D97-AF65-F5344CB8AC3E}">
        <p14:creationId xmlns:p14="http://schemas.microsoft.com/office/powerpoint/2010/main" val="39732700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1569" y="0"/>
            <a:ext cx="12160431" cy="6863417"/>
          </a:xfrm>
          <a:prstGeom prst="rect">
            <a:avLst/>
          </a:prstGeom>
          <a:noFill/>
        </p:spPr>
        <p:txBody>
          <a:bodyPr wrap="square" rtlCol="1">
            <a:spAutoFit/>
          </a:bodyPr>
          <a:lstStyle/>
          <a:p>
            <a:pPr algn="justLow"/>
            <a:r>
              <a:rPr lang="ar-MA" sz="2000" b="1" smtClean="0">
                <a:solidFill>
                  <a:prstClr val="black"/>
                </a:solidFill>
              </a:rPr>
              <a:t>3 – منهج الاقتصاد الإسلامي: </a:t>
            </a:r>
            <a:r>
              <a:rPr lang="ar-MA" sz="2000" smtClean="0">
                <a:solidFill>
                  <a:prstClr val="black"/>
                </a:solidFill>
              </a:rPr>
              <a:t>يقوم المنهج الاقتصادي الإسلامي في معالجة الأزمات الاقتصادية وتحقيق التنمية الاقتصادية المتكاملة على جملة من الضوابط والمبادئ منها:</a:t>
            </a:r>
          </a:p>
          <a:p>
            <a:pPr marL="342900" indent="-342900" algn="justLow">
              <a:buFontTx/>
              <a:buChar char="-"/>
            </a:pPr>
            <a:r>
              <a:rPr lang="ar-MA" sz="2000" smtClean="0">
                <a:solidFill>
                  <a:prstClr val="black"/>
                </a:solidFill>
              </a:rPr>
              <a:t>الإلتزام بالقيم الإسلامية: وذلك للوقاية من الإحتكار والتدليس والكذب والمقامرة والتعامل بالربا والإسراف والتبذير ومن جملة هذه القيم القيم الإيمانية وتهدف إلى استشعار الخوف من الله والمحاسبة الأخروية والقيم الأخروية كالصدق والأمانة والإخلاص والعفو والتسامح والوسطية والوفاء والقيم السلوكية كالتعاون والتضامن والتكافل والرفق</a:t>
            </a:r>
          </a:p>
          <a:p>
            <a:pPr marL="342900" indent="-342900" algn="justLow">
              <a:buFontTx/>
              <a:buChar char="-"/>
            </a:pPr>
            <a:r>
              <a:rPr lang="ar-MA" sz="2000" smtClean="0">
                <a:solidFill>
                  <a:prstClr val="black"/>
                </a:solidFill>
              </a:rPr>
              <a:t>تجنب المعاملات الريبوية: سواء كانت في مجال الديون (ربا النسيئة) أو في مجال البيوع (ربا البيوع) وتعتبر فوائد القروض وفوائد السندات من الربا المحرم بأدلة الكتاب والسنة والإجماع يقول تعالى : «يمحق الله الربىا ويربي الصدقات» البقرة/276</a:t>
            </a:r>
          </a:p>
          <a:p>
            <a:pPr marL="342900" indent="-342900" algn="justLow">
              <a:buFontTx/>
              <a:buChar char="-"/>
            </a:pPr>
            <a:r>
              <a:rPr lang="ar-MA" sz="2000" smtClean="0">
                <a:solidFill>
                  <a:prstClr val="black"/>
                </a:solidFill>
              </a:rPr>
              <a:t>تجنب البيوع غير المشروعة مثل بيع الغرر وبيع العينة وبيع الكالئ بالكالئ وبيع ما ليس عندك وبيع النجش</a:t>
            </a:r>
          </a:p>
          <a:p>
            <a:pPr marL="342900" indent="-342900" algn="justLow">
              <a:buFontTx/>
              <a:buChar char="-"/>
            </a:pPr>
            <a:r>
              <a:rPr lang="ar-MA" sz="2000" smtClean="0">
                <a:solidFill>
                  <a:prstClr val="black"/>
                </a:solidFill>
              </a:rPr>
              <a:t>تطهير الأسواق من الإحتكار سواء كان احتكار كبار المتعاملين أو احتكار المؤسسات المالية والنقدية العاملة في تلك الأسواق </a:t>
            </a:r>
          </a:p>
          <a:p>
            <a:pPr marL="342900" indent="-342900" algn="justLow">
              <a:buFontTx/>
              <a:buChar char="-"/>
            </a:pPr>
            <a:r>
              <a:rPr lang="ar-MA" sz="2000" smtClean="0">
                <a:solidFill>
                  <a:prstClr val="black"/>
                </a:solidFill>
              </a:rPr>
              <a:t>ضبط وترشيد الإستتمارات نحو المشروعات الأساسية التي يحتاج الناس لها جميعا وتجنب توجيه الأموال نحو الإسراف والتبذير </a:t>
            </a:r>
          </a:p>
          <a:p>
            <a:pPr algn="justLow"/>
            <a:r>
              <a:rPr lang="ar-MA" sz="2000" b="1" smtClean="0">
                <a:solidFill>
                  <a:prstClr val="black"/>
                </a:solidFill>
              </a:rPr>
              <a:t>4 - وتقوم الصورة الكاملة للإقتصاد الإسلامي على عناصر أساسية:</a:t>
            </a:r>
          </a:p>
          <a:p>
            <a:pPr marL="342900" indent="-342900" algn="justLow">
              <a:buFontTx/>
              <a:buChar char="-"/>
            </a:pPr>
            <a:r>
              <a:rPr lang="ar-MA" sz="2000" smtClean="0">
                <a:solidFill>
                  <a:prstClr val="black"/>
                </a:solidFill>
              </a:rPr>
              <a:t>القسم الأول: عناصر ثابتة وهي العناصر التي تنظم علاقات التوزيع وفقا لمبادئ العدالة الاجتماعية والخلافة العامة للأنسان على الأرض وهي عبارة عن أحكام منصوص عليها في الكتاب والسنة أو المستنبطة من هذه الأحكام</a:t>
            </a:r>
          </a:p>
          <a:p>
            <a:pPr marL="342900" indent="-342900" algn="justLow">
              <a:buFontTx/>
              <a:buChar char="-"/>
            </a:pPr>
            <a:r>
              <a:rPr lang="ar-MA" sz="2000" smtClean="0">
                <a:solidFill>
                  <a:prstClr val="black"/>
                </a:solidFill>
              </a:rPr>
              <a:t>القسم الثاني: عناصر متحركة في مجال التوزيع وتنظيم علاقاته تدعوا الضرورة إليها حسب المستجدات والمتغيرات في عملية الإنتاج وإيجاد فرص جديدة للإستغلال </a:t>
            </a:r>
          </a:p>
          <a:p>
            <a:pPr marL="342900" indent="-342900" algn="justLow">
              <a:buFontTx/>
              <a:buChar char="-"/>
            </a:pPr>
            <a:r>
              <a:rPr lang="ar-MA" sz="2000" smtClean="0">
                <a:solidFill>
                  <a:prstClr val="black"/>
                </a:solidFill>
              </a:rPr>
              <a:t>القسم الثالث: عناصر متحركة في مجال الإنتاج وتحسينه وتطوير أدواته وتنمية محصوله وهي عناصر متطورة ولا معنى لإفتراض الثبات فيها </a:t>
            </a:r>
          </a:p>
          <a:p>
            <a:pPr algn="justLow"/>
            <a:r>
              <a:rPr lang="ar-MA" sz="2000" smtClean="0">
                <a:solidFill>
                  <a:prstClr val="black"/>
                </a:solidFill>
              </a:rPr>
              <a:t>– وعليه فقواعد الاقتصاد الإسلامي تتشكل وفق ما يلي:</a:t>
            </a:r>
          </a:p>
          <a:p>
            <a:pPr marL="342900" indent="-342900" algn="justLow">
              <a:buFontTx/>
              <a:buChar char="-"/>
            </a:pPr>
            <a:r>
              <a:rPr lang="ar-MA" sz="2000" smtClean="0">
                <a:solidFill>
                  <a:prstClr val="black"/>
                </a:solidFill>
              </a:rPr>
              <a:t>في باب التوزيع الأولى لمصادر الثروة الطبيعية فكل المصادر تدخل في القطاع العام ويكتسب الأفراد حقوق الإنتفاع عليها على أساس العمل المباشر، أما الثروات المنقولة في الطبيعة فتملك على أساس العمل المباشر لحيازتها ولا تنتقل إلا معاوضة أو إرثا أو لسبب آخر من أسباب نقل الملكية</a:t>
            </a:r>
          </a:p>
          <a:p>
            <a:pPr marL="342900" indent="-342900" algn="justLow">
              <a:buFontTx/>
              <a:buChar char="-"/>
            </a:pPr>
            <a:r>
              <a:rPr lang="ar-MA" sz="2000" smtClean="0">
                <a:solidFill>
                  <a:prstClr val="black"/>
                </a:solidFill>
              </a:rPr>
              <a:t>في باب الإنتاج فالإنتاج لخدمة الإنسان لا الإنسان في خدمة الإنتاج حيث تقسم الثروة المنتجة على أساس العمل والحاجة </a:t>
            </a:r>
          </a:p>
          <a:p>
            <a:pPr marL="342900" indent="-342900" algn="justLow">
              <a:buFontTx/>
              <a:buChar char="-"/>
            </a:pPr>
            <a:r>
              <a:rPr lang="ar-MA" sz="2000" smtClean="0">
                <a:solidFill>
                  <a:prstClr val="black"/>
                </a:solidFill>
              </a:rPr>
              <a:t>في باب الإستهلاك : فيمنع ادخار النقد واكتنازه والإحتكار بجميع أنواعه ويجب ألا تتجاوز مستوى معيشة الفرد الرخاء العام للجميع</a:t>
            </a:r>
          </a:p>
        </p:txBody>
      </p:sp>
    </p:spTree>
    <p:extLst>
      <p:ext uri="{BB962C8B-B14F-4D97-AF65-F5344CB8AC3E}">
        <p14:creationId xmlns:p14="http://schemas.microsoft.com/office/powerpoint/2010/main" val="13202155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ذو زاويتين مستديرتين في نفس الجانب 7"/>
          <p:cNvSpPr/>
          <p:nvPr/>
        </p:nvSpPr>
        <p:spPr>
          <a:xfrm>
            <a:off x="2063552" y="122036"/>
            <a:ext cx="7922884" cy="504056"/>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a:solidFill>
                  <a:srgbClr val="00B050"/>
                </a:solidFill>
                <a:latin typeface="Hacen Samra" panose="02000000000000000000" pitchFamily="2" charset="-78"/>
                <a:cs typeface="Hacen Samra" panose="02000000000000000000" pitchFamily="2" charset="-78"/>
              </a:rPr>
              <a:t> المطلب </a:t>
            </a:r>
            <a:r>
              <a:rPr lang="ar-MA" sz="2800" smtClean="0">
                <a:solidFill>
                  <a:srgbClr val="00B050"/>
                </a:solidFill>
                <a:latin typeface="Hacen Samra" panose="02000000000000000000" pitchFamily="2" charset="-78"/>
                <a:cs typeface="Hacen Samra" panose="02000000000000000000" pitchFamily="2" charset="-78"/>
              </a:rPr>
              <a:t>الثالث: الشريعة الإسلامية والقانون الدولي العام</a:t>
            </a:r>
            <a:endParaRPr lang="ar-MA" sz="2800">
              <a:solidFill>
                <a:srgbClr val="00B050"/>
              </a:solidFill>
              <a:latin typeface="Hacen Samra" panose="02000000000000000000" pitchFamily="2" charset="-78"/>
              <a:cs typeface="Hacen Samra" panose="02000000000000000000" pitchFamily="2" charset="-78"/>
            </a:endParaRPr>
          </a:p>
        </p:txBody>
      </p:sp>
      <p:sp>
        <p:nvSpPr>
          <p:cNvPr id="4" name="مربع نص 3"/>
          <p:cNvSpPr txBox="1"/>
          <p:nvPr/>
        </p:nvSpPr>
        <p:spPr>
          <a:xfrm>
            <a:off x="31569" y="980728"/>
            <a:ext cx="12160431" cy="7171194"/>
          </a:xfrm>
          <a:prstGeom prst="rect">
            <a:avLst/>
          </a:prstGeom>
          <a:noFill/>
        </p:spPr>
        <p:txBody>
          <a:bodyPr wrap="square" rtlCol="1">
            <a:spAutoFit/>
          </a:bodyPr>
          <a:lstStyle/>
          <a:p>
            <a:pPr algn="justLow"/>
            <a:r>
              <a:rPr lang="ar-MA" sz="2000" b="1" smtClean="0">
                <a:solidFill>
                  <a:prstClr val="black"/>
                </a:solidFill>
              </a:rPr>
              <a:t>1 – تعريف القانون الدولي الإسلامي: </a:t>
            </a:r>
            <a:r>
              <a:rPr lang="ar-MA" sz="2000" smtClean="0">
                <a:solidFill>
                  <a:prstClr val="black"/>
                </a:solidFill>
              </a:rPr>
              <a:t>هو مجموعة من القواعد والأحكام في الشريعة الإسلامية التي تلتزم بها دار الإسلام في علاقتها مع الدول الأخرى. ولم يستخدم الفقهاء المسلمون مصطلح القانون الدولي فهو مصطلح حديث غير أن هناك أحكام عالمية جاءت بها الرشعية الإسلامية تعتبر أساسا لما يسمى بالقانون الدولي</a:t>
            </a:r>
          </a:p>
          <a:p>
            <a:pPr algn="justLow"/>
            <a:r>
              <a:rPr lang="ar-MA" sz="2000" smtClean="0">
                <a:solidFill>
                  <a:prstClr val="black"/>
                </a:solidFill>
              </a:rPr>
              <a:t>ويتضح من هذا التعريف أن القانون الدولي الإسلامي يتميز بمجموعة من الخصائص:</a:t>
            </a:r>
          </a:p>
          <a:p>
            <a:pPr marL="342900" indent="-342900" algn="justLow">
              <a:buFontTx/>
              <a:buChar char="-"/>
            </a:pPr>
            <a:r>
              <a:rPr lang="ar-MA" sz="2000" smtClean="0">
                <a:solidFill>
                  <a:prstClr val="black"/>
                </a:solidFill>
              </a:rPr>
              <a:t>القانون الدولي الإسلامي هو جزء من القانون الداخلي لدار الإسلام : فمصدر القانون في دار الإسلام هو الشريعة الإسلامية حيث تعمل على تنظيم العلاقات لا بين الأفراد فيما بينهم ولكن بينهم وبين الدولة وبينها وبين باقي الدول والكيانات الأخرى</a:t>
            </a:r>
          </a:p>
          <a:p>
            <a:pPr marL="342900" indent="-342900" algn="justLow">
              <a:buFontTx/>
              <a:buChar char="-"/>
            </a:pPr>
            <a:r>
              <a:rPr lang="ar-MA" sz="2000">
                <a:solidFill>
                  <a:prstClr val="black"/>
                </a:solidFill>
              </a:rPr>
              <a:t>أساس التزام دار الإسلام هو الشريعة الإسلامية سواء في تنظيم علاقات الفرد أو في تنظيم علاقاتها مع الدول الأخرى يقول تعالى: «وَمَا كَانَ لِمُؤْمِنٍ وَلَا مُؤْمِنَةٍ إِذَا قَضَى اللَّهُ وَرَسُولُهُ أَمْرًا أَنْ يَكُونَ لَهُمُ الْخِيَرَةُ مِنْ أَمْرِهِمْ ۗ وَمَنْ يَعْصِ اللَّهَ وَرَسُولَهُ فَقَدْ ضَلَّ ضَلَالًا مُبِينًا» الآية 36 من سورة الأحزاب وقوله تعالى: «اتَّبِعُوا مَا أُنْزِلَ إِلَيْكُمْ مِنْ رَبِّكُمْ وَلَا تَتَّبِعُوا مِنْ دُونِهِ أَوْلِيَاءَ ۗ قَلِيلًا مَا تَذَكَّرُونَ» الآية 3 من سورة </a:t>
            </a:r>
            <a:r>
              <a:rPr lang="ar-MA" sz="2000" smtClean="0">
                <a:solidFill>
                  <a:prstClr val="black"/>
                </a:solidFill>
              </a:rPr>
              <a:t>الأعراف</a:t>
            </a:r>
          </a:p>
          <a:p>
            <a:pPr algn="justLow"/>
            <a:r>
              <a:rPr lang="ar-MA" sz="2000" b="1" smtClean="0">
                <a:solidFill>
                  <a:prstClr val="black"/>
                </a:solidFill>
              </a:rPr>
              <a:t>2 – مصادر القانون الدولي الإسلامي: </a:t>
            </a:r>
            <a:r>
              <a:rPr lang="ar-MA" sz="2000" smtClean="0">
                <a:solidFill>
                  <a:prstClr val="black"/>
                </a:solidFill>
              </a:rPr>
              <a:t>مصادر القانون الدولي الإسلامي هي أصلية (الكتاب والسنة) وتبعية (آراء الفقهاء و العرف والمعاهدات)</a:t>
            </a:r>
          </a:p>
          <a:p>
            <a:pPr marL="342900" indent="-342900" algn="justLow">
              <a:buFontTx/>
              <a:buChar char="-"/>
            </a:pPr>
            <a:r>
              <a:rPr lang="ar-MA" sz="2000" b="1" smtClean="0">
                <a:solidFill>
                  <a:prstClr val="black"/>
                </a:solidFill>
              </a:rPr>
              <a:t>القرآن </a:t>
            </a:r>
            <a:r>
              <a:rPr lang="ar-MA" sz="2000" b="1">
                <a:solidFill>
                  <a:prstClr val="black"/>
                </a:solidFill>
              </a:rPr>
              <a:t>الكريم: </a:t>
            </a:r>
            <a:r>
              <a:rPr lang="ar-MA" sz="2000">
                <a:solidFill>
                  <a:prstClr val="black"/>
                </a:solidFill>
              </a:rPr>
              <a:t>وهو المصدر الرئيسي لجميع أحكام الشريعة الإسلامية ومنها القانون الدولي الإسلامي حيث دل على مجموعة من الأحكام الجزئية كأسرى الحرب قوله تعالى: «فَإِذَا لَقِيتُمُ الَّذِينَ كَفَرُوا فَضَرْبَ الرِّقَابِ حَتَّىٰ إِذَا أَثْخَنْتُمُوهُمْ فَشُدُّوا الْوَثَاقَ فَإِمَّا مَنًّا بَعْدُ وَإِمَّا فِدَاءً حَتَّىٰ تَضَعَ الْحَرْبُ أَوْزَارَهَا ۚ ذَٰلِكَ وَلَوْ يَشَاءُ اللَّهُ لَانْتَصَرَ مِنْهُمْ وَلَٰكِنْ لِيَبْلُوَ بَعْضَكُمْ بِبَعْضٍ ۗ وَالَّذِينَ قُتِلُوا فِي سَبِيلِ اللَّهِ فَلَنْ يُضِلَّ أَعْمَالَهُمْ» الآية 4 من سورة محمد ودل على مجموعة من المبادئ العامة كقوله تعالى: «إِنَّ اللَّهَ يَأْمُرُ بِالْعَدْلِ وَالْإِحْسَانِ وَإِيتَاءِ ذِي الْقُرْبَىٰ وَيَنْهَىٰ عَنِ الْفَحْشَاءِ وَالْمُنْكَرِ وَالْبَغْيِ ۚ يَعِظُكُمْ لَعَلَّكُمْ تَذَكَّرُونَ» الآية 90 من سورة </a:t>
            </a:r>
            <a:r>
              <a:rPr lang="ar-MA" sz="2000" smtClean="0">
                <a:solidFill>
                  <a:prstClr val="black"/>
                </a:solidFill>
              </a:rPr>
              <a:t>النحل</a:t>
            </a:r>
          </a:p>
          <a:p>
            <a:pPr marL="342900" indent="-342900" algn="justLow">
              <a:buFontTx/>
              <a:buChar char="-"/>
            </a:pPr>
            <a:r>
              <a:rPr lang="ar-MA" sz="2000" b="1" smtClean="0">
                <a:solidFill>
                  <a:prstClr val="black"/>
                </a:solidFill>
              </a:rPr>
              <a:t>السنة النبوية</a:t>
            </a:r>
            <a:r>
              <a:rPr lang="ar-MA" sz="2000" smtClean="0">
                <a:solidFill>
                  <a:prstClr val="black"/>
                </a:solidFill>
              </a:rPr>
              <a:t>: اشتملت السنة النبوية على مجموعة من الأحكام والقواعد المتعلقة بالقانون الدولي الإسلامي كما أننا نجد سوابق متعددة حول هذا الموضوع في معاهدات النبي صلى الله عليه وسلم التي عقدها مع اليهود واهل نجران وقريش وفي كتبه ورسائله لرؤساء الدول وفي أوامره لأمراء الجيش </a:t>
            </a:r>
            <a:endParaRPr lang="ar-MA" sz="2000">
              <a:solidFill>
                <a:prstClr val="black"/>
              </a:solidFill>
            </a:endParaRPr>
          </a:p>
          <a:p>
            <a:pPr algn="justLow"/>
            <a:endParaRPr lang="ar-MA" sz="2000">
              <a:solidFill>
                <a:prstClr val="black"/>
              </a:solidFill>
            </a:endParaRPr>
          </a:p>
          <a:p>
            <a:pPr algn="justLow"/>
            <a:endParaRPr lang="ar-MA" sz="2000" smtClean="0">
              <a:solidFill>
                <a:prstClr val="black"/>
              </a:solidFill>
            </a:endParaRPr>
          </a:p>
          <a:p>
            <a:pPr algn="justLow"/>
            <a:endParaRPr lang="ar-MA" sz="2000">
              <a:solidFill>
                <a:prstClr val="black"/>
              </a:solidFill>
            </a:endParaRPr>
          </a:p>
          <a:p>
            <a:pPr marL="342900" indent="-342900" algn="justLow">
              <a:buFontTx/>
              <a:buChar char="-"/>
            </a:pPr>
            <a:endParaRPr lang="ar-MA" sz="2000">
              <a:solidFill>
                <a:prstClr val="black"/>
              </a:solidFill>
            </a:endParaRPr>
          </a:p>
          <a:p>
            <a:pPr marL="342900" indent="-342900" algn="justLow">
              <a:buFontTx/>
              <a:buChar char="-"/>
            </a:pPr>
            <a:endParaRPr lang="ar-MA" sz="2000" smtClean="0">
              <a:solidFill>
                <a:prstClr val="black"/>
              </a:solidFill>
            </a:endParaRPr>
          </a:p>
        </p:txBody>
      </p:sp>
    </p:spTree>
    <p:extLst>
      <p:ext uri="{BB962C8B-B14F-4D97-AF65-F5344CB8AC3E}">
        <p14:creationId xmlns:p14="http://schemas.microsoft.com/office/powerpoint/2010/main" val="39933526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840" y="188640"/>
            <a:ext cx="12160431" cy="5940088"/>
          </a:xfrm>
          <a:prstGeom prst="rect">
            <a:avLst/>
          </a:prstGeom>
          <a:noFill/>
        </p:spPr>
        <p:txBody>
          <a:bodyPr wrap="square" rtlCol="1">
            <a:spAutoFit/>
          </a:bodyPr>
          <a:lstStyle/>
          <a:p>
            <a:pPr algn="justLow"/>
            <a:r>
              <a:rPr lang="ar-MA" sz="2000" b="1" smtClean="0">
                <a:solidFill>
                  <a:prstClr val="black"/>
                </a:solidFill>
              </a:rPr>
              <a:t>3 – أسس القانون الدولي الإسلامي ومبادؤه: </a:t>
            </a:r>
            <a:endParaRPr lang="ar-MA" sz="2000" smtClean="0">
              <a:solidFill>
                <a:prstClr val="black"/>
              </a:solidFill>
            </a:endParaRPr>
          </a:p>
          <a:p>
            <a:pPr algn="justLow"/>
            <a:r>
              <a:rPr lang="ar-MA" sz="2000" smtClean="0">
                <a:solidFill>
                  <a:prstClr val="black"/>
                </a:solidFill>
              </a:rPr>
              <a:t>الإسلام </a:t>
            </a:r>
            <a:r>
              <a:rPr lang="ar-MA" sz="2000">
                <a:solidFill>
                  <a:prstClr val="black"/>
                </a:solidFill>
              </a:rPr>
              <a:t>الرسالة الخاتمة دين أُنزل للبشرية جمعاء، تبدت عالميته في قدرته على التعايش مع كل الجماعات البشرية غير المحاربة؛ من نصارى ويهود، ملوك وفقراء، سود وبيض، إلخ، وفق ضوابط معلومة وقواعد محددة، من أهمها</a:t>
            </a:r>
            <a:r>
              <a:rPr lang="ar-MA" sz="2000" smtClean="0">
                <a:solidFill>
                  <a:prstClr val="black"/>
                </a:solidFill>
              </a:rPr>
              <a:t>:</a:t>
            </a:r>
            <a:endParaRPr lang="ar-MA" sz="2000">
              <a:solidFill>
                <a:prstClr val="black"/>
              </a:solidFill>
            </a:endParaRPr>
          </a:p>
          <a:p>
            <a:pPr algn="justLow"/>
            <a:r>
              <a:rPr lang="ar-MA" sz="2000" b="1">
                <a:solidFill>
                  <a:prstClr val="black"/>
                </a:solidFill>
              </a:rPr>
              <a:t>- الاعتراف أن الاختلاف بين بني البشر في الدين واقع بمشيئة الله تعالى</a:t>
            </a:r>
            <a:r>
              <a:rPr lang="ar-MA" sz="2000">
                <a:solidFill>
                  <a:prstClr val="black"/>
                </a:solidFill>
              </a:rPr>
              <a:t>؛ فقد منح الله البشر الحرية والاختيار في أن يفعل ويدع، أن يؤمن أو يكفر</a:t>
            </a:r>
            <a:r>
              <a:rPr lang="ar-MA" sz="2000" smtClean="0">
                <a:solidFill>
                  <a:prstClr val="black"/>
                </a:solidFill>
              </a:rPr>
              <a:t>.</a:t>
            </a:r>
            <a:endParaRPr lang="ar-MA" sz="2000">
              <a:solidFill>
                <a:prstClr val="black"/>
              </a:solidFill>
            </a:endParaRPr>
          </a:p>
          <a:p>
            <a:pPr algn="justLow"/>
            <a:r>
              <a:rPr lang="ar-MA" sz="2000" b="1">
                <a:solidFill>
                  <a:prstClr val="black"/>
                </a:solidFill>
              </a:rPr>
              <a:t>- وحدة الأصل الإنساني والكرامة الآدمية: </a:t>
            </a:r>
            <a:r>
              <a:rPr lang="ar-MA" sz="2000">
                <a:solidFill>
                  <a:prstClr val="black"/>
                </a:solidFill>
              </a:rPr>
              <a:t>انطلاقًا من قوله سبحانه وتعالى {يَا أَيُّهَا النَّاسُ إِنَّا خَلَقْنَاكُمْ مِنْ ذَكَرٍ وَأُنْثَى وَجَعَلْنَاكُمْ شُعُوبًا وَقَبَائِلَ لِتَعَارَفُوا إِنَّ أَكْرَمَكُمْ عِنْدَ اللَّهِ أَتْقَاكُمْ إِنَّ اللَّهَ عَلِيمٌ خَبِيرٌ} [الحجرات: 13]، وقوله عز وجل {وَلَقَدْ كَرَّمْنَا بَنِي آدَمَ وَحَمَلْنَاهُمْ فِي الْبَرِّ وَالْبَحْرِ وَرَزَقْنَاهُمْ مِنَ الطَّيِّبَاتِ وَفَضَّلْنَاهُمْ عَلَى كَثِيرٍ مِمَّنْ خَلَقْنَا تَفْضِيلًا} [الإسراء: 70</a:t>
            </a:r>
            <a:r>
              <a:rPr lang="ar-MA" sz="2000" smtClean="0">
                <a:solidFill>
                  <a:prstClr val="black"/>
                </a:solidFill>
              </a:rPr>
              <a:t>].</a:t>
            </a:r>
            <a:endParaRPr lang="ar-MA" sz="2000">
              <a:solidFill>
                <a:prstClr val="black"/>
              </a:solidFill>
            </a:endParaRPr>
          </a:p>
          <a:p>
            <a:pPr algn="justLow"/>
            <a:r>
              <a:rPr lang="ar-MA" sz="2000" b="1">
                <a:solidFill>
                  <a:prstClr val="black"/>
                </a:solidFill>
              </a:rPr>
              <a:t>- التعارف: </a:t>
            </a:r>
            <a:r>
              <a:rPr lang="ar-MA" sz="2000">
                <a:solidFill>
                  <a:prstClr val="black"/>
                </a:solidFill>
              </a:rPr>
              <a:t>لقوله سبحانه وتعالى: {يَا أَيُّهَا النَّاسُ إِنَّا خَلَقْنَاكُم مِّن ذَكَرٍ وَأُنْثَى وَجَعَلْنَاكُمْ شُعُوبًا وَقَبَائِلَ لِتَعَارَفُوا إِنَّ أَكْرَمَكُمْ عِنْدَ اللهِ أَتْقَاكُمْ} [الحجرات: 13]، وكما ورد في الحديث أن النبيَّ صلى الله عليه وسلم كان يقول في دبر كل صلاة: «أنا شهيد أن العباد كلهم إخوة»(1)؛ فالتعارف أساس دعا إليه القرآن، وضرورة أملَتْها ظروف المشاركة في الدار أو الوطن بالتعبير العصري، وإعمالاً لروح الأخوة الإنسانية بدلاً من إهمالها</a:t>
            </a:r>
            <a:r>
              <a:rPr lang="ar-MA" sz="2000" smtClean="0">
                <a:solidFill>
                  <a:prstClr val="black"/>
                </a:solidFill>
              </a:rPr>
              <a:t>.</a:t>
            </a:r>
            <a:endParaRPr lang="ar-MA" sz="2000">
              <a:solidFill>
                <a:prstClr val="black"/>
              </a:solidFill>
            </a:endParaRPr>
          </a:p>
          <a:p>
            <a:pPr algn="justLow"/>
            <a:r>
              <a:rPr lang="ar-MA" sz="2000" b="1">
                <a:solidFill>
                  <a:prstClr val="black"/>
                </a:solidFill>
              </a:rPr>
              <a:t>- التعايش: </a:t>
            </a:r>
            <a:r>
              <a:rPr lang="ar-MA" sz="2000">
                <a:solidFill>
                  <a:prstClr val="black"/>
                </a:solidFill>
              </a:rPr>
              <a:t>إذ إنّ حياة المتشاركين لا تقوم بغير تعايش سمح: بيعًا وشراءً، قضاءً واقتضاءً، ظعنًا وإقامة، وتاريخ المسلمين حافل بصور التعامل الراقي مع غير المسلمين، وقد حدّد الله سبحانه وتعالى أساس هذا التعايش بقوله: {لاَ يَنْهَاكُمُ اللهُ عَنِ الَّذِينَ لَمْ يُقَاتِلُوكُمْ فِي الدِّينِ وَلَمْ يُخْرِجُوكُم مِّن دِيَارِكُمْ أَن تَبَرُّوهُمْ وَتُقْسِطُوا إِلَيْهِمْ إِنَّ اللهَ يُحِبُّ الْمُقْسِطِينَ} [الممتحنة: 8</a:t>
            </a:r>
            <a:r>
              <a:rPr lang="ar-MA" sz="2000" smtClean="0">
                <a:solidFill>
                  <a:prstClr val="black"/>
                </a:solidFill>
              </a:rPr>
              <a:t>].</a:t>
            </a:r>
            <a:endParaRPr lang="ar-MA" sz="2000">
              <a:solidFill>
                <a:prstClr val="black"/>
              </a:solidFill>
            </a:endParaRPr>
          </a:p>
          <a:p>
            <a:pPr algn="justLow"/>
            <a:r>
              <a:rPr lang="ar-MA" sz="2000" b="1">
                <a:solidFill>
                  <a:prstClr val="black"/>
                </a:solidFill>
              </a:rPr>
              <a:t>- التعاون: </a:t>
            </a:r>
            <a:r>
              <a:rPr lang="ar-MA" sz="2000">
                <a:solidFill>
                  <a:prstClr val="black"/>
                </a:solidFill>
              </a:rPr>
              <a:t>كثير من القضايا العامة تشكل قاسمًا مشتركًا بين المسلمين وغيرهم، ويمكن التعاون فيها، كما أنّ الأخطار التي تتهددهم معًا ليست قليلة، ويمكن أن تشكل هذه القواسم المشتركة منطلقًا للتعايش والتعاون، وأهم هذه القواسم المشتركة ما يلي</a:t>
            </a:r>
            <a:r>
              <a:rPr lang="ar-MA" sz="2000" smtClean="0">
                <a:solidFill>
                  <a:prstClr val="black"/>
                </a:solidFill>
              </a:rPr>
              <a:t>:</a:t>
            </a:r>
            <a:endParaRPr lang="ar-MA" sz="2000">
              <a:solidFill>
                <a:prstClr val="black"/>
              </a:solidFill>
            </a:endParaRPr>
          </a:p>
          <a:p>
            <a:pPr algn="justLow"/>
            <a:r>
              <a:rPr lang="ar-MA" sz="2000">
                <a:solidFill>
                  <a:prstClr val="black"/>
                </a:solidFill>
              </a:rPr>
              <a:t>1- الإعلاء من شأن القيم الإنسانية والأخلاق الأساسية؛ فالعدل، والحرية، والمساواة، والصدق، والعفة، كلها قيم حضارية تشترك فيها الأديان والحضارات، وترسيخها في المجتمعات هدف مشترك يمكن التعاون عليه</a:t>
            </a:r>
            <a:r>
              <a:rPr lang="ar-MA" sz="2000" smtClean="0">
                <a:solidFill>
                  <a:prstClr val="black"/>
                </a:solidFill>
              </a:rPr>
              <a:t>.</a:t>
            </a:r>
            <a:endParaRPr lang="ar-MA" sz="2000">
              <a:solidFill>
                <a:prstClr val="black"/>
              </a:solidFill>
            </a:endParaRPr>
          </a:p>
          <a:p>
            <a:pPr algn="justLow"/>
            <a:r>
              <a:rPr lang="ar-MA" sz="2000">
                <a:solidFill>
                  <a:prstClr val="black"/>
                </a:solidFill>
              </a:rPr>
              <a:t>2- مناصرة المستضعفين في الأرض، وقضايا العدل والحرية ومحاربة الظلم، ومن ذلك اضطهاد السود والملونين في أمريكا، واضطهاد الأقليات الدينية وسائر الشعوب المقهورة، في فلسطين وكوسوفا والشيشان ونحوه؛ فالإسلام يناصر المظلومين من أي جنس ودين</a:t>
            </a:r>
            <a:r>
              <a:rPr lang="ar-MA" sz="2000" smtClean="0">
                <a:solidFill>
                  <a:prstClr val="black"/>
                </a:solidFill>
              </a:rPr>
              <a:t>.</a:t>
            </a:r>
            <a:endParaRPr lang="ar-MA" sz="2000">
              <a:solidFill>
                <a:prstClr val="black"/>
              </a:solidFill>
            </a:endParaRPr>
          </a:p>
        </p:txBody>
      </p:sp>
    </p:spTree>
    <p:extLst>
      <p:ext uri="{BB962C8B-B14F-4D97-AF65-F5344CB8AC3E}">
        <p14:creationId xmlns:p14="http://schemas.microsoft.com/office/powerpoint/2010/main" val="33094681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rot="5400000">
            <a:off x="4539638" y="-1855398"/>
            <a:ext cx="3544772" cy="10801200"/>
          </a:xfrm>
          <a:prstGeom prst="rect">
            <a:avLst/>
          </a:prstGeom>
          <a:pattFill prst="diagBrick">
            <a:fgClr>
              <a:srgbClr val="FFFF00"/>
            </a:fgClr>
            <a:bgClr>
              <a:schemeClr val="bg1"/>
            </a:bgClr>
          </a:pattFill>
          <a:effectLst>
            <a:outerShdw blurRad="40000" dist="20000" dir="5400000" sx="97000" sy="97000" rotWithShape="0">
              <a:srgbClr val="000000">
                <a:alpha val="38000"/>
              </a:srgbClr>
            </a:outerShdw>
            <a:softEdge rad="38100"/>
          </a:effectLst>
        </p:spPr>
        <p:style>
          <a:lnRef idx="3">
            <a:schemeClr val="lt1"/>
          </a:lnRef>
          <a:fillRef idx="1">
            <a:schemeClr val="accent1"/>
          </a:fillRef>
          <a:effectRef idx="1">
            <a:schemeClr val="accent1"/>
          </a:effectRef>
          <a:fontRef idx="minor">
            <a:schemeClr val="lt1"/>
          </a:fontRef>
        </p:style>
        <p:txBody>
          <a:bodyPr vert="vert" rtlCol="1" anchor="ctr"/>
          <a:lstStyle/>
          <a:p>
            <a:pPr algn="ctr"/>
            <a:endParaRPr lang="ar-MA">
              <a:solidFill>
                <a:prstClr val="white"/>
              </a:solidFill>
            </a:endParaRPr>
          </a:p>
        </p:txBody>
      </p:sp>
      <p:pic>
        <p:nvPicPr>
          <p:cNvPr id="18" name="صورة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5480" y="4718366"/>
            <a:ext cx="1102705" cy="1041748"/>
          </a:xfrm>
          <a:prstGeom prst="rect">
            <a:avLst/>
          </a:prstGeom>
        </p:spPr>
      </p:pic>
      <p:sp>
        <p:nvSpPr>
          <p:cNvPr id="20" name="مربع نص 19"/>
          <p:cNvSpPr txBox="1"/>
          <p:nvPr/>
        </p:nvSpPr>
        <p:spPr>
          <a:xfrm>
            <a:off x="1282089" y="6108194"/>
            <a:ext cx="2299158" cy="738664"/>
          </a:xfrm>
          <a:prstGeom prst="rect">
            <a:avLst/>
          </a:prstGeom>
          <a:noFill/>
        </p:spPr>
        <p:txBody>
          <a:bodyPr wrap="square" rtlCol="1">
            <a:spAutoFit/>
          </a:bodyPr>
          <a:lstStyle/>
          <a:p>
            <a:pPr algn="ctr"/>
            <a:r>
              <a:rPr lang="ar-MA" sz="1400" b="1">
                <a:solidFill>
                  <a:prstClr val="black"/>
                </a:solidFill>
                <a:cs typeface="AGA Sindibad Regular" pitchFamily="2" charset="-78"/>
              </a:rPr>
              <a:t>أستاذ التعليم العالي مساعد باحث  في القانون الخاص بالكلية المتعددة التخصصات بالناظور</a:t>
            </a:r>
          </a:p>
        </p:txBody>
      </p:sp>
      <p:sp>
        <p:nvSpPr>
          <p:cNvPr id="21" name="مربع نص 20"/>
          <p:cNvSpPr txBox="1"/>
          <p:nvPr/>
        </p:nvSpPr>
        <p:spPr>
          <a:xfrm>
            <a:off x="1249599" y="5687358"/>
            <a:ext cx="2371955" cy="461665"/>
          </a:xfrm>
          <a:prstGeom prst="rect">
            <a:avLst/>
          </a:prstGeom>
          <a:noFill/>
        </p:spPr>
        <p:txBody>
          <a:bodyPr wrap="square" rtlCol="1">
            <a:spAutoFit/>
          </a:bodyPr>
          <a:lstStyle/>
          <a:p>
            <a:pPr>
              <a:lnSpc>
                <a:spcPct val="150000"/>
              </a:lnSpc>
            </a:pPr>
            <a:r>
              <a:rPr lang="ar-MA" sz="1600">
                <a:solidFill>
                  <a:prstClr val="black"/>
                </a:solidFill>
                <a:cs typeface="AL-Bsher" pitchFamily="2" charset="-78"/>
              </a:rPr>
              <a:t>ذ,المصطفى الغشام الشعيبي</a:t>
            </a:r>
          </a:p>
        </p:txBody>
      </p:sp>
      <p:pic>
        <p:nvPicPr>
          <p:cNvPr id="24" name="صورة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2006" y="0"/>
            <a:ext cx="3168352" cy="2265968"/>
          </a:xfrm>
          <a:prstGeom prst="rect">
            <a:avLst/>
          </a:prstGeom>
        </p:spPr>
      </p:pic>
      <p:sp>
        <p:nvSpPr>
          <p:cNvPr id="27" name="مربع نص 26"/>
          <p:cNvSpPr txBox="1"/>
          <p:nvPr/>
        </p:nvSpPr>
        <p:spPr>
          <a:xfrm>
            <a:off x="3071664" y="2641783"/>
            <a:ext cx="7367418" cy="1200329"/>
          </a:xfrm>
          <a:prstGeom prst="rect">
            <a:avLst/>
          </a:prstGeom>
          <a:noFill/>
          <a:ln w="38100" cmpd="thickThin">
            <a:noFill/>
          </a:ln>
        </p:spPr>
        <p:txBody>
          <a:bodyPr wrap="square" rtlCol="1">
            <a:spAutoFit/>
          </a:bodyPr>
          <a:lstStyle/>
          <a:p>
            <a:pPr algn="justLow"/>
            <a:r>
              <a:rPr lang="ar-MA" sz="2400">
                <a:solidFill>
                  <a:prstClr val="black"/>
                </a:solidFill>
                <a:latin typeface="Hacen Samra" panose="02000000000000000000" pitchFamily="2" charset="-78"/>
                <a:cs typeface="+mj-cs"/>
              </a:rPr>
              <a:t>انتهت حصة هذا اليوم ونلتقي في الحصة القادمة </a:t>
            </a:r>
            <a:r>
              <a:rPr lang="ar-MA" sz="2400" smtClean="0">
                <a:solidFill>
                  <a:prstClr val="black"/>
                </a:solidFill>
                <a:latin typeface="Hacen Samra" panose="02000000000000000000" pitchFamily="2" charset="-78"/>
                <a:cs typeface="+mj-cs"/>
              </a:rPr>
              <a:t>والتي سنتطرق فيها لبعض النصائح والتوجيهات حول كيفية الإجابة على موضوع الإمتحان مع نموذج تطبيقي </a:t>
            </a:r>
            <a:endParaRPr lang="ar-MA" sz="2400">
              <a:solidFill>
                <a:prstClr val="black"/>
              </a:solidFill>
              <a:latin typeface="Hacen Samra" panose="02000000000000000000" pitchFamily="2" charset="-78"/>
              <a:cs typeface="+mj-cs"/>
            </a:endParaRPr>
          </a:p>
        </p:txBody>
      </p:sp>
      <p:sp>
        <p:nvSpPr>
          <p:cNvPr id="19" name="مستطيل 18"/>
          <p:cNvSpPr/>
          <p:nvPr/>
        </p:nvSpPr>
        <p:spPr>
          <a:xfrm>
            <a:off x="-41184" y="-55766"/>
            <a:ext cx="345728" cy="6902624"/>
          </a:xfrm>
          <a:prstGeom prst="rect">
            <a:avLst/>
          </a:prstGeom>
          <a:pattFill prst="pct90">
            <a:fgClr>
              <a:schemeClr val="tx1">
                <a:lumMod val="65000"/>
                <a:lumOff val="35000"/>
              </a:schemeClr>
            </a:fgClr>
            <a:bgClr>
              <a:schemeClr val="bg1"/>
            </a:bgClr>
          </a:pattFill>
          <a:effectLst>
            <a:outerShdw blurRad="40000" dist="20000" dir="5400000" sx="97000" sy="97000" rotWithShape="0">
              <a:srgbClr val="000000">
                <a:alpha val="38000"/>
              </a:srgbClr>
            </a:outerShdw>
            <a:softEdge rad="38100"/>
          </a:effectLst>
        </p:spPr>
        <p:style>
          <a:lnRef idx="3">
            <a:schemeClr val="lt1"/>
          </a:lnRef>
          <a:fillRef idx="1">
            <a:schemeClr val="accent1"/>
          </a:fillRef>
          <a:effectRef idx="1">
            <a:schemeClr val="accent1"/>
          </a:effectRef>
          <a:fontRef idx="minor">
            <a:schemeClr val="lt1"/>
          </a:fontRef>
        </p:style>
        <p:txBody>
          <a:bodyPr rtlCol="1" anchor="ctr"/>
          <a:lstStyle/>
          <a:p>
            <a:pPr algn="ctr"/>
            <a:endParaRPr lang="ar-MA">
              <a:solidFill>
                <a:prstClr val="white"/>
              </a:solidFill>
            </a:endParaRPr>
          </a:p>
        </p:txBody>
      </p:sp>
      <p:sp>
        <p:nvSpPr>
          <p:cNvPr id="2" name="مربع نص 1"/>
          <p:cNvSpPr txBox="1"/>
          <p:nvPr/>
        </p:nvSpPr>
        <p:spPr>
          <a:xfrm>
            <a:off x="4439816" y="5318027"/>
            <a:ext cx="5688632" cy="1200329"/>
          </a:xfrm>
          <a:prstGeom prst="rect">
            <a:avLst/>
          </a:prstGeom>
          <a:noFill/>
        </p:spPr>
        <p:txBody>
          <a:bodyPr wrap="square" rtlCol="1">
            <a:spAutoFit/>
          </a:bodyPr>
          <a:lstStyle/>
          <a:p>
            <a:pPr algn="ctr"/>
            <a:r>
              <a:rPr lang="ar-MA" sz="2400">
                <a:solidFill>
                  <a:prstClr val="black"/>
                </a:solidFill>
              </a:rPr>
              <a:t>للتواصل معي: اكتبوا التعليقات اسفل الفيديو</a:t>
            </a:r>
          </a:p>
          <a:p>
            <a:pPr algn="ctr"/>
            <a:r>
              <a:rPr lang="ar-MA" sz="2400">
                <a:solidFill>
                  <a:prstClr val="black"/>
                </a:solidFill>
              </a:rPr>
              <a:t>أو ارسلوا تعليقاتكم اسئلتكم عبر البريد الالكتروني: </a:t>
            </a:r>
            <a:r>
              <a:rPr lang="fr-FR" sz="2400" smtClean="0">
                <a:solidFill>
                  <a:prstClr val="black"/>
                </a:solidFill>
              </a:rPr>
              <a:t>choaibi.ump@gmail.com</a:t>
            </a:r>
            <a:endParaRPr lang="ar-MA" sz="2400">
              <a:solidFill>
                <a:prstClr val="black"/>
              </a:solidFill>
            </a:endParaRPr>
          </a:p>
        </p:txBody>
      </p:sp>
      <p:sp>
        <p:nvSpPr>
          <p:cNvPr id="10" name="مستطيل 9"/>
          <p:cNvSpPr/>
          <p:nvPr/>
        </p:nvSpPr>
        <p:spPr>
          <a:xfrm>
            <a:off x="11888838" y="-55766"/>
            <a:ext cx="345728" cy="6902624"/>
          </a:xfrm>
          <a:prstGeom prst="rect">
            <a:avLst/>
          </a:prstGeom>
          <a:pattFill prst="pct90">
            <a:fgClr>
              <a:schemeClr val="tx1">
                <a:lumMod val="65000"/>
                <a:lumOff val="35000"/>
              </a:schemeClr>
            </a:fgClr>
            <a:bgClr>
              <a:schemeClr val="bg1"/>
            </a:bgClr>
          </a:pattFill>
          <a:effectLst>
            <a:outerShdw blurRad="40000" dist="20000" dir="5400000" sx="97000" sy="97000" rotWithShape="0">
              <a:srgbClr val="000000">
                <a:alpha val="38000"/>
              </a:srgbClr>
            </a:outerShdw>
            <a:softEdge rad="38100"/>
          </a:effectLst>
        </p:spPr>
        <p:style>
          <a:lnRef idx="3">
            <a:schemeClr val="lt1"/>
          </a:lnRef>
          <a:fillRef idx="1">
            <a:schemeClr val="accent1"/>
          </a:fillRef>
          <a:effectRef idx="1">
            <a:schemeClr val="accent1"/>
          </a:effectRef>
          <a:fontRef idx="minor">
            <a:schemeClr val="lt1"/>
          </a:fontRef>
        </p:style>
        <p:txBody>
          <a:bodyPr rtlCol="1" anchor="ctr"/>
          <a:lstStyle/>
          <a:p>
            <a:pPr algn="ctr"/>
            <a:endParaRPr lang="ar-MA">
              <a:solidFill>
                <a:prstClr val="white"/>
              </a:solidFill>
            </a:endParaRPr>
          </a:p>
        </p:txBody>
      </p:sp>
    </p:spTree>
    <p:extLst>
      <p:ext uri="{BB962C8B-B14F-4D97-AF65-F5344CB8AC3E}">
        <p14:creationId xmlns:p14="http://schemas.microsoft.com/office/powerpoint/2010/main" val="41472464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fltVal val="0"/>
                                          </p:val>
                                        </p:tav>
                                        <p:tav tm="100000">
                                          <p:val>
                                            <p:strVal val="#ppt_h"/>
                                          </p:val>
                                        </p:tav>
                                      </p:tavLst>
                                    </p:anim>
                                    <p:anim calcmode="lin" valueType="num">
                                      <p:cBhvr>
                                        <p:cTn id="21" dur="1000" fill="hold"/>
                                        <p:tgtEl>
                                          <p:spTgt spid="20"/>
                                        </p:tgtEl>
                                        <p:attrNameLst>
                                          <p:attrName>style.rotation</p:attrName>
                                        </p:attrNameLst>
                                      </p:cBhvr>
                                      <p:tavLst>
                                        <p:tav tm="0">
                                          <p:val>
                                            <p:fltVal val="90"/>
                                          </p:val>
                                        </p:tav>
                                        <p:tav tm="100000">
                                          <p:val>
                                            <p:fltVal val="0"/>
                                          </p:val>
                                        </p:tav>
                                      </p:tavLst>
                                    </p:anim>
                                    <p:animEffect transition="in" filter="fade">
                                      <p:cBhvr>
                                        <p:cTn id="22" dur="1000"/>
                                        <p:tgtEl>
                                          <p:spTgt spid="20"/>
                                        </p:tgtEl>
                                      </p:cBhvr>
                                    </p:animEffect>
                                  </p:childTnLst>
                                </p:cTn>
                              </p:par>
                              <p:par>
                                <p:cTn id="23" presetID="3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1000" fill="hold"/>
                                        <p:tgtEl>
                                          <p:spTgt spid="24"/>
                                        </p:tgtEl>
                                        <p:attrNameLst>
                                          <p:attrName>ppt_w</p:attrName>
                                        </p:attrNameLst>
                                      </p:cBhvr>
                                      <p:tavLst>
                                        <p:tav tm="0">
                                          <p:val>
                                            <p:fltVal val="0"/>
                                          </p:val>
                                        </p:tav>
                                        <p:tav tm="100000">
                                          <p:val>
                                            <p:strVal val="#ppt_w"/>
                                          </p:val>
                                        </p:tav>
                                      </p:tavLst>
                                    </p:anim>
                                    <p:anim calcmode="lin" valueType="num">
                                      <p:cBhvr>
                                        <p:cTn id="26" dur="1000" fill="hold"/>
                                        <p:tgtEl>
                                          <p:spTgt spid="24"/>
                                        </p:tgtEl>
                                        <p:attrNameLst>
                                          <p:attrName>ppt_h</p:attrName>
                                        </p:attrNameLst>
                                      </p:cBhvr>
                                      <p:tavLst>
                                        <p:tav tm="0">
                                          <p:val>
                                            <p:fltVal val="0"/>
                                          </p:val>
                                        </p:tav>
                                        <p:tav tm="100000">
                                          <p:val>
                                            <p:strVal val="#ppt_h"/>
                                          </p:val>
                                        </p:tav>
                                      </p:tavLst>
                                    </p:anim>
                                    <p:anim calcmode="lin" valueType="num">
                                      <p:cBhvr>
                                        <p:cTn id="27" dur="1000" fill="hold"/>
                                        <p:tgtEl>
                                          <p:spTgt spid="24"/>
                                        </p:tgtEl>
                                        <p:attrNameLst>
                                          <p:attrName>style.rotation</p:attrName>
                                        </p:attrNameLst>
                                      </p:cBhvr>
                                      <p:tavLst>
                                        <p:tav tm="0">
                                          <p:val>
                                            <p:fltVal val="90"/>
                                          </p:val>
                                        </p:tav>
                                        <p:tav tm="100000">
                                          <p:val>
                                            <p:fltVal val="0"/>
                                          </p:val>
                                        </p:tav>
                                      </p:tavLst>
                                    </p:anim>
                                    <p:animEffect transition="in" filter="fade">
                                      <p:cBhvr>
                                        <p:cTn id="28" dur="1000"/>
                                        <p:tgtEl>
                                          <p:spTgt spid="2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1000" fill="hold"/>
                                        <p:tgtEl>
                                          <p:spTgt spid="27"/>
                                        </p:tgtEl>
                                        <p:attrNameLst>
                                          <p:attrName>ppt_w</p:attrName>
                                        </p:attrNameLst>
                                      </p:cBhvr>
                                      <p:tavLst>
                                        <p:tav tm="0">
                                          <p:val>
                                            <p:fltVal val="0"/>
                                          </p:val>
                                        </p:tav>
                                        <p:tav tm="100000">
                                          <p:val>
                                            <p:strVal val="#ppt_w"/>
                                          </p:val>
                                        </p:tav>
                                      </p:tavLst>
                                    </p:anim>
                                    <p:anim calcmode="lin" valueType="num">
                                      <p:cBhvr>
                                        <p:cTn id="32" dur="1000" fill="hold"/>
                                        <p:tgtEl>
                                          <p:spTgt spid="27"/>
                                        </p:tgtEl>
                                        <p:attrNameLst>
                                          <p:attrName>ppt_h</p:attrName>
                                        </p:attrNameLst>
                                      </p:cBhvr>
                                      <p:tavLst>
                                        <p:tav tm="0">
                                          <p:val>
                                            <p:fltVal val="0"/>
                                          </p:val>
                                        </p:tav>
                                        <p:tav tm="100000">
                                          <p:val>
                                            <p:strVal val="#ppt_h"/>
                                          </p:val>
                                        </p:tav>
                                      </p:tavLst>
                                    </p:anim>
                                    <p:anim calcmode="lin" valueType="num">
                                      <p:cBhvr>
                                        <p:cTn id="33" dur="1000" fill="hold"/>
                                        <p:tgtEl>
                                          <p:spTgt spid="27"/>
                                        </p:tgtEl>
                                        <p:attrNameLst>
                                          <p:attrName>style.rotation</p:attrName>
                                        </p:attrNameLst>
                                      </p:cBhvr>
                                      <p:tavLst>
                                        <p:tav tm="0">
                                          <p:val>
                                            <p:fltVal val="90"/>
                                          </p:val>
                                        </p:tav>
                                        <p:tav tm="100000">
                                          <p:val>
                                            <p:fltVal val="0"/>
                                          </p:val>
                                        </p:tav>
                                      </p:tavLst>
                                    </p:anim>
                                    <p:animEffect transition="in" filter="fade">
                                      <p:cBhvr>
                                        <p:cTn id="3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359697" y="609861"/>
            <a:ext cx="4426861" cy="707886"/>
          </a:xfrm>
          <a:prstGeom prst="rect">
            <a:avLst/>
          </a:prstGeom>
          <a:noFill/>
        </p:spPr>
        <p:txBody>
          <a:bodyPr wrap="square" rtlCol="1">
            <a:spAutoFit/>
          </a:bodyPr>
          <a:lstStyle/>
          <a:p>
            <a:pPr algn="ctr"/>
            <a:r>
              <a:rPr lang="ar-MA" sz="4000" b="1" u="sng">
                <a:effectLst>
                  <a:outerShdw blurRad="38100" dist="38100" dir="2700000" algn="tl">
                    <a:srgbClr val="000000">
                      <a:alpha val="43137"/>
                    </a:srgbClr>
                  </a:outerShdw>
                </a:effectLst>
              </a:rPr>
              <a:t>محاور هذه الحصة</a:t>
            </a:r>
          </a:p>
        </p:txBody>
      </p:sp>
      <p:sp>
        <p:nvSpPr>
          <p:cNvPr id="14" name="مستطيل ذو زوايا قطرية مخدوشة 13"/>
          <p:cNvSpPr/>
          <p:nvPr/>
        </p:nvSpPr>
        <p:spPr>
          <a:xfrm>
            <a:off x="1127448" y="1412776"/>
            <a:ext cx="10081120" cy="4008276"/>
          </a:xfrm>
          <a:prstGeom prst="snip2DiagRect">
            <a:avLst/>
          </a:prstGeom>
          <a:pattFill prst="lgGrid">
            <a:fgClr>
              <a:schemeClr val="accent5">
                <a:lumMod val="40000"/>
                <a:lumOff val="6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3200">
                <a:solidFill>
                  <a:srgbClr val="7030A0"/>
                </a:solidFill>
                <a:latin typeface="Hacen Samra" panose="02000000000000000000" pitchFamily="2" charset="-78"/>
                <a:cs typeface="Hacen Samra" panose="02000000000000000000" pitchFamily="2" charset="-78"/>
              </a:rPr>
              <a:t>الفصل الثاني: النظام القانوني الإسلامي</a:t>
            </a:r>
          </a:p>
          <a:p>
            <a:pPr lvl="0" algn="justLow"/>
            <a:endParaRPr lang="ar-MA" sz="2400" b="1" u="sng" smtClean="0">
              <a:solidFill>
                <a:srgbClr val="C00000"/>
              </a:solidFill>
            </a:endParaRPr>
          </a:p>
          <a:p>
            <a:pPr lvl="0" algn="justLow"/>
            <a:r>
              <a:rPr lang="ar-MA" sz="2400">
                <a:solidFill>
                  <a:srgbClr val="FF0000"/>
                </a:solidFill>
                <a:latin typeface="Hacen Samra" panose="02000000000000000000" pitchFamily="2" charset="-78"/>
                <a:cs typeface="Hacen Samra" panose="02000000000000000000" pitchFamily="2" charset="-78"/>
              </a:rPr>
              <a:t>المبحث الثاني: النظام القانوني الإسلامي المتعلق بالحقوق الاقتصادية والحقوق  الدولية والحقوق القضائية</a:t>
            </a:r>
          </a:p>
          <a:p>
            <a:pPr lvl="0"/>
            <a:endParaRPr lang="ar-MA" sz="2000" b="1">
              <a:solidFill>
                <a:prstClr val="black"/>
              </a:solidFill>
            </a:endParaRPr>
          </a:p>
          <a:p>
            <a:pPr algn="justLow"/>
            <a:r>
              <a:rPr lang="ar-MA" sz="2400" smtClean="0">
                <a:solidFill>
                  <a:schemeClr val="tx1"/>
                </a:solidFill>
                <a:latin typeface="Hacen Samra" panose="02000000000000000000" pitchFamily="2" charset="-78"/>
                <a:cs typeface="Hacen Samra" panose="02000000000000000000" pitchFamily="2" charset="-78"/>
              </a:rPr>
              <a:t>المطلب </a:t>
            </a:r>
            <a:r>
              <a:rPr lang="ar-MA" sz="2400">
                <a:solidFill>
                  <a:schemeClr val="tx1"/>
                </a:solidFill>
                <a:latin typeface="Hacen Samra" panose="02000000000000000000" pitchFamily="2" charset="-78"/>
                <a:cs typeface="Hacen Samra" panose="02000000000000000000" pitchFamily="2" charset="-78"/>
              </a:rPr>
              <a:t>الأول: الحقوق الدستورية في الشريعة </a:t>
            </a:r>
            <a:r>
              <a:rPr lang="ar-MA" sz="2400" smtClean="0">
                <a:solidFill>
                  <a:schemeClr val="tx1"/>
                </a:solidFill>
                <a:latin typeface="Hacen Samra" panose="02000000000000000000" pitchFamily="2" charset="-78"/>
                <a:cs typeface="Hacen Samra" panose="02000000000000000000" pitchFamily="2" charset="-78"/>
              </a:rPr>
              <a:t>الإسلامية</a:t>
            </a:r>
            <a:r>
              <a:rPr lang="ar-MA" sz="2400" b="1" smtClean="0">
                <a:solidFill>
                  <a:schemeClr val="tx1"/>
                </a:solidFill>
              </a:rPr>
              <a:t>   </a:t>
            </a:r>
            <a:endParaRPr lang="ar-MA" sz="2400" b="1">
              <a:solidFill>
                <a:schemeClr val="tx1"/>
              </a:solidFill>
            </a:endParaRPr>
          </a:p>
          <a:p>
            <a:pPr lvl="0" algn="justLow"/>
            <a:r>
              <a:rPr lang="ar-MA" sz="2400">
                <a:solidFill>
                  <a:schemeClr val="tx1"/>
                </a:solidFill>
                <a:latin typeface="Hacen Samra" panose="02000000000000000000" pitchFamily="2" charset="-78"/>
                <a:cs typeface="Hacen Samra" panose="02000000000000000000" pitchFamily="2" charset="-78"/>
              </a:rPr>
              <a:t>المطلب </a:t>
            </a:r>
            <a:r>
              <a:rPr lang="ar-MA" sz="2400" smtClean="0">
                <a:solidFill>
                  <a:schemeClr val="tx1"/>
                </a:solidFill>
                <a:latin typeface="Hacen Samra" panose="02000000000000000000" pitchFamily="2" charset="-78"/>
                <a:cs typeface="Hacen Samra" panose="02000000000000000000" pitchFamily="2" charset="-78"/>
              </a:rPr>
              <a:t>الثاني: </a:t>
            </a:r>
            <a:r>
              <a:rPr lang="ar-MA" sz="2400">
                <a:solidFill>
                  <a:schemeClr val="tx1"/>
                </a:solidFill>
                <a:latin typeface="Hacen Samra" panose="02000000000000000000" pitchFamily="2" charset="-78"/>
                <a:cs typeface="Hacen Samra" panose="02000000000000000000" pitchFamily="2" charset="-78"/>
              </a:rPr>
              <a:t>الحقوق الاقتصادية والمالية في الشريعة الإسلامية</a:t>
            </a:r>
            <a:endParaRPr lang="en-US" sz="2400">
              <a:solidFill>
                <a:schemeClr val="tx1"/>
              </a:solidFill>
              <a:latin typeface="Hacen Samra" panose="02000000000000000000" pitchFamily="2" charset="-78"/>
              <a:cs typeface="Hacen Samra" panose="02000000000000000000" pitchFamily="2" charset="-78"/>
            </a:endParaRPr>
          </a:p>
          <a:p>
            <a:pPr algn="justLow"/>
            <a:r>
              <a:rPr lang="ar-MA" sz="2400" smtClean="0">
                <a:solidFill>
                  <a:schemeClr val="tx1"/>
                </a:solidFill>
                <a:latin typeface="Hacen Samra" panose="02000000000000000000" pitchFamily="2" charset="-78"/>
                <a:cs typeface="Hacen Samra" panose="02000000000000000000" pitchFamily="2" charset="-78"/>
              </a:rPr>
              <a:t>المطلب الثالث: </a:t>
            </a:r>
            <a:r>
              <a:rPr lang="ar-MA" sz="2400">
                <a:solidFill>
                  <a:schemeClr val="tx1"/>
                </a:solidFill>
                <a:latin typeface="Hacen Samra" panose="02000000000000000000" pitchFamily="2" charset="-78"/>
                <a:cs typeface="Hacen Samra" panose="02000000000000000000" pitchFamily="2" charset="-78"/>
              </a:rPr>
              <a:t>القانون الدولي </a:t>
            </a:r>
            <a:r>
              <a:rPr lang="ar-MA" sz="2400" smtClean="0">
                <a:solidFill>
                  <a:schemeClr val="tx1"/>
                </a:solidFill>
                <a:latin typeface="Hacen Samra" panose="02000000000000000000" pitchFamily="2" charset="-78"/>
                <a:cs typeface="Hacen Samra" panose="02000000000000000000" pitchFamily="2" charset="-78"/>
              </a:rPr>
              <a:t>الإسلامي</a:t>
            </a:r>
            <a:endParaRPr lang="ar-MA" sz="2400">
              <a:solidFill>
                <a:schemeClr val="tx1"/>
              </a:solidFill>
              <a:latin typeface="Hacen Samra" panose="02000000000000000000" pitchFamily="2" charset="-78"/>
              <a:cs typeface="Hacen Samra" panose="02000000000000000000" pitchFamily="2" charset="-78"/>
            </a:endParaRPr>
          </a:p>
        </p:txBody>
      </p:sp>
    </p:spTree>
    <p:extLst>
      <p:ext uri="{BB962C8B-B14F-4D97-AF65-F5344CB8AC3E}">
        <p14:creationId xmlns:p14="http://schemas.microsoft.com/office/powerpoint/2010/main" val="8259579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1" nodeType="clickEffect">
                                  <p:stCondLst>
                                    <p:cond delay="50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par>
                                <p:cTn id="12" presetID="31"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fltVal val="0"/>
                                          </p:val>
                                        </p:tav>
                                        <p:tav tm="100000">
                                          <p:val>
                                            <p:strVal val="#ppt_w"/>
                                          </p:val>
                                        </p:tav>
                                      </p:tavLst>
                                    </p:anim>
                                    <p:anim calcmode="lin" valueType="num">
                                      <p:cBhvr>
                                        <p:cTn id="15" dur="1000" fill="hold"/>
                                        <p:tgtEl>
                                          <p:spTgt spid="14"/>
                                        </p:tgtEl>
                                        <p:attrNameLst>
                                          <p:attrName>ppt_h</p:attrName>
                                        </p:attrNameLst>
                                      </p:cBhvr>
                                      <p:tavLst>
                                        <p:tav tm="0">
                                          <p:val>
                                            <p:fltVal val="0"/>
                                          </p:val>
                                        </p:tav>
                                        <p:tav tm="100000">
                                          <p:val>
                                            <p:strVal val="#ppt_h"/>
                                          </p:val>
                                        </p:tav>
                                      </p:tavLst>
                                    </p:anim>
                                    <p:anim calcmode="lin" valueType="num">
                                      <p:cBhvr>
                                        <p:cTn id="16" dur="1000" fill="hold"/>
                                        <p:tgtEl>
                                          <p:spTgt spid="14"/>
                                        </p:tgtEl>
                                        <p:attrNameLst>
                                          <p:attrName>style.rotation</p:attrName>
                                        </p:attrNameLst>
                                      </p:cBhvr>
                                      <p:tavLst>
                                        <p:tav tm="0">
                                          <p:val>
                                            <p:fltVal val="90"/>
                                          </p:val>
                                        </p:tav>
                                        <p:tav tm="100000">
                                          <p:val>
                                            <p:fltVal val="0"/>
                                          </p:val>
                                        </p:tav>
                                      </p:tavLst>
                                    </p:anim>
                                    <p:animEffect transition="in" filter="fade">
                                      <p:cBhvr>
                                        <p:cTn id="1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ذو زاويتين مستديرتين في نفس الجانب 7"/>
          <p:cNvSpPr/>
          <p:nvPr/>
        </p:nvSpPr>
        <p:spPr>
          <a:xfrm>
            <a:off x="1701508" y="188640"/>
            <a:ext cx="7922884" cy="360040"/>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a:solidFill>
                  <a:srgbClr val="002060"/>
                </a:solidFill>
                <a:latin typeface="Hacen Samra" panose="02000000000000000000" pitchFamily="2" charset="-78"/>
                <a:cs typeface="Hacen Samra" panose="02000000000000000000" pitchFamily="2" charset="-78"/>
              </a:rPr>
              <a:t>الفصل الثاني: النظام القانوني الإسلامي</a:t>
            </a:r>
          </a:p>
        </p:txBody>
      </p:sp>
      <p:sp>
        <p:nvSpPr>
          <p:cNvPr id="10" name="مستطيل ذو زاويتين مستديرتين في نفس الجانب 9"/>
          <p:cNvSpPr/>
          <p:nvPr/>
        </p:nvSpPr>
        <p:spPr>
          <a:xfrm>
            <a:off x="983432" y="677086"/>
            <a:ext cx="10314001" cy="360040"/>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400">
                <a:solidFill>
                  <a:srgbClr val="FF0000"/>
                </a:solidFill>
                <a:latin typeface="Hacen Samra" panose="02000000000000000000" pitchFamily="2" charset="-78"/>
                <a:cs typeface="Hacen Samra" panose="02000000000000000000" pitchFamily="2" charset="-78"/>
              </a:rPr>
              <a:t>المبحث الثاني: النظام القانوني الإسلامي المتعلق </a:t>
            </a:r>
            <a:r>
              <a:rPr lang="ar-MA" sz="2400" smtClean="0">
                <a:solidFill>
                  <a:srgbClr val="FF0000"/>
                </a:solidFill>
                <a:latin typeface="Hacen Samra" panose="02000000000000000000" pitchFamily="2" charset="-78"/>
                <a:cs typeface="Hacen Samra" panose="02000000000000000000" pitchFamily="2" charset="-78"/>
              </a:rPr>
              <a:t>بالحقوق الدستوية و </a:t>
            </a:r>
            <a:r>
              <a:rPr lang="ar-MA" sz="2400">
                <a:solidFill>
                  <a:srgbClr val="FF0000"/>
                </a:solidFill>
                <a:latin typeface="Hacen Samra" panose="02000000000000000000" pitchFamily="2" charset="-78"/>
                <a:cs typeface="Hacen Samra" panose="02000000000000000000" pitchFamily="2" charset="-78"/>
              </a:rPr>
              <a:t>الاقتصادية </a:t>
            </a:r>
            <a:r>
              <a:rPr lang="ar-MA" sz="2400" smtClean="0">
                <a:solidFill>
                  <a:srgbClr val="FF0000"/>
                </a:solidFill>
                <a:latin typeface="Hacen Samra" panose="02000000000000000000" pitchFamily="2" charset="-78"/>
                <a:cs typeface="Hacen Samra" panose="02000000000000000000" pitchFamily="2" charset="-78"/>
              </a:rPr>
              <a:t>والدولية والقضائية</a:t>
            </a:r>
            <a:endParaRPr lang="ar-MA" sz="2400">
              <a:solidFill>
                <a:srgbClr val="FF0000"/>
              </a:solidFill>
              <a:latin typeface="Hacen Samra" panose="02000000000000000000" pitchFamily="2" charset="-78"/>
              <a:cs typeface="Hacen Samra" panose="02000000000000000000" pitchFamily="2" charset="-78"/>
            </a:endParaRPr>
          </a:p>
        </p:txBody>
      </p:sp>
      <p:sp>
        <p:nvSpPr>
          <p:cNvPr id="30" name="مستطيل ذو زاويتين مستديرتين في نفس الجانب 29"/>
          <p:cNvSpPr/>
          <p:nvPr/>
        </p:nvSpPr>
        <p:spPr>
          <a:xfrm>
            <a:off x="8889459" y="3292606"/>
            <a:ext cx="2607141" cy="712458"/>
          </a:xfrm>
          <a:prstGeom prst="round2Same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b="1" smtClean="0">
                <a:solidFill>
                  <a:schemeClr val="tx1"/>
                </a:solidFill>
                <a:latin typeface="Hacen Samra" panose="02000000000000000000" pitchFamily="2" charset="-78"/>
                <a:cs typeface="+mj-cs"/>
              </a:rPr>
              <a:t>الحقوق الإقتصادية</a:t>
            </a:r>
            <a:endParaRPr lang="ar-MA" sz="2400" b="1">
              <a:solidFill>
                <a:schemeClr val="tx1"/>
              </a:solidFill>
              <a:latin typeface="Hacen Samra" panose="02000000000000000000" pitchFamily="2" charset="-78"/>
              <a:cs typeface="+mj-cs"/>
            </a:endParaRPr>
          </a:p>
        </p:txBody>
      </p:sp>
      <p:cxnSp>
        <p:nvCxnSpPr>
          <p:cNvPr id="31" name="رابط كسهم مستقيم 30"/>
          <p:cNvCxnSpPr>
            <a:endCxn id="30" idx="2"/>
          </p:cNvCxnSpPr>
          <p:nvPr/>
        </p:nvCxnSpPr>
        <p:spPr>
          <a:xfrm flipV="1">
            <a:off x="6888088" y="3648835"/>
            <a:ext cx="2001371" cy="64528"/>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34" name="مستطيل ذو زاويتين مستديرتين في نفس الجانب 33"/>
          <p:cNvSpPr/>
          <p:nvPr/>
        </p:nvSpPr>
        <p:spPr>
          <a:xfrm>
            <a:off x="407369" y="3292606"/>
            <a:ext cx="2592288" cy="712458"/>
          </a:xfrm>
          <a:prstGeom prst="round2Same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b="1" smtClean="0">
                <a:solidFill>
                  <a:schemeClr val="tx1"/>
                </a:solidFill>
                <a:latin typeface="Hacen Samra" panose="02000000000000000000" pitchFamily="2" charset="-78"/>
                <a:cs typeface="+mj-cs"/>
              </a:rPr>
              <a:t>الحقوق الدولية</a:t>
            </a:r>
            <a:endParaRPr lang="ar-MA" sz="2400" b="1">
              <a:solidFill>
                <a:schemeClr val="tx1"/>
              </a:solidFill>
              <a:latin typeface="Hacen Samra" panose="02000000000000000000" pitchFamily="2" charset="-78"/>
              <a:cs typeface="+mj-cs"/>
            </a:endParaRPr>
          </a:p>
        </p:txBody>
      </p:sp>
      <p:cxnSp>
        <p:nvCxnSpPr>
          <p:cNvPr id="35" name="رابط كسهم مستقيم 34"/>
          <p:cNvCxnSpPr/>
          <p:nvPr/>
        </p:nvCxnSpPr>
        <p:spPr>
          <a:xfrm flipH="1">
            <a:off x="2999656" y="3621590"/>
            <a:ext cx="1512169" cy="0"/>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37" name="مستطيل ذو زاويتين مستديرتين في نفس الجانب 36"/>
          <p:cNvSpPr/>
          <p:nvPr/>
        </p:nvSpPr>
        <p:spPr>
          <a:xfrm>
            <a:off x="4239673" y="1165747"/>
            <a:ext cx="2592288" cy="712458"/>
          </a:xfrm>
          <a:prstGeom prst="round2Same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b="1" smtClean="0">
                <a:solidFill>
                  <a:schemeClr val="tx1"/>
                </a:solidFill>
                <a:latin typeface="Hacen Samra" panose="02000000000000000000" pitchFamily="2" charset="-78"/>
                <a:cs typeface="+mj-cs"/>
              </a:rPr>
              <a:t>الحقوق الدستورية</a:t>
            </a:r>
            <a:endParaRPr lang="ar-MA" sz="2400" b="1">
              <a:solidFill>
                <a:schemeClr val="tx1"/>
              </a:solidFill>
              <a:latin typeface="Hacen Samra" panose="02000000000000000000" pitchFamily="2" charset="-78"/>
              <a:cs typeface="+mj-cs"/>
            </a:endParaRPr>
          </a:p>
        </p:txBody>
      </p:sp>
      <p:cxnSp>
        <p:nvCxnSpPr>
          <p:cNvPr id="38" name="رابط كسهم مستقيم 37"/>
          <p:cNvCxnSpPr/>
          <p:nvPr/>
        </p:nvCxnSpPr>
        <p:spPr>
          <a:xfrm flipV="1">
            <a:off x="5371778" y="1855111"/>
            <a:ext cx="488175" cy="900138"/>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39" name="شكل بيضاوي 38"/>
          <p:cNvSpPr/>
          <p:nvPr/>
        </p:nvSpPr>
        <p:spPr>
          <a:xfrm>
            <a:off x="4037185" y="2495487"/>
            <a:ext cx="2997264" cy="26978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3200" smtClean="0">
                <a:solidFill>
                  <a:srgbClr val="00B050"/>
                </a:solidFill>
                <a:latin typeface="Hacen Samra" panose="02000000000000000000" pitchFamily="2" charset="-78"/>
                <a:cs typeface="Hacen Samra" panose="02000000000000000000" pitchFamily="2" charset="-78"/>
              </a:rPr>
              <a:t>الشريعة الإسلامية</a:t>
            </a:r>
            <a:endParaRPr lang="ar-MA" sz="3200">
              <a:solidFill>
                <a:srgbClr val="00B050"/>
              </a:solidFill>
              <a:latin typeface="Hacen Samra" panose="02000000000000000000" pitchFamily="2" charset="-78"/>
              <a:cs typeface="Hacen Samra" panose="02000000000000000000" pitchFamily="2" charset="-78"/>
            </a:endParaRPr>
          </a:p>
        </p:txBody>
      </p:sp>
    </p:spTree>
    <p:extLst>
      <p:ext uri="{BB962C8B-B14F-4D97-AF65-F5344CB8AC3E}">
        <p14:creationId xmlns:p14="http://schemas.microsoft.com/office/powerpoint/2010/main" val="10435336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ذو زاويتين مستديرتين في نفس الجانب 7"/>
          <p:cNvSpPr/>
          <p:nvPr/>
        </p:nvSpPr>
        <p:spPr>
          <a:xfrm>
            <a:off x="2063552" y="122036"/>
            <a:ext cx="7922884" cy="504056"/>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a:solidFill>
                  <a:srgbClr val="00B050"/>
                </a:solidFill>
                <a:latin typeface="Hacen Samra" panose="02000000000000000000" pitchFamily="2" charset="-78"/>
                <a:cs typeface="Hacen Samra" panose="02000000000000000000" pitchFamily="2" charset="-78"/>
              </a:rPr>
              <a:t> المطلب الأول: </a:t>
            </a:r>
            <a:r>
              <a:rPr lang="ar-MA" sz="2800" smtClean="0">
                <a:solidFill>
                  <a:srgbClr val="00B050"/>
                </a:solidFill>
                <a:latin typeface="Hacen Samra" panose="02000000000000000000" pitchFamily="2" charset="-78"/>
                <a:cs typeface="Hacen Samra" panose="02000000000000000000" pitchFamily="2" charset="-78"/>
              </a:rPr>
              <a:t>الحقوق الدستورية في </a:t>
            </a:r>
            <a:r>
              <a:rPr lang="ar-MA" sz="2800">
                <a:solidFill>
                  <a:srgbClr val="00B050"/>
                </a:solidFill>
                <a:latin typeface="Hacen Samra" panose="02000000000000000000" pitchFamily="2" charset="-78"/>
                <a:cs typeface="Hacen Samra" panose="02000000000000000000" pitchFamily="2" charset="-78"/>
              </a:rPr>
              <a:t>الشريعة الإسلامية</a:t>
            </a:r>
          </a:p>
        </p:txBody>
      </p:sp>
      <p:sp>
        <p:nvSpPr>
          <p:cNvPr id="2" name="مربع نص 1"/>
          <p:cNvSpPr txBox="1"/>
          <p:nvPr/>
        </p:nvSpPr>
        <p:spPr>
          <a:xfrm>
            <a:off x="84334" y="607335"/>
            <a:ext cx="11881320" cy="6617196"/>
          </a:xfrm>
          <a:prstGeom prst="rect">
            <a:avLst/>
          </a:prstGeom>
          <a:noFill/>
        </p:spPr>
        <p:txBody>
          <a:bodyPr wrap="square" rtlCol="1">
            <a:spAutoFit/>
          </a:bodyPr>
          <a:lstStyle/>
          <a:p>
            <a:pPr algn="justLow"/>
            <a:r>
              <a:rPr lang="ar-MA" sz="2000" b="1" u="sng" smtClean="0">
                <a:solidFill>
                  <a:prstClr val="black"/>
                </a:solidFill>
              </a:rPr>
              <a:t>1 – تعريف الدستور</a:t>
            </a:r>
          </a:p>
          <a:p>
            <a:pPr algn="justLow"/>
            <a:r>
              <a:rPr lang="ar-MA" sz="2000" smtClean="0">
                <a:solidFill>
                  <a:prstClr val="black"/>
                </a:solidFill>
              </a:rPr>
              <a:t>الدستور </a:t>
            </a:r>
            <a:r>
              <a:rPr lang="ar-MA" sz="2000">
                <a:solidFill>
                  <a:prstClr val="black"/>
                </a:solidFill>
              </a:rPr>
              <a:t>لفظة غير عربية (فارسية) </a:t>
            </a:r>
            <a:r>
              <a:rPr lang="ar-MA" sz="2000" smtClean="0">
                <a:solidFill>
                  <a:prstClr val="black"/>
                </a:solidFill>
              </a:rPr>
              <a:t>وتعني الدفتر </a:t>
            </a:r>
            <a:r>
              <a:rPr lang="ar-MA" sz="2000">
                <a:solidFill>
                  <a:prstClr val="black"/>
                </a:solidFill>
              </a:rPr>
              <a:t>الذي تكتب فيه أسماء الجند ، والذي تجمع فيه قوانين الملك ، وتطلق أيضا على الوزير </a:t>
            </a:r>
            <a:r>
              <a:rPr lang="ar-MA" sz="2000" smtClean="0">
                <a:solidFill>
                  <a:prstClr val="black"/>
                </a:solidFill>
              </a:rPr>
              <a:t>كما يراد بها لغة </a:t>
            </a:r>
            <a:r>
              <a:rPr lang="ar-MA" sz="2000">
                <a:solidFill>
                  <a:prstClr val="black"/>
                </a:solidFill>
              </a:rPr>
              <a:t>عدة معاني من أهمها القاعدة أو الأساس الذي يُبنى عليه، وأكثر ما تستخدم هذه الكلمة في عالمنا المعاصر في المجال السياسي، ويراد </a:t>
            </a:r>
            <a:r>
              <a:rPr lang="ar-MA" sz="2000" smtClean="0">
                <a:solidFill>
                  <a:prstClr val="black"/>
                </a:solidFill>
              </a:rPr>
              <a:t>بالدستور اصطلاحا  </a:t>
            </a:r>
            <a:r>
              <a:rPr lang="ar-MA" sz="2000">
                <a:solidFill>
                  <a:prstClr val="black"/>
                </a:solidFill>
              </a:rPr>
              <a:t>القانون الأعلى في الدولة </a:t>
            </a:r>
            <a:r>
              <a:rPr lang="ar-MA" sz="2000" smtClean="0">
                <a:solidFill>
                  <a:prstClr val="black"/>
                </a:solidFill>
              </a:rPr>
              <a:t>وهو مجموعة </a:t>
            </a:r>
            <a:r>
              <a:rPr lang="ar-MA" sz="2000">
                <a:solidFill>
                  <a:prstClr val="black"/>
                </a:solidFill>
              </a:rPr>
              <a:t>الأحكام التي تبين شكل الدولة ونظام الحكم فيها ، وسلطاتها ، وطريقة توزيع هذه السلطات ، وبيان اختصاصاتها ، وبيان حقوق المواطنين </a:t>
            </a:r>
            <a:r>
              <a:rPr lang="ar-MA" sz="2000" smtClean="0">
                <a:solidFill>
                  <a:prstClr val="black"/>
                </a:solidFill>
              </a:rPr>
              <a:t>وواجباتهم.</a:t>
            </a:r>
          </a:p>
          <a:p>
            <a:pPr algn="justLow"/>
            <a:r>
              <a:rPr lang="ar-MA" sz="2000" smtClean="0">
                <a:solidFill>
                  <a:prstClr val="black"/>
                </a:solidFill>
              </a:rPr>
              <a:t>فهو إذن بمثابة أبو </a:t>
            </a:r>
            <a:r>
              <a:rPr lang="ar-MA" sz="2000">
                <a:solidFill>
                  <a:prstClr val="black"/>
                </a:solidFill>
              </a:rPr>
              <a:t>القوانين الذي تنبثق منه بقية القوانين التي تحكم المجتمع في مجالاته المتعددة كافة، حيث يُنص فيه على شكل الدولة وشكل الحكومة ونظام الحكم والسلطات العامة في الدولة فيبين ما السلطات العامة وكيفية تكوينها واختصاصات كل سلطة وحدودها والعلاقة بين السلطات وصلاحيات كل سلطة وكيفية الرقابة على السلطات، وحقوق الأفراد والجماعات الأساسية وواجباتهم وحرياتهم وضمانات حفظ ذلك</a:t>
            </a:r>
            <a:r>
              <a:rPr lang="ar-MA" sz="2000" smtClean="0">
                <a:solidFill>
                  <a:prstClr val="black"/>
                </a:solidFill>
              </a:rPr>
              <a:t>.</a:t>
            </a:r>
          </a:p>
          <a:p>
            <a:pPr algn="justLow"/>
            <a:r>
              <a:rPr lang="ar-MA" sz="2000" smtClean="0">
                <a:solidFill>
                  <a:prstClr val="black"/>
                </a:solidFill>
              </a:rPr>
              <a:t>2</a:t>
            </a:r>
            <a:r>
              <a:rPr lang="ar-MA" sz="2000" b="1" u="sng" smtClean="0">
                <a:solidFill>
                  <a:prstClr val="black"/>
                </a:solidFill>
              </a:rPr>
              <a:t> – المصادر الشرعية للدستور الإسلامي</a:t>
            </a:r>
          </a:p>
          <a:p>
            <a:pPr algn="justLow"/>
            <a:r>
              <a:rPr lang="ar-MA" sz="2000">
                <a:solidFill>
                  <a:prstClr val="black"/>
                </a:solidFill>
              </a:rPr>
              <a:t>مصادر الدستور الإسلامي تنحصر في مصادر ثلاثة:</a:t>
            </a:r>
          </a:p>
          <a:p>
            <a:pPr algn="justLow"/>
            <a:r>
              <a:rPr lang="ar-MA" sz="2000" b="1" smtClean="0">
                <a:solidFill>
                  <a:prstClr val="black"/>
                </a:solidFill>
              </a:rPr>
              <a:t>- </a:t>
            </a:r>
            <a:r>
              <a:rPr lang="ar-MA" sz="2000" b="1">
                <a:solidFill>
                  <a:prstClr val="black"/>
                </a:solidFill>
              </a:rPr>
              <a:t>القرآن الكريم: </a:t>
            </a:r>
            <a:r>
              <a:rPr lang="ar-MA" sz="2000">
                <a:solidFill>
                  <a:prstClr val="black"/>
                </a:solidFill>
              </a:rPr>
              <a:t>الذي فيه الإرشاد والدلالة على الخير كله في أمور الدنيا والآخرة كلها، والذي ضمَّنه الله الهداية والسعادة لمن اتبعه وجعله إمامه وأمامه ولم يجعله خلفه أو تابعاً.</a:t>
            </a:r>
          </a:p>
          <a:p>
            <a:pPr algn="justLow"/>
            <a:r>
              <a:rPr lang="ar-MA" sz="2000" b="1" smtClean="0">
                <a:solidFill>
                  <a:prstClr val="black"/>
                </a:solidFill>
              </a:rPr>
              <a:t>- </a:t>
            </a:r>
            <a:r>
              <a:rPr lang="ar-MA" sz="2000" b="1">
                <a:solidFill>
                  <a:prstClr val="black"/>
                </a:solidFill>
              </a:rPr>
              <a:t>سنة الرسول الكريم صلى الله عليه وسلم: </a:t>
            </a:r>
            <a:r>
              <a:rPr lang="ar-MA" sz="2000">
                <a:solidFill>
                  <a:prstClr val="black"/>
                </a:solidFill>
              </a:rPr>
              <a:t>وهي التفسير العملي لما جاء في كتاب الله تعالى. وقد أوجب الله - تعالى - طاعة رسوله صلى الله عليه وسلم بل علق الإيمان بتحكيم الرسول في كل شيء من شؤوننا وأقسم على ذلك بذاته العَلية فقال - تعالى -: {فَلا وَرَبِّكَ لا يُؤْمِنُونَ حَتَّى يُحَكِّمُوكَ فِيمَا شَجَرَ بَيْنَهُمْ ثُمَّ لا يَجِدُوا فِي أَنفُسِهِمْ حَرَجًا مِّمَّا قَضَيْتَ وَيُسَلِّـمُوا تَسْلِيمًا} [النساء: 65].</a:t>
            </a:r>
          </a:p>
          <a:p>
            <a:pPr algn="justLow"/>
            <a:r>
              <a:rPr lang="ar-MA" sz="2000" b="1" smtClean="0">
                <a:solidFill>
                  <a:prstClr val="black"/>
                </a:solidFill>
              </a:rPr>
              <a:t>- </a:t>
            </a:r>
            <a:r>
              <a:rPr lang="ar-MA" sz="2000" b="1">
                <a:solidFill>
                  <a:prstClr val="black"/>
                </a:solidFill>
              </a:rPr>
              <a:t>سنة الخلفاء الراشدين: </a:t>
            </a:r>
            <a:r>
              <a:rPr lang="ar-MA" sz="2000">
                <a:solidFill>
                  <a:prstClr val="black"/>
                </a:solidFill>
              </a:rPr>
              <a:t>وهم الذين أمر رسول الله صلى الله عليه وسلم باتباعهم؛ حيث قال: "فعليكم بسنتي وسنة الخلفاء الراشدين المهديين..." ، فقد وطدوا - رضي الله تعالى - عنهم دعائم الدولة وانتقلت السلطة في مدة ثلاثين سنة إلى أربعة خلفاء كل منهم بطريقة مباينة لبقية الطرق وهو ما أوجد قدراً من السوابق الدستورية التي تثري هذا الباب من العلم.</a:t>
            </a:r>
          </a:p>
          <a:p>
            <a:pPr algn="justLow"/>
            <a:r>
              <a:rPr lang="ar-MA" sz="2000">
                <a:solidFill>
                  <a:prstClr val="black"/>
                </a:solidFill>
              </a:rPr>
              <a:t>ما تقدم يمثل المصادر الأصلية للدستور، وهناك ما يُعَد من قبيل المصادر التبعية التي لا تستقل بإفادة المطلوب؛ وإنما لا بد من اعتمادها على المصادر الأصلية وهي اجتهادات المجتهدين من أمة محمد صلى الله عليه وسلم.</a:t>
            </a:r>
          </a:p>
          <a:p>
            <a:pPr algn="justLow"/>
            <a:endParaRPr lang="ar-MA" sz="2400">
              <a:solidFill>
                <a:prstClr val="black"/>
              </a:solidFill>
            </a:endParaRPr>
          </a:p>
        </p:txBody>
      </p:sp>
    </p:spTree>
    <p:extLst>
      <p:ext uri="{BB962C8B-B14F-4D97-AF65-F5344CB8AC3E}">
        <p14:creationId xmlns:p14="http://schemas.microsoft.com/office/powerpoint/2010/main" val="24643684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1344" y="332656"/>
            <a:ext cx="11881320" cy="6863417"/>
          </a:xfrm>
          <a:prstGeom prst="rect">
            <a:avLst/>
          </a:prstGeom>
          <a:noFill/>
        </p:spPr>
        <p:txBody>
          <a:bodyPr wrap="square" rtlCol="1">
            <a:spAutoFit/>
          </a:bodyPr>
          <a:lstStyle/>
          <a:p>
            <a:pPr algn="justLow"/>
            <a:r>
              <a:rPr lang="ar-MA" sz="2000" b="1" smtClean="0"/>
              <a:t>3 – تدوين الدستور الإسلامي:</a:t>
            </a:r>
          </a:p>
          <a:p>
            <a:pPr algn="justLow"/>
            <a:r>
              <a:rPr lang="ar-MA" sz="2000" smtClean="0"/>
              <a:t>التدوين </a:t>
            </a:r>
            <a:r>
              <a:rPr lang="ar-MA" sz="2000"/>
              <a:t>لا يحتاج الناس إليه في كل أحوالهم، بل يُحتَاج إليه عند توافر شروط معيَّنة، ومن أهم دواعي تدوين الدستور عند شعب من الشعوب أن لا يكون لهذه الشعوب مصادر قانونية تحظى بالاحترام والتقدير من الشعب جميعه، وحينئذٍ يكون الاتفاق على وثيقة (دستور) يتفق عليها الناس تقود النظام السياسي للبلاد مخرجاً من التفرق والتناحر الذي يمكن أن تنجرف إليه كل طبقات المجتمع في حالة عدم وجود مثل تلك الوثيقة؛ حيث تحدد الوثيقة الحقوق والواجبات والمسؤوليات والصلاحيات والعلاقات بين مكونات المجتمع؛ سواء الأفراد أو الجماعات أو الحكومة، ومن البيِّن أن الدول الإسلامية تنفرد عن بقية دول العالم بخاصية لا توجد في دولة غيرها؛ وذلك أن الدول الإسلامية لها دين محفوظ معلوم المصادر، له في كل ما ينزل بالمجتمع والجماعة والأفراد حكمه وهدايته، ويتمتع حكم الإسلام وهدايته بالاحترام والتقدير والتقديس من كل نفس تشهد أنه لا إله إلا الله محمد رسول الله، ومن ثَمَّ فليست هناك دواعٍ موضوعيةٌ لكتابة دستور؛ إذ يكفي في ذلك  نشر العلم بالفقه السياسي وتفعيل دور مؤسسة الحسبة في الجانب السياسي، لكن لو اختار الناس أن يكون للبلد دستور مكتوب فليس هناك ما يمنع من ذلك إذا كان الدستور يحافظ على الأحكام الشرعية المتعلقة بالسياسة وهذا لا يمكن حدوثه إلا إذا كانت صياغة الدستور تحدث من قِبَل علماء الشريعة أو تحت إشرافهم </a:t>
            </a:r>
            <a:r>
              <a:rPr lang="ar-MA" sz="2000" smtClean="0"/>
              <a:t>الكامل.</a:t>
            </a:r>
          </a:p>
          <a:p>
            <a:pPr algn="justLow"/>
            <a:r>
              <a:rPr lang="ar-MA" sz="2000" b="1" smtClean="0"/>
              <a:t>4 – الدولة والسلطة:</a:t>
            </a:r>
          </a:p>
          <a:p>
            <a:pPr algn="justLow"/>
            <a:r>
              <a:rPr lang="ar-MA" sz="2000"/>
              <a:t>للدولة باعتبارها إطار يجمع أمة من الناس معانٍ تميزها عن غيرها من الأطر الاجتماعية الأخرى؛ كتجمعات البدو في </a:t>
            </a:r>
            <a:r>
              <a:rPr lang="ar-MA" sz="2000" smtClean="0"/>
              <a:t>الصحراء أو التجمعات القبلية، </a:t>
            </a:r>
            <a:r>
              <a:rPr lang="ar-MA" sz="2000"/>
              <a:t>أو التجمعات النقابية أو الأطر الطلابية أو التنظيمات الحزبية وغيرها من الجماعات الأخرى فالدولة لغة: </a:t>
            </a:r>
            <a:r>
              <a:rPr lang="ar-MA" sz="2000" smtClean="0"/>
              <a:t>من فعل (دَول</a:t>
            </a:r>
            <a:r>
              <a:rPr lang="ar-MA" sz="2000"/>
              <a:t>)، بمعنى انتقل من يد إلى يد أو من مكان إلى مكان؛ تقول: تداول الشيء: أي حصل في يد هذا تارة وفي يد هذا تارة أخرى، و دالت الأيام بمعنى </a:t>
            </a:r>
            <a:r>
              <a:rPr lang="ar-MA" sz="2000" smtClean="0"/>
              <a:t>دارت، والدولة </a:t>
            </a:r>
            <a:r>
              <a:rPr lang="ar-MA" sz="2000"/>
              <a:t>هي انقلاب الزمان، والعقبة في </a:t>
            </a:r>
            <a:r>
              <a:rPr lang="ar-MA" sz="2000" smtClean="0"/>
              <a:t>المال ، أما في الإصطلاح القانوني فالدولة هي مجموعة </a:t>
            </a:r>
            <a:r>
              <a:rPr lang="ar-MA" sz="2000"/>
              <a:t>متجانسة من الأفراد، تمارس نشاطها على إقليم جغرافي محدد تخضع لتنظيم </a:t>
            </a:r>
            <a:r>
              <a:rPr lang="ar-MA" sz="2000" smtClean="0"/>
              <a:t>معين ومن </a:t>
            </a:r>
            <a:r>
              <a:rPr lang="ar-MA" sz="2000"/>
              <a:t>خلال هذا التعريف نستطيع القول أن الدولة في النظام الدستوري تتكون من عناصر ثلاثة هي: الشعب، والإقليم، والسلطة، هذه هي المكونات التي يتحقق من وجودها قيام الدولة في نظر الفقه القانوني</a:t>
            </a:r>
            <a:r>
              <a:rPr lang="ar-MA" sz="2000" smtClean="0"/>
              <a:t>.</a:t>
            </a:r>
          </a:p>
          <a:p>
            <a:pPr algn="justLow"/>
            <a:r>
              <a:rPr lang="ar-MA" sz="2000" smtClean="0"/>
              <a:t>وترتبط الدولة بمفهوم السلطة الشرعية المكلفة بحماية المصالح الاجتماعية عن طريق الإلتزام بالقواعد والمبادئ التي أقرتها الشريعة الإسلامية، فالسلطة الشرعية بهذه الصفة تعتبر الهيئة التمثيلية المكلفة من الأمة تكليفا اختياريا لحماية مصالح البلاد والعباد على أساس مجموعة من المبادئ وهي بمثابة الأسس لنظام الحكم في الإسلام وهي:</a:t>
            </a:r>
            <a:endParaRPr lang="ar-MA" sz="2000"/>
          </a:p>
          <a:p>
            <a:pPr algn="justLow"/>
            <a:endParaRPr lang="ar-MA" sz="2000"/>
          </a:p>
          <a:p>
            <a:pPr algn="justLow"/>
            <a:endParaRPr lang="ar-MA" sz="2000" smtClean="0"/>
          </a:p>
        </p:txBody>
      </p:sp>
    </p:spTree>
    <p:extLst>
      <p:ext uri="{BB962C8B-B14F-4D97-AF65-F5344CB8AC3E}">
        <p14:creationId xmlns:p14="http://schemas.microsoft.com/office/powerpoint/2010/main" val="21043600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90" y="7450"/>
            <a:ext cx="12072664" cy="7786747"/>
          </a:xfrm>
          <a:prstGeom prst="rect">
            <a:avLst/>
          </a:prstGeom>
          <a:noFill/>
        </p:spPr>
        <p:txBody>
          <a:bodyPr wrap="square" rtlCol="1">
            <a:spAutoFit/>
          </a:bodyPr>
          <a:lstStyle/>
          <a:p>
            <a:pPr algn="justLow"/>
            <a:r>
              <a:rPr lang="ar-MA" sz="2200" smtClean="0"/>
              <a:t>- </a:t>
            </a:r>
            <a:r>
              <a:rPr lang="ar-SA" sz="2200" b="1" u="sng"/>
              <a:t>الحاكمية </a:t>
            </a:r>
            <a:r>
              <a:rPr lang="ar-SA" sz="2200" b="1" u="sng" smtClean="0"/>
              <a:t>لله</a:t>
            </a:r>
            <a:r>
              <a:rPr lang="ar-MA" sz="2200" b="1" u="sng" smtClean="0"/>
              <a:t>: </a:t>
            </a:r>
            <a:r>
              <a:rPr lang="ar-SA" sz="2200"/>
              <a:t>الحاكمية اسم مصدر من الفعل </a:t>
            </a:r>
            <a:r>
              <a:rPr lang="ar-SA" sz="2200" b="1"/>
              <a:t>حكم</a:t>
            </a:r>
            <a:r>
              <a:rPr lang="ar-SA" sz="2200"/>
              <a:t>، بمعنى قضى، يقال حكم بالأمر حكماً، أي قضى به. وكون الحاكمية لله تعني أن الله تعالى هو الحاكم على عباده، وهو المتصرف في شؤونهم جميعاً، يقول الحق عز وجل على لسان نبية يعقوب: (وَقَالَ يَا بَنِيَّ لَا تَدْخُلُوا مِنْ بَابٍ وَاحِدٍ وَادْخُلُوا مِنْ أَبْوَابٍ مُتَفَرِّقَةٍ وَمَا أُغْنِي عَنْكُمْ مِنَ اللَّهِ مِنْ شَيْءٍ</a:t>
            </a:r>
            <a:r>
              <a:rPr lang="ar-SA" sz="2200" b="1"/>
              <a:t> إِنِ الْحُكْمُ إِلَّا لِلَّهِ </a:t>
            </a:r>
            <a:r>
              <a:rPr lang="ar-SA" sz="2200"/>
              <a:t>عَلَيْهِ تَوَكَّلْتُ وَعَلَيْهِ فَلْيَتَوَكَّلِ الْمُتَوَكِّلُونَ)</a:t>
            </a:r>
            <a:r>
              <a:rPr lang="ar-SA" sz="2200" baseline="30000"/>
              <a:t> </a:t>
            </a:r>
            <a:r>
              <a:rPr lang="ar-SA" sz="2200"/>
              <a:t>سورة يوسف الآية 67 ، حيث أراد بقوله (إن الحكم إلا لله)، أي أنني لا أستطيع أن أمنع عنكم شيئاً مما قضى الله عليكم، فالله هو الحاكم في الخلائق، وهو صاحب القضاء في </a:t>
            </a:r>
            <a:r>
              <a:rPr lang="ar-SA" sz="2200" smtClean="0"/>
              <a:t>شؤونهم</a:t>
            </a:r>
            <a:r>
              <a:rPr lang="ar-MA" sz="2200" smtClean="0"/>
              <a:t> والأدلة على كون </a:t>
            </a:r>
            <a:r>
              <a:rPr lang="ar-MA" sz="2200"/>
              <a:t>الحاكمية لله تعالى:</a:t>
            </a:r>
          </a:p>
          <a:p>
            <a:pPr marL="342900" indent="-342900" algn="justLow">
              <a:buFont typeface="Wingdings" panose="05000000000000000000" pitchFamily="2" charset="2"/>
              <a:buChar char="Ø"/>
            </a:pPr>
            <a:r>
              <a:rPr lang="ar-MA" sz="2200" smtClean="0"/>
              <a:t>قوله </a:t>
            </a:r>
            <a:r>
              <a:rPr lang="ar-MA" sz="2200"/>
              <a:t>تعالى: (إِنِ الْحُكْمُ إِلاَّ لِلّهِ أَمَرَ أَلاَّ تَعْبُدُواْ إِلاَّ إِيَّاهُ ذَلِكَ الدِّينُ الْقَيِّمُ وَلَـكِنَّ أَكْثَرَ النَّاسِ لاَ يَعْلَمُونَ)(سورة يوسف، الآية 40.)، فالله سبحانه وتعالى قد حصر الحكم في نفسه، وبيّن أنه وحده القاضي في أمور الخلائق كما بيّنا سابقاً.</a:t>
            </a:r>
          </a:p>
          <a:p>
            <a:pPr marL="342900" indent="-342900" algn="justLow">
              <a:buFont typeface="Wingdings" panose="05000000000000000000" pitchFamily="2" charset="2"/>
              <a:buChar char="Ø"/>
            </a:pPr>
            <a:r>
              <a:rPr lang="ar-MA" sz="2200" smtClean="0"/>
              <a:t>قوله </a:t>
            </a:r>
            <a:r>
              <a:rPr lang="ar-MA" sz="2200"/>
              <a:t>تعالى: (يُرِيدُونَ أَن يَتَحَاكَمُواْ إِلَى الطَّاغُوتِ وَقَدْ أُمِرُواْ أَن يَكْفُرُواْ بِهِ وَيُرِيدُ الشَّيْطَانُ أَن يُضِلَّهُمْ ضَلاَلاً بَعِيداً)(سورة النساء، الاية </a:t>
            </a:r>
            <a:r>
              <a:rPr lang="ar-MA" sz="2200" smtClean="0"/>
              <a:t>60)،  </a:t>
            </a:r>
            <a:r>
              <a:rPr lang="ar-MA" sz="2200"/>
              <a:t>جاء في سبب نزول هذه الآية أنه اختصم مشرك مع يهودي، فقال اليهودي نختصم عند محمد لأنه لا يقبل الرشوة، وقال المشرك نختصم عند كعب ابن الأشرف، وهو من كبراء اليهود، ذلك لعلم هذا المشرك أن كعباً يقبل الرشوة فيرشوه، فنزلت هذه الآية تشنيعاً على المشركين الذين يطلبون الحكم عند غير الله تعالى، ويلجأون إلى بشر مثلهم يشرعون لهم(القرطبي: الجامع لأحكام اقرآن، 5/263.).</a:t>
            </a:r>
          </a:p>
          <a:p>
            <a:pPr marL="342900" indent="-342900" algn="justLow">
              <a:buFont typeface="Wingdings" panose="05000000000000000000" pitchFamily="2" charset="2"/>
              <a:buChar char="Ø"/>
            </a:pPr>
            <a:r>
              <a:rPr lang="ar-MA" sz="2200" smtClean="0"/>
              <a:t>قوله </a:t>
            </a:r>
            <a:r>
              <a:rPr lang="ar-MA" sz="2200"/>
              <a:t>تعالى: (فَلاَ وَرَبِّكَ لاَ يُؤْمِنُونَ حَتَّىَ يُحَكِّمُوكَ فِيمَا شَجَرَ بَيْنَهُمْ ثُمَّ لاَ يَجِدُواْ فِي أَنفُسِهِمْ حَرَجاً مِّمَّا قَضَيْتَ وَيُسَلِّمُواْ تَسْلِيماً)(سورة النساء، الآية </a:t>
            </a:r>
            <a:r>
              <a:rPr lang="ar-MA" sz="2200" smtClean="0"/>
              <a:t>65)، </a:t>
            </a:r>
            <a:r>
              <a:rPr lang="ar-MA" sz="2200"/>
              <a:t>إن الله تعالى قد رهن الإيمان بالتحاكم إلى شرعه هو وحده، مما يدل على اختصاصه عز وجل بالحكم والتشريع</a:t>
            </a:r>
            <a:r>
              <a:rPr lang="ar-MA" sz="2200" smtClean="0"/>
              <a:t>.</a:t>
            </a:r>
          </a:p>
          <a:p>
            <a:pPr marL="342900" indent="-342900" algn="justLow">
              <a:buFont typeface="Wingdings" panose="05000000000000000000" pitchFamily="2" charset="2"/>
              <a:buChar char="Ø"/>
            </a:pPr>
            <a:r>
              <a:rPr lang="ar-MA" sz="2200"/>
              <a:t>وعلى ذلك فإن الحاكمية في الإسلام  لشرع الله تعالى، وقد أوكل تطبيق هذا الشرع للدولة نفسها ممثلة في السلطات الحاكمة فيها، حيث أمر الله تعالى رسوله </a:t>
            </a:r>
            <a:r>
              <a:rPr lang="ar-MA" sz="2200" smtClean="0"/>
              <a:t>بأن </a:t>
            </a:r>
            <a:r>
              <a:rPr lang="ar-MA" sz="2200"/>
              <a:t>يحكم بما أنزل الله إليه، على اعتباره ولي أمر المسلمين في ذلك الوقت، فقال: (وَأَنِ احْكُم بَيْنَهُم بِمَا أَنزَلَ اللّهُ وَلاَ تَتَّبِعْ أَهْوَاءهُمْ)(سورة المائدة، الآية 49.)، وإذا كان الأمر </a:t>
            </a:r>
            <a:r>
              <a:rPr lang="ar-MA" sz="2200" smtClean="0"/>
              <a:t>لرسوله باعتباره </a:t>
            </a:r>
            <a:r>
              <a:rPr lang="ar-MA" sz="2200"/>
              <a:t>حاكم المسلمين، فهو لكل حاكم يكون من بعده،، وإذا كان التشريع الإسلامي هو ثابت في أصوله مرن في فروعه، كما هو معلوم، فإن هذا يعني أن يجتهد أولوا الاختصاص في إنزال أحكامه على الوقائع النازلة، والقضايا الحادثة، لقول الله تعالى: (وَلَوْ رَدُّوهُ إِلَى الرَّسُولِ وَإِلَى أُوْلِي الأَمْرِ مِنْهُمْ لَعَلِمَهُ الَّذِينَ يَسْتَنبِطُونَهُ مِنْهُمْ)(سورة النساء، الآية 83</a:t>
            </a:r>
            <a:r>
              <a:rPr lang="ar-MA" sz="2200" smtClean="0"/>
              <a:t>)</a:t>
            </a:r>
            <a:endParaRPr lang="ar-MA" sz="2200"/>
          </a:p>
          <a:p>
            <a:pPr marL="342900" indent="-342900" algn="justLow">
              <a:buFont typeface="Wingdings" panose="05000000000000000000" pitchFamily="2" charset="2"/>
              <a:buChar char="Ø"/>
            </a:pPr>
            <a:endParaRPr lang="ar-MA" sz="2000" smtClean="0"/>
          </a:p>
          <a:p>
            <a:pPr algn="justLow"/>
            <a:endParaRPr lang="ar-MA" sz="2000"/>
          </a:p>
          <a:p>
            <a:pPr algn="justLow"/>
            <a:endParaRPr lang="ar-MA" sz="2000" smtClean="0"/>
          </a:p>
        </p:txBody>
      </p:sp>
    </p:spTree>
    <p:extLst>
      <p:ext uri="{BB962C8B-B14F-4D97-AF65-F5344CB8AC3E}">
        <p14:creationId xmlns:p14="http://schemas.microsoft.com/office/powerpoint/2010/main" val="30387732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90" y="7450"/>
            <a:ext cx="12072664" cy="6863417"/>
          </a:xfrm>
          <a:prstGeom prst="rect">
            <a:avLst/>
          </a:prstGeom>
          <a:noFill/>
        </p:spPr>
        <p:txBody>
          <a:bodyPr wrap="square" rtlCol="1">
            <a:spAutoFit/>
          </a:bodyPr>
          <a:lstStyle/>
          <a:p>
            <a:pPr algn="justLow"/>
            <a:r>
              <a:rPr lang="ar-MA" sz="2000" smtClean="0"/>
              <a:t>- </a:t>
            </a:r>
            <a:r>
              <a:rPr lang="ar-MA" sz="2000" b="1" u="sng" smtClean="0"/>
              <a:t>الشورى : </a:t>
            </a:r>
            <a:r>
              <a:rPr lang="ar-MA" sz="2000" smtClean="0"/>
              <a:t>الشورى لغة: هي </a:t>
            </a:r>
            <a:r>
              <a:rPr lang="ar-MA" sz="2000"/>
              <a:t>الأمر الذي يُتشاور فيه، قال الراغب: التشاور والمشاورة والمشورة: استخراج الرأي بمراجعة البعض إلى البعض من قولهم: شرت العسل إذا اتخذته من موضعه واستخرجته منه، وشرت العسل وأشرته: </a:t>
            </a:r>
            <a:r>
              <a:rPr lang="ar-MA" sz="2000" smtClean="0"/>
              <a:t>أخرجته، والشورى </a:t>
            </a:r>
            <a:r>
              <a:rPr lang="ar-MA" sz="2000"/>
              <a:t>مشتقة من الفعل (شوَرَ) </a:t>
            </a:r>
            <a:r>
              <a:rPr lang="ar-MA" sz="2000" smtClean="0"/>
              <a:t>وهي استخراج </a:t>
            </a:r>
            <a:r>
              <a:rPr lang="ar-MA" sz="2000"/>
              <a:t>الرأي </a:t>
            </a:r>
            <a:r>
              <a:rPr lang="ar-MA" sz="2000" smtClean="0"/>
              <a:t>وتقليبه، والشورى</a:t>
            </a:r>
            <a:r>
              <a:rPr lang="ar-MA" sz="2000"/>
              <a:t>: اصطلاحاً طلب الرأي من أهله، وإجالة النظر فيه، وصولاً إلى الرأي الموافق </a:t>
            </a:r>
            <a:r>
              <a:rPr lang="ar-MA" sz="2000" smtClean="0"/>
              <a:t>للصواب، والتعاريف </a:t>
            </a:r>
            <a:r>
              <a:rPr lang="ar-MA" sz="2000"/>
              <a:t>تدور كلها حول استنباط الرأي واستخراجه من أجل تحقيق هذه الغاية التي تحقق للأمة المؤمنة ما ينصلح به حالها ويستقيم به نظام الفرد والمجتمع والدولة، فالشورى ليست إلا جزءاً من منهاج الله الذي لا تستقيم أمور الناس بدونه، والذي جاء ليعالج واقع الإنسانية في شتى مجالات الحياة، وبممارسة الشورى يكون الإنسان قد أدى مسئوليته وأمانته التي يحاسب عليها في الدنيا والآخرة، ومن العلماء من يرى أن الشورى تكون عامة في كل رأي والمشورة تكون خاصة في الرأي الملزم، وأن هناك فرقاً بين الشورى والمشورة، </a:t>
            </a:r>
            <a:r>
              <a:rPr lang="ar-MA" sz="2000" smtClean="0"/>
              <a:t>فالشورى تعني أخذ </a:t>
            </a:r>
            <a:r>
              <a:rPr lang="ar-MA" sz="2000"/>
              <a:t>الرأي مطلقاً، ما كان ملزماً لرئيس الدولة وما لم يكن ملزماً، سواءً الذي يرجح فيه قوة الدليل كالأمور التشريعية وما يرجح فيه جانب الصواب كالأمور الفنية والفكرية فجاء التعبير فيها عاماً في كل الأمور.</a:t>
            </a:r>
          </a:p>
          <a:p>
            <a:pPr algn="justLow"/>
            <a:r>
              <a:rPr lang="ar-MA" sz="2000"/>
              <a:t>أما المشورة فإنها وردت في النصوص على أنها أخذ الرأي الملزم لرئيس الدولة فقط، والدليل على أن المشورة أخص من الشورى وأنها أخذ الرأي الملزم </a:t>
            </a:r>
            <a:r>
              <a:rPr lang="ar-MA" sz="2000" smtClean="0"/>
              <a:t>فقط ما جاء في حديثه صلى </a:t>
            </a:r>
            <a:r>
              <a:rPr lang="ar-MA" sz="2000"/>
              <a:t>الله عليه وآله وسلم لأبي بكر وعمر رضي الله عنهما: «وأيم الله لو أنكما تتفقان لي على أمر واحد ما عصيتكما في مشورة أبداً</a:t>
            </a:r>
            <a:r>
              <a:rPr lang="ar-MA" sz="2000" smtClean="0"/>
              <a:t>» </a:t>
            </a:r>
          </a:p>
          <a:p>
            <a:pPr algn="justLow"/>
            <a:r>
              <a:rPr lang="ar-MA" sz="2000" smtClean="0"/>
              <a:t>والشورى مشروعة بالكتاب والسنة وقد ذكرت في </a:t>
            </a:r>
            <a:r>
              <a:rPr lang="ar-MA" sz="2000"/>
              <a:t>موضعين من </a:t>
            </a:r>
            <a:r>
              <a:rPr lang="ar-MA" sz="2000" smtClean="0"/>
              <a:t>القرآن الكريم، </a:t>
            </a:r>
            <a:r>
              <a:rPr lang="ar-MA" sz="2000"/>
              <a:t>لكلِّ موضع منهما دلالتُه القوية على وجوب هذا المبدأِ الهامِّ من مبادئ الإسلام، أمَّا الموضع الأوَّل من هذيْن الموضعين، فهو قول الله- تعالى- مُخاطبًا رسولَه - صلَّى الله عليه وسلَّم -: ﴿ فَبِمَا رَحْمَةٍ مِنَ اللَّهِ لِنْتَ لَهُمْ وَلَوْ كُنْتَ فَظًّا غَلِيظَ الْقَلْبِ لَانْفَضُّوا مِنْ حَوْلِكَ فَاعْفُ عَنْهُمْ وَاسْتَغْفِرْ لَهُمْ وَشَاوِرْهُمْ فِي الْأَمْرِ فَإِذَا عَزَمْتَ فَتَوَكَّلْ عَلَى اللَّهِ إِنَّ اللَّهَ يُحِبُّ الْمُتَوَكِّلِينَ ﴾ [آل عمران: 159</a:t>
            </a:r>
            <a:r>
              <a:rPr lang="ar-MA" sz="2000" smtClean="0"/>
              <a:t>].</a:t>
            </a:r>
            <a:endParaRPr lang="ar-MA" sz="2000"/>
          </a:p>
          <a:p>
            <a:pPr algn="justLow"/>
            <a:r>
              <a:rPr lang="ar-MA" sz="2000"/>
              <a:t>وهذه الآية تدلُّ دلالة قويَّة على وجوب الشورى، من جهة أنَّها نزلت عقِب هزيمة المسلمين يوم أُحد، وفي ظروف يتَّضح منها أنَّ رأْي مَن أشار على النَّبيِّ - صلَّى الله عليه وسلَّم - لم يكن صوابًا، ومع ذلك فقد أنزل الله- سبحانه وتعالى- أمرَه بالعفو عنهم ومشاورتِهم، وهذا يؤيد عناية الإسلام بالشورى</a:t>
            </a:r>
            <a:r>
              <a:rPr lang="ar-MA" sz="2000" smtClean="0"/>
              <a:t>.</a:t>
            </a:r>
            <a:endParaRPr lang="ar-MA" sz="2000"/>
          </a:p>
          <a:p>
            <a:pPr algn="justLow"/>
            <a:r>
              <a:rPr lang="ar-MA" sz="2000" smtClean="0"/>
              <a:t>وأمَّا </a:t>
            </a:r>
            <a:r>
              <a:rPr lang="ar-MA" sz="2000"/>
              <a:t>الموضع الثَّاني، فهو قول الله - تعالى -: ﴿ فَمَا أُوتِيتُمْ مِنْ شَيْءٍ فَمَتَاعُ الْحَيَاةِ الدُّنْيَا وَمَا عِنْدَ اللَّهِ خَيْرٌ وَأَبْقَى لِلَّذِينَ آَمَنُوا وَعَلَى رَبِّهِمْ يَتَوَكَّلُونَ * وَالَّذِينَ يَجْتَنِبُونَ كَبَائِرَ الْإِثْمِ وَالْفَوَاحِشَ وَإِذَا مَا غَضِبُوا هُمْ يَغْفِرُونَ * وَالَّذِينَ اسْتَجَابُوا لِرَبِّهِمْ وَأَقَامُوا الصَّلَاةَ وَأَمْرُهُمْ شُورَى بَيْنَهُمْ وَمِمَّا رَزَقْنَاهُمْ يُنْفِقُونَ ﴾ [الشورى: 36- 38]، والذي يتأمَّل في هذه الآية المباركة، وينظُر في تركيبها - يجد أنَّ الله قد ذكر الشورى - كصفة من صفات عباده - بين ركنيْن أساسيَّين من أركان الإسلام، هما: الصَّلاة، والزَّكاة، وهذا يدلُّ على أهميَّة الشورى، وأنَّها واجبةُ التنفيذ مثل الصَّلاة والزكاة</a:t>
            </a:r>
            <a:r>
              <a:rPr lang="ar-MA" sz="2000" smtClean="0"/>
              <a:t>.</a:t>
            </a:r>
            <a:endParaRPr lang="ar-MA" sz="2000"/>
          </a:p>
          <a:p>
            <a:pPr algn="justLow"/>
            <a:endParaRPr lang="ar-MA" sz="2000" smtClean="0"/>
          </a:p>
        </p:txBody>
      </p:sp>
    </p:spTree>
    <p:extLst>
      <p:ext uri="{BB962C8B-B14F-4D97-AF65-F5344CB8AC3E}">
        <p14:creationId xmlns:p14="http://schemas.microsoft.com/office/powerpoint/2010/main" val="28957733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90" y="7450"/>
            <a:ext cx="12072664" cy="7171194"/>
          </a:xfrm>
          <a:prstGeom prst="rect">
            <a:avLst/>
          </a:prstGeom>
          <a:noFill/>
        </p:spPr>
        <p:txBody>
          <a:bodyPr wrap="square" rtlCol="1">
            <a:spAutoFit/>
          </a:bodyPr>
          <a:lstStyle/>
          <a:p>
            <a:pPr algn="justLow"/>
            <a:r>
              <a:rPr lang="ar-MA" sz="2200" b="1" u="sng" smtClean="0"/>
              <a:t>العدل والمساواة: </a:t>
            </a:r>
            <a:r>
              <a:rPr lang="ar-MA" sz="2200" smtClean="0"/>
              <a:t>«المساواة </a:t>
            </a:r>
            <a:r>
              <a:rPr lang="ar-MA" sz="2200"/>
              <a:t>هي أساس </a:t>
            </a:r>
            <a:r>
              <a:rPr lang="ar-MA" sz="2200" smtClean="0"/>
              <a:t>العدل» و «العدل أساس الملك» </a:t>
            </a:r>
            <a:r>
              <a:rPr lang="ar-MA" sz="2200"/>
              <a:t>ولذا كانت مبدأً عاماً يطبق على الرعية داخل الدولة، وبين الشعوب على الصعيد الدولي، كركن أساسي من سياسة الإسلام الخارجية، دون حيف أو محاباة أو تمييز بلون أو عنصر، أو لغة أو اختلاف </a:t>
            </a:r>
            <a:r>
              <a:rPr lang="ar-MA" sz="2200" smtClean="0"/>
              <a:t>دين</a:t>
            </a:r>
          </a:p>
          <a:p>
            <a:pPr algn="justLow"/>
            <a:r>
              <a:rPr lang="ar-MA" sz="2200" smtClean="0"/>
              <a:t>أدلة </a:t>
            </a:r>
            <a:r>
              <a:rPr lang="ar-MA" sz="2200"/>
              <a:t>مشروعية العدل والمساواة في الإسلام:</a:t>
            </a:r>
          </a:p>
          <a:p>
            <a:pPr marL="342900" indent="-342900" algn="justLow">
              <a:buFont typeface="Wingdings" panose="05000000000000000000" pitchFamily="2" charset="2"/>
              <a:buChar char="Ø"/>
            </a:pPr>
            <a:r>
              <a:rPr lang="ar-MA" sz="2200" smtClean="0"/>
              <a:t>قوله </a:t>
            </a:r>
            <a:r>
              <a:rPr lang="ar-MA" sz="2200"/>
              <a:t>تعالى: (إِنَّ اللّهَ يَأْمُرُ بِالْعَدْلِ وَالإِحْسَانِ وَإِيتَاء ذِي الْقُرْبَى)(سورة النحل، من الآية 90)، فالنص صريح في الأمر بالعدل؛ بل هو أمر مباشر في ذلك، حيث استعمل الحق عز وجل لفظ (يأمركم) للتأكيد على إقامة العدل.</a:t>
            </a:r>
          </a:p>
          <a:p>
            <a:pPr marL="342900" indent="-342900" algn="justLow">
              <a:buFont typeface="Wingdings" panose="05000000000000000000" pitchFamily="2" charset="2"/>
              <a:buChar char="Ø"/>
            </a:pPr>
            <a:r>
              <a:rPr lang="ar-MA" sz="2200" smtClean="0"/>
              <a:t>قوله </a:t>
            </a:r>
            <a:r>
              <a:rPr lang="ar-MA" sz="2200"/>
              <a:t>تعالى: (إِنَّ اللّهَ يَأْمُرُكُمْ أَن تُؤدُّواْ الأَمَانَاتِ إِلَى أَهْلِهَا وَإِذَا حَكَمْتُم بَيْنَ النَّاسِ أَن تَحْكُمُواْ بِالْعَدْلِ)(سورة النساء، من الآية 58.)، فالآية دليل على إقامة العدل في </a:t>
            </a:r>
            <a:r>
              <a:rPr lang="ar-MA" sz="2200" smtClean="0"/>
              <a:t>النفس </a:t>
            </a:r>
            <a:r>
              <a:rPr lang="ar-MA" sz="2200"/>
              <a:t>أولاً؛ حيث أداء الأمانة عدل مع النفس، ومن قدر على إقامة العدل في نفسه يصبح قادراً على إقامته بين الناس، وكأن الآية إرشاد في كيفية إقامة </a:t>
            </a:r>
            <a:r>
              <a:rPr lang="ar-MA" sz="2200" smtClean="0"/>
              <a:t>العدل</a:t>
            </a:r>
          </a:p>
          <a:p>
            <a:pPr marL="342900" indent="-342900" algn="justLow">
              <a:buFont typeface="Wingdings" panose="05000000000000000000" pitchFamily="2" charset="2"/>
              <a:buChar char="Ø"/>
            </a:pPr>
            <a:r>
              <a:rPr lang="ar-MA" sz="2200" smtClean="0"/>
              <a:t>قال </a:t>
            </a:r>
            <a:r>
              <a:rPr lang="ar-MA" sz="2200"/>
              <a:t>رسول الله </a:t>
            </a:r>
            <a:r>
              <a:rPr lang="ar-MA" sz="2200" smtClean="0"/>
              <a:t>صلى الله عليه وسلم: </a:t>
            </a:r>
            <a:r>
              <a:rPr lang="ar-MA" sz="2200"/>
              <a:t>"أنتم بنو آدم، وآدم من تراب، ليدعنَّ رجال فخرهم بأقوام ، إنما هم فحم من فحم جهنم، أو ليكوننَّ أهون على الله من الجُعلان التي تدفع بأنفها النتن"(سنن أبي داود 4/331.)، هذا الحديث يقرر مبدأ العدل والمساواة بين الناس، حيث يبين أن أصل الناس واحد، وعلى ذلك فلا مجال لتمييز أحد على أحد، بأي بسبب من أسباب التمييز.</a:t>
            </a:r>
          </a:p>
          <a:p>
            <a:pPr algn="justLow"/>
            <a:r>
              <a:rPr lang="ar-MA" sz="2200"/>
              <a:t>هذا، وفي ظل </a:t>
            </a:r>
            <a:r>
              <a:rPr lang="ar-MA" sz="2200" smtClean="0"/>
              <a:t>مبدأ </a:t>
            </a:r>
            <a:r>
              <a:rPr lang="ar-MA" sz="2200"/>
              <a:t>العدل والمساواة في الإسلام لا سلطة مطلقة للسلطة الحاكمة في الدولة؛ ذلك أنه لا أحد في ظل هذا المبدأ يعلو على حكم الشرع، فالكل منصاع لأمره ونهية، حاكماً كان أو محكوماً، ومن ذلك ما جاء عَنْ عَائِشَةَ رَضِيَ اللَّهُ عَنْهَا، أَنَّ قُرَيْشًا أَهَمَّهُمْ شَأْنُ المَرْأَةِ المَخْزُومِيَّةِ الَّتِي سَرَقَتْ، فَقَالُوا: وَمَنْ يُكَلِّمُ فِيهَا رَسُولَ اللَّهِ </a:t>
            </a:r>
            <a:r>
              <a:rPr lang="ar-MA" sz="2200" smtClean="0"/>
              <a:t>صلى الله عليه وسلم؟ </a:t>
            </a:r>
            <a:r>
              <a:rPr lang="ar-MA" sz="2200"/>
              <a:t>فَقَالُوا: وَمَنْ يَجْتَرِئُ عَلَيْهِ إِلَّا أُسَامَةُ بْنُ زَيْدٍ، حِبُّ رَسُولِ اللَّهِ صلى الله عليه وسلم، فَكَلَّمَهُ أُسَامَةُ، فَقَالَ رَسُولُ اللَّهِ صلى الله عليه وسلم: " أَتَشْفَعُ فِي حَدٍّ مِنْ حُدُودِ اللَّهِ، ثُمَّ قَامَ فَاخْتَطَبَ، ثُمَّ قَالَ: إِنَّمَا أَهْلَكَ الَّذِينَ قَبْلَكُمْ، أَنَّهُمْ كَانُوا إِذَا سَرَقَ فِيهِمُ الشَّرِيفُ تَرَكُوهُ، وَإِذَا سَرَقَ فِيهِمُ الضَّعِيفُ أَقَامُوا عَلَيْهِ الحَدَّ، وَايْمُ اللَّهِ لَوْ أَنَّ فَاطِمَةَ بِنْتَ مُحَمَّدٍ سَرَقَتْ لَقَطَعْتُ يَدَهَا"(صحيح البخاري، 4/275، واللفظ له، صحيح مسلم، 3/1315.)، ومنه أيضاً ماجاء على لسان أبي بكر الصديق رضي الله عنه في خطبة تولي الخلافة حيث قال: "أيها الناس .. .. لقد وليت عليكم ولست بخيركم، فإن أصبت فأعينوني، وإن أخطأت فقوموني، القوي فيكم ضعيف عندي حتى آخذ الحق منه، والضعيف فيكم قوي عندي حتى آخذ الحق له".</a:t>
            </a:r>
          </a:p>
          <a:p>
            <a:pPr marL="342900" indent="-342900" algn="justLow">
              <a:buFontTx/>
              <a:buChar char="-"/>
            </a:pPr>
            <a:endParaRPr lang="ar-MA" sz="2000" smtClean="0"/>
          </a:p>
        </p:txBody>
      </p:sp>
    </p:spTree>
    <p:extLst>
      <p:ext uri="{BB962C8B-B14F-4D97-AF65-F5344CB8AC3E}">
        <p14:creationId xmlns:p14="http://schemas.microsoft.com/office/powerpoint/2010/main" val="15774702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90" y="7450"/>
            <a:ext cx="12072664" cy="6817251"/>
          </a:xfrm>
          <a:prstGeom prst="rect">
            <a:avLst/>
          </a:prstGeom>
          <a:noFill/>
        </p:spPr>
        <p:txBody>
          <a:bodyPr wrap="square" rtlCol="1">
            <a:spAutoFit/>
          </a:bodyPr>
          <a:lstStyle/>
          <a:p>
            <a:pPr algn="justLow"/>
            <a:r>
              <a:rPr lang="ar-MA" sz="2300" b="1"/>
              <a:t>-</a:t>
            </a:r>
            <a:r>
              <a:rPr lang="ar-MA" sz="2300" b="1" smtClean="0"/>
              <a:t> </a:t>
            </a:r>
            <a:r>
              <a:rPr lang="ar-MA" sz="2300" b="1"/>
              <a:t>المساواة بين الناس في الحقوق:</a:t>
            </a:r>
          </a:p>
          <a:p>
            <a:pPr algn="justLow"/>
            <a:r>
              <a:rPr lang="ar-MA" sz="2300"/>
              <a:t>عَنْ عَائِشَةَ رَضِيَ اللهُ عَنْهَا أنَّ أسَامَةَ كَلَّمَ النَّبِيَّ صلى الله عليه وسلم فِي امْرَأةٍ، فقال: «إِنَّمَا هَلَكَ مَنْ كَانَ قَبْلَكُمْ، أنَّهُمْ كَانُوا يُقِيمُونَ الحَدَّ عَلَى الوَضِيعِ وَيَتْرُكُونَ الشَّرِيفَ، وَالَّذِي نَفْسِي بِيَدِهِ، لَوْ أنَّ فَاطِمَةَ فَعَلَتْ ذَلِكَ لَقَطَعْتُ يَدَهَا». متفق عليه</a:t>
            </a:r>
            <a:r>
              <a:rPr lang="ar-MA" sz="2300" smtClean="0"/>
              <a:t>.</a:t>
            </a:r>
          </a:p>
          <a:p>
            <a:pPr algn="justLow"/>
            <a:r>
              <a:rPr lang="ar-MA" sz="2300" b="1"/>
              <a:t>-</a:t>
            </a:r>
            <a:r>
              <a:rPr lang="ar-MA" sz="2300" b="1" smtClean="0"/>
              <a:t> </a:t>
            </a:r>
            <a:r>
              <a:rPr lang="ar-MA" sz="2300" b="1"/>
              <a:t>حماية كرامة الإنسان:</a:t>
            </a:r>
          </a:p>
          <a:p>
            <a:pPr algn="justLow"/>
            <a:r>
              <a:rPr lang="ar-MA" sz="2300"/>
              <a:t>فلا يجوز إهدار كرامة أحد، ولا إباحة دمه إلا بحق، سواء كان مسلماً أم كافراً؛ لأن العقاب إصلاح وزجر، لا تنكيل وإهانة.</a:t>
            </a:r>
          </a:p>
          <a:p>
            <a:pPr algn="justLow"/>
            <a:r>
              <a:rPr lang="ar-MA" sz="2300"/>
              <a:t>1- قال الله تعالى: {وَلَقَدْ كَرَّمْنَا بَنِي آدَمَ وَحَمَلْنَاهُمْ فِي الْبَرِّ وَالْبَحْرِ وَرَزَقْنَاهُمْ مِنَ الطَّيِّبَاتِ وَفَضَّلْنَاهُمْ عَلَى كَثِيرٍ مِمَّنْ خَلَقْنَا تَفْضِيلًا [70]} [الإسراء: 70].</a:t>
            </a:r>
          </a:p>
          <a:p>
            <a:pPr algn="justLow"/>
            <a:r>
              <a:rPr lang="ar-MA" sz="2300"/>
              <a:t>2- وَعَنْ أبِي بَكْرَةَ رَضِيَ اللهُ عَنْهُ أنَّ رَسُولَ الله صلى الله عليه وسلم قَالَ في حجة الوداع: «إنَّ دِمَاءَكُمْ، وَأمْوَالَكُمْ، وَأعْرَاضَكُمْ، بَيْنَكُمْ حَرَامٌ، كَحُرْمَةِ يَوْمِكُمْ هَذَا، فِي شَهْرِكُمْ هَذَا، فِي بَلَدِكُمْ هَذَا». متفق </a:t>
            </a:r>
            <a:r>
              <a:rPr lang="ar-MA" sz="2300" smtClean="0"/>
              <a:t>عليه.</a:t>
            </a:r>
          </a:p>
          <a:p>
            <a:pPr algn="justLow"/>
            <a:r>
              <a:rPr lang="ar-MA" sz="2300" b="1" smtClean="0"/>
              <a:t>- </a:t>
            </a:r>
            <a:r>
              <a:rPr lang="ar-MA" sz="2300" b="1"/>
              <a:t>الحرية الإنسانية:</a:t>
            </a:r>
          </a:p>
          <a:p>
            <a:pPr algn="justLow"/>
            <a:r>
              <a:rPr lang="ar-MA" sz="2300"/>
              <a:t>فالحرية ملازمة للكرامة الإنسانية، فلا إكراه في الدين، وقد رغَّب الإسلام في حرية الفكر والقول السديد، وحرية الرأي والنقد الهادف.</a:t>
            </a:r>
          </a:p>
          <a:p>
            <a:pPr algn="justLow"/>
            <a:r>
              <a:rPr lang="ar-MA" sz="2300"/>
              <a:t>1- قال الله تعالى: {لَا إِكْرَاهَ فِي الدِّينِ قَدْ تَبَيَّنَ الرُّشْدُ مِنَ الْغَيِّ فَمَنْ يَكْفُرْ بِالطَّاغُوتِ وَيُؤْمِنْ بِاللَّهِ فَقَدِ اسْتَمْسَكَ بِالْعُرْوَةِ الْوُثْقَى لَا انْفِصَامَ لَهَا وَاللَّهُ سَمِيعٌ عَلِيمٌ [256]} [البقرة: 256].</a:t>
            </a:r>
          </a:p>
          <a:p>
            <a:pPr algn="justLow"/>
            <a:r>
              <a:rPr lang="ar-MA" sz="2300"/>
              <a:t>2- وقال الله تعالى: {قُلِ انْظُرُوا مَاذَا فِي السَّمَاوَاتِ وَالْأَرْضِ وَمَا تُغْنِي الْآيَاتُ وَالنُّذُرُ عَنْ قَوْمٍ لَا يُؤْمِنُونَ [101]} [يونس: 101].</a:t>
            </a:r>
          </a:p>
          <a:p>
            <a:pPr algn="justLow"/>
            <a:r>
              <a:rPr lang="ar-MA" sz="2300" b="1"/>
              <a:t>-</a:t>
            </a:r>
            <a:r>
              <a:rPr lang="ar-MA" sz="2300" b="1" smtClean="0"/>
              <a:t> </a:t>
            </a:r>
            <a:r>
              <a:rPr lang="ar-MA" sz="2300" b="1"/>
              <a:t>رقابة الأمة للحاكم، ورقابة الحاكم للولاة والرعية:</a:t>
            </a:r>
          </a:p>
          <a:p>
            <a:pPr algn="justLow"/>
            <a:r>
              <a:rPr lang="ar-MA" sz="2300"/>
              <a:t>فالخليفة يخضع لرقابة الأمة التي ولَّته، فإن قادهم بكتاب الله وسنة رسوله وجبت طاعته، وإن زاغ خُلع ووُلِّي غيره، والإمام راع، ومسؤول عن رعيته.</a:t>
            </a:r>
          </a:p>
          <a:p>
            <a:pPr algn="justLow"/>
            <a:r>
              <a:rPr lang="ar-MA" sz="2300"/>
              <a:t>قال الله تعالى: {يَا أَيُّهَا الَّذِينَ آمَنُوا لَا تَخُونُوا اللَّهَ وَالرَّسُولَ وَتَخُونُوا أَمَانَاتِكُمْ وَأَنْتُمْ تَعْلَمُونَ [27]} [الأنفال: 27].</a:t>
            </a:r>
            <a:endParaRPr lang="ar-MA" sz="2300" smtClean="0"/>
          </a:p>
        </p:txBody>
      </p:sp>
    </p:spTree>
    <p:extLst>
      <p:ext uri="{BB962C8B-B14F-4D97-AF65-F5344CB8AC3E}">
        <p14:creationId xmlns:p14="http://schemas.microsoft.com/office/powerpoint/2010/main" val="9787773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نسق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نسق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4597</TotalTime>
  <Words>4389</Words>
  <Application>Microsoft Office PowerPoint</Application>
  <PresentationFormat>ملء الشاشة</PresentationFormat>
  <Paragraphs>144</Paragraphs>
  <Slides>15</Slides>
  <Notes>15</Notes>
  <HiddenSlides>0</HiddenSlides>
  <MMClips>0</MMClips>
  <ScaleCrop>false</ScaleCrop>
  <HeadingPairs>
    <vt:vector size="6" baseType="variant">
      <vt:variant>
        <vt:lpstr>الخطوط المستخدمة</vt:lpstr>
      </vt:variant>
      <vt:variant>
        <vt:i4>12</vt:i4>
      </vt:variant>
      <vt:variant>
        <vt:lpstr>نسق</vt:lpstr>
      </vt:variant>
      <vt:variant>
        <vt:i4>2</vt:i4>
      </vt:variant>
      <vt:variant>
        <vt:lpstr>عناوين الشرائح</vt:lpstr>
      </vt:variant>
      <vt:variant>
        <vt:i4>15</vt:i4>
      </vt:variant>
    </vt:vector>
  </HeadingPairs>
  <TitlesOfParts>
    <vt:vector size="29" baseType="lpstr">
      <vt:lpstr>ae_Metal</vt:lpstr>
      <vt:lpstr>AF_Taif Normal</vt:lpstr>
      <vt:lpstr>AGA Sindibad Regular</vt:lpstr>
      <vt:lpstr>AL-Bsher</vt:lpstr>
      <vt:lpstr>AL-Fares</vt:lpstr>
      <vt:lpstr>arabswell_3</vt:lpstr>
      <vt:lpstr>Arial</vt:lpstr>
      <vt:lpstr>Calibri</vt:lpstr>
      <vt:lpstr>Calibri Light</vt:lpstr>
      <vt:lpstr>Hacen Samra</vt:lpstr>
      <vt:lpstr>Times New Roman</vt:lpstr>
      <vt:lpstr>Wingdings</vt:lpstr>
      <vt:lpstr>سمة Office</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mostafa choaibi</dc:creator>
  <cp:lastModifiedBy>mostafa choaibi</cp:lastModifiedBy>
  <cp:revision>422</cp:revision>
  <dcterms:created xsi:type="dcterms:W3CDTF">2020-01-27T15:38:16Z</dcterms:created>
  <dcterms:modified xsi:type="dcterms:W3CDTF">2021-01-06T14:32:33Z</dcterms:modified>
</cp:coreProperties>
</file>