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56" r:id="rId2"/>
    <p:sldId id="257" r:id="rId3"/>
    <p:sldId id="258" r:id="rId4"/>
    <p:sldId id="259" r:id="rId5"/>
    <p:sldId id="260" r:id="rId6"/>
    <p:sldId id="261" r:id="rId7"/>
    <p:sldId id="262" r:id="rId8"/>
    <p:sldId id="266" r:id="rId9"/>
    <p:sldId id="263" r:id="rId10"/>
    <p:sldId id="264" r:id="rId11"/>
    <p:sldId id="355" r:id="rId12"/>
    <p:sldId id="265" r:id="rId13"/>
    <p:sldId id="267" r:id="rId14"/>
    <p:sldId id="308" r:id="rId15"/>
    <p:sldId id="309" r:id="rId16"/>
    <p:sldId id="310" r:id="rId17"/>
    <p:sldId id="268" r:id="rId18"/>
    <p:sldId id="269" r:id="rId19"/>
    <p:sldId id="270" r:id="rId20"/>
    <p:sldId id="271" r:id="rId21"/>
    <p:sldId id="273" r:id="rId22"/>
    <p:sldId id="274" r:id="rId23"/>
    <p:sldId id="275" r:id="rId24"/>
    <p:sldId id="312" r:id="rId25"/>
    <p:sldId id="311" r:id="rId26"/>
    <p:sldId id="276" r:id="rId27"/>
    <p:sldId id="277" r:id="rId28"/>
    <p:sldId id="278" r:id="rId29"/>
    <p:sldId id="313" r:id="rId30"/>
    <p:sldId id="280" r:id="rId31"/>
    <p:sldId id="281" r:id="rId32"/>
    <p:sldId id="282" r:id="rId33"/>
    <p:sldId id="283" r:id="rId34"/>
    <p:sldId id="284" r:id="rId35"/>
    <p:sldId id="285" r:id="rId36"/>
    <p:sldId id="286" r:id="rId37"/>
    <p:sldId id="288" r:id="rId38"/>
    <p:sldId id="289" r:id="rId39"/>
    <p:sldId id="290" r:id="rId40"/>
    <p:sldId id="314" r:id="rId41"/>
    <p:sldId id="291" r:id="rId42"/>
    <p:sldId id="315" r:id="rId43"/>
    <p:sldId id="292" r:id="rId44"/>
    <p:sldId id="293" r:id="rId45"/>
    <p:sldId id="294" r:id="rId46"/>
    <p:sldId id="295" r:id="rId47"/>
    <p:sldId id="321" r:id="rId48"/>
    <p:sldId id="322" r:id="rId49"/>
    <p:sldId id="323" r:id="rId50"/>
    <p:sldId id="324" r:id="rId51"/>
    <p:sldId id="326" r:id="rId52"/>
    <p:sldId id="325" r:id="rId53"/>
    <p:sldId id="330" r:id="rId54"/>
    <p:sldId id="329" r:id="rId55"/>
    <p:sldId id="316" r:id="rId56"/>
    <p:sldId id="318" r:id="rId57"/>
    <p:sldId id="319" r:id="rId58"/>
    <p:sldId id="317" r:id="rId59"/>
    <p:sldId id="300" r:id="rId60"/>
    <p:sldId id="332" r:id="rId61"/>
    <p:sldId id="333" r:id="rId62"/>
    <p:sldId id="335" r:id="rId63"/>
    <p:sldId id="336" r:id="rId64"/>
    <p:sldId id="337" r:id="rId65"/>
    <p:sldId id="338" r:id="rId66"/>
    <p:sldId id="339" r:id="rId67"/>
    <p:sldId id="340" r:id="rId68"/>
    <p:sldId id="342" r:id="rId69"/>
    <p:sldId id="344" r:id="rId70"/>
    <p:sldId id="341" r:id="rId71"/>
    <p:sldId id="350" r:id="rId72"/>
    <p:sldId id="351" r:id="rId73"/>
    <p:sldId id="352" r:id="rId74"/>
    <p:sldId id="353" r:id="rId75"/>
    <p:sldId id="354" r:id="rId76"/>
    <p:sldId id="345" r:id="rId77"/>
    <p:sldId id="348" r:id="rId78"/>
    <p:sldId id="346" r:id="rId79"/>
    <p:sldId id="347" r:id="rId80"/>
    <p:sldId id="349" r:id="rId8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42" autoAdjust="0"/>
  </p:normalViewPr>
  <p:slideViewPr>
    <p:cSldViewPr>
      <p:cViewPr>
        <p:scale>
          <a:sx n="69" d="100"/>
          <a:sy n="69" d="100"/>
        </p:scale>
        <p:origin x="-1416" y="-126"/>
      </p:cViewPr>
      <p:guideLst>
        <p:guide orient="horz" pos="2160"/>
        <p:guide pos="2880"/>
      </p:guideLst>
    </p:cSldViewPr>
  </p:slideViewPr>
  <p:outlineViewPr>
    <p:cViewPr>
      <p:scale>
        <a:sx n="33" d="100"/>
        <a:sy n="33" d="100"/>
      </p:scale>
      <p:origin x="0" y="8778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523C7-D33F-49B0-9BA9-2F5DDD1E0AE4}" type="datetimeFigureOut">
              <a:rPr lang="fr-FR" smtClean="0"/>
              <a:pPr/>
              <a:t>14/01/2021</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F527B-20A5-49CF-846F-C0DFDEF2D606}"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smtClean="0"/>
          </a:p>
        </p:txBody>
      </p:sp>
      <p:sp>
        <p:nvSpPr>
          <p:cNvPr id="4" name="Espace réservé du numéro de diapositive 3"/>
          <p:cNvSpPr>
            <a:spLocks noGrp="1"/>
          </p:cNvSpPr>
          <p:nvPr>
            <p:ph type="sldNum" sz="quarter" idx="10"/>
          </p:nvPr>
        </p:nvSpPr>
        <p:spPr/>
        <p:txBody>
          <a:bodyPr/>
          <a:lstStyle/>
          <a:p>
            <a:fld id="{4BEF527B-20A5-49CF-846F-C0DFDEF2D606}"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01A49DE-257C-4377-A9FB-2E7E807232EC}" type="datetime1">
              <a:rPr lang="fr-FR" smtClean="0"/>
              <a:pPr/>
              <a:t>14/01/2021</a:t>
            </a:fld>
            <a:endParaRPr lang="fr-FR" dirty="0"/>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dirty="0"/>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2F39E49-F7C7-42A1-B176-03310C8809B8}"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888621D-2AB0-4CA7-9136-4BC00E84F98A}" type="datetime1">
              <a:rPr lang="fr-FR" smtClean="0"/>
              <a:pPr/>
              <a:t>14/01/2021</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22F39E49-F7C7-42A1-B176-03310C8809B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95E72897-F86D-4E5D-88EC-E856BF9E9876}" type="datetime1">
              <a:rPr lang="fr-FR" smtClean="0"/>
              <a:pPr/>
              <a:t>14/01/2021</a:t>
            </a:fld>
            <a:endParaRPr lang="fr-FR" dirty="0"/>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dirty="0"/>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2F39E49-F7C7-42A1-B176-03310C8809B8}"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47AD1CA-49FE-4AFB-AFA6-111B48C47980}" type="datetime1">
              <a:rPr lang="fr-FR" smtClean="0"/>
              <a:pPr/>
              <a:t>14/01/2021</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22F39E49-F7C7-42A1-B176-03310C8809B8}"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D99BB2C-5FED-44C6-A62B-CB51D5E4E6C2}" type="datetime1">
              <a:rPr lang="fr-FR" smtClean="0"/>
              <a:pPr/>
              <a:t>14/01/2021</a:t>
            </a:fld>
            <a:endParaRPr lang="fr-FR" dirty="0"/>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dirty="0"/>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22F39E49-F7C7-42A1-B176-03310C8809B8}"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EB59B8C-7DEA-43B5-AE99-751BD2D3D244}" type="datetime1">
              <a:rPr lang="fr-FR" smtClean="0"/>
              <a:pPr/>
              <a:t>14/01/2021</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22F39E49-F7C7-42A1-B176-03310C8809B8}"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4DC8850A-4037-4144-83F3-429A76219005}" type="datetime1">
              <a:rPr lang="fr-FR" smtClean="0"/>
              <a:pPr/>
              <a:t>14/01/2021</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p:txBody>
          <a:bodyPr/>
          <a:lstStyle>
            <a:extLst/>
          </a:lstStyle>
          <a:p>
            <a:fld id="{22F39E49-F7C7-42A1-B176-03310C8809B8}"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E38E47F-E2B1-4BCB-8D78-28AB1E1B373F}" type="datetime1">
              <a:rPr lang="fr-FR" smtClean="0"/>
              <a:pPr/>
              <a:t>14/01/2021</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22F39E49-F7C7-42A1-B176-03310C8809B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9DF1D5C5-0AA2-45C6-AE92-DB5040492C57}" type="datetime1">
              <a:rPr lang="fr-FR" smtClean="0"/>
              <a:pPr/>
              <a:t>14/01/2021</a:t>
            </a:fld>
            <a:endParaRPr lang="fr-FR" dirty="0"/>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22F39E49-F7C7-42A1-B176-03310C8809B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650DF37-D315-45A8-BFF4-AFBF77293C7E}" type="datetime1">
              <a:rPr lang="fr-FR" smtClean="0"/>
              <a:pPr/>
              <a:t>14/01/2021</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22F39E49-F7C7-42A1-B176-03310C8809B8}"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603CFD5-0497-4D5F-B6B5-41B51E508410}" type="datetime1">
              <a:rPr lang="fr-FR" smtClean="0"/>
              <a:pPr/>
              <a:t>14/01/2021</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p:txBody>
          <a:bodyPr/>
          <a:lstStyle>
            <a:extLst/>
          </a:lstStyle>
          <a:p>
            <a:fld id="{22F39E49-F7C7-42A1-B176-03310C8809B8}" type="slidenum">
              <a:rPr lang="fr-FR" smtClean="0"/>
              <a:pPr/>
              <a:t>‹N°›</a:t>
            </a:fld>
            <a:endParaRPr lang="fr-FR" dirty="0"/>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dirty="0"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1403771-2855-46DF-A81C-3A61F2EB8F6C}" type="datetime1">
              <a:rPr lang="fr-FR" smtClean="0"/>
              <a:pPr/>
              <a:t>14/01/2021</a:t>
            </a:fld>
            <a:endParaRPr lang="fr-FR" dirty="0"/>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dirty="0"/>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2F39E49-F7C7-42A1-B176-03310C8809B8}"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2F39E49-F7C7-42A1-B176-03310C8809B8}" type="slidenum">
              <a:rPr lang="fr-FR" smtClean="0"/>
              <a:pPr/>
              <a:t>1</a:t>
            </a:fld>
            <a:endParaRPr lang="fr-FR" dirty="0"/>
          </a:p>
        </p:txBody>
      </p:sp>
      <p:pic>
        <p:nvPicPr>
          <p:cNvPr id="4" name="Image 3" descr="IMG-20200913-WA0017.jpg"/>
          <p:cNvPicPr>
            <a:picLocks noChangeAspect="1"/>
          </p:cNvPicPr>
          <p:nvPr/>
        </p:nvPicPr>
        <p:blipFill>
          <a:blip r:embed="rId4"/>
          <a:stretch>
            <a:fillRect/>
          </a:stretch>
        </p:blipFill>
        <p:spPr>
          <a:xfrm>
            <a:off x="0" y="-71414"/>
            <a:ext cx="9144000" cy="6858000"/>
          </a:xfrm>
          <a:prstGeom prst="rect">
            <a:avLst/>
          </a:prstGeom>
        </p:spPr>
      </p:pic>
      <p:pic>
        <p:nvPicPr>
          <p:cNvPr id="6" name="Image 5" descr="IMG-20200913-WA0017.jpg"/>
          <p:cNvPicPr>
            <a:picLocks noChangeAspect="1"/>
          </p:cNvPicPr>
          <p:nvPr/>
        </p:nvPicPr>
        <p:blipFill>
          <a:blip r:embed="rId4"/>
          <a:stretch>
            <a:fillRect/>
          </a:stretch>
        </p:blipFill>
        <p:spPr>
          <a:xfrm>
            <a:off x="0" y="0"/>
            <a:ext cx="9144000" cy="6858000"/>
          </a:xfrm>
          <a:prstGeom prst="rect">
            <a:avLst/>
          </a:prstGeom>
        </p:spPr>
      </p:pic>
    </p:spTree>
  </p:cSld>
  <p:clrMapOvr>
    <a:masterClrMapping/>
  </p:clrMapOvr>
  <p:transition>
    <p:dissolve/>
    <p:sndAc>
      <p:stSnd>
        <p:snd r:embed="rId3" name="click.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Bibliographie</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lnSpcReduction="10000"/>
          </a:bodyPr>
          <a:lstStyle/>
          <a:p>
            <a:pPr algn="just"/>
            <a:r>
              <a:rPr lang="fr-FR" sz="1800" dirty="0" smtClean="0"/>
              <a:t>AMEUR, M. et al. 2004. Initiation à la langue amazighe. Publications de l'Institut Royal de la Culture Amazighe, Série : Manuels-N°1, Imprimerie El </a:t>
            </a:r>
            <a:r>
              <a:rPr lang="fr-FR" sz="1800" dirty="0" err="1" smtClean="0"/>
              <a:t>Maârif</a:t>
            </a:r>
            <a:r>
              <a:rPr lang="fr-FR" sz="1800" dirty="0" smtClean="0"/>
              <a:t> Al Jadida, Rabat.</a:t>
            </a:r>
          </a:p>
          <a:p>
            <a:pPr algn="just"/>
            <a:r>
              <a:rPr lang="fr-FR" sz="1800" dirty="0" smtClean="0"/>
              <a:t>ASPINION, R. 1953. Apprenons le berbère, Initiation au dialecte chleuh. Rabat </a:t>
            </a:r>
            <a:r>
              <a:rPr lang="fr-FR" sz="1800" dirty="0" err="1" smtClean="0"/>
              <a:t>Moncho</a:t>
            </a:r>
            <a:r>
              <a:rPr lang="fr-FR" sz="1800" dirty="0" smtClean="0"/>
              <a:t>.</a:t>
            </a:r>
          </a:p>
          <a:p>
            <a:pPr algn="just"/>
            <a:r>
              <a:rPr lang="fr-FR" sz="1800" dirty="0" smtClean="0"/>
              <a:t>BENTOLILA, F. 1981. Grammaire fonctionnelle d’un parler Berbère, parler d’Oum </a:t>
            </a:r>
            <a:r>
              <a:rPr lang="fr-FR" sz="1800" dirty="0" err="1" smtClean="0"/>
              <a:t>Jeniba</a:t>
            </a:r>
            <a:r>
              <a:rPr lang="fr-FR" sz="1800" dirty="0" smtClean="0"/>
              <a:t> (Maroc), Paris, SELF.</a:t>
            </a:r>
          </a:p>
          <a:p>
            <a:pPr algn="just"/>
            <a:r>
              <a:rPr lang="fr-FR" sz="1800" dirty="0" smtClean="0"/>
              <a:t>CADI, K. 1987. Système verbal rifain, forme et sens. Paris, SELAF. CADI, K. 1989. Transitivité et diathèses en </a:t>
            </a:r>
            <a:r>
              <a:rPr lang="fr-FR" sz="1800" dirty="0" err="1" smtClean="0"/>
              <a:t>tarifit</a:t>
            </a:r>
            <a:r>
              <a:rPr lang="fr-FR" sz="1800" dirty="0" smtClean="0"/>
              <a:t> : Analyse de quelques relation de dépendances lexicales et syntaxique. Thèse de doctorat d’état. Université de Paris III.</a:t>
            </a:r>
          </a:p>
          <a:p>
            <a:pPr algn="just"/>
            <a:r>
              <a:rPr lang="fr-FR" sz="1800" dirty="0" smtClean="0"/>
              <a:t>CHAKER, S. 1983. </a:t>
            </a:r>
            <a:r>
              <a:rPr lang="fr-FR" sz="1800" i="1" dirty="0" smtClean="0"/>
              <a:t>Un parler berbère d’Algérie (Kabylie) :</a:t>
            </a:r>
            <a:r>
              <a:rPr lang="fr-FR" sz="1800" dirty="0" smtClean="0"/>
              <a:t> Syntaxe.- Aix-en-Provence : Université de Provence.</a:t>
            </a:r>
          </a:p>
          <a:p>
            <a:r>
              <a:rPr lang="fr-FR" sz="1800" dirty="0" smtClean="0"/>
              <a:t>CHAKER, S. 1995. Linguistique berbère : étude de syntaxe et de diachronie. PEETERS (</a:t>
            </a:r>
            <a:r>
              <a:rPr lang="fr-FR" sz="1800" dirty="0" err="1" smtClean="0"/>
              <a:t>eds</a:t>
            </a:r>
            <a:r>
              <a:rPr lang="fr-FR" sz="1800" dirty="0" smtClean="0"/>
              <a:t>) Paris.</a:t>
            </a:r>
          </a:p>
          <a:p>
            <a:r>
              <a:rPr lang="fr-FR" sz="1800" dirty="0" smtClean="0"/>
              <a:t>CHAMI, M. 1979. Un Parler du Rif Marocain : Approche Phonologique et Morphologique. Thèse de Doctorat de 3</a:t>
            </a:r>
            <a:r>
              <a:rPr lang="fr-FR" sz="1800" baseline="30000" dirty="0" smtClean="0"/>
              <a:t>ème</a:t>
            </a:r>
            <a:r>
              <a:rPr lang="fr-FR" sz="1800" dirty="0" smtClean="0"/>
              <a:t> Cycle, Paris V.</a:t>
            </a:r>
          </a:p>
          <a:p>
            <a:endParaRPr lang="fr-FR" sz="1700"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10</a:t>
            </a:fld>
            <a:endParaRPr lang="fr-F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62500" lnSpcReduction="20000"/>
          </a:bodyPr>
          <a:lstStyle/>
          <a:p>
            <a:r>
              <a:rPr lang="fr-FR" sz="2900" dirty="0" smtClean="0"/>
              <a:t>GALAND, L. 2002. Etude de linguistique berbère. PETERS, </a:t>
            </a:r>
            <a:r>
              <a:rPr lang="fr-FR" sz="2900" dirty="0" err="1" smtClean="0"/>
              <a:t>Leuven</a:t>
            </a:r>
            <a:r>
              <a:rPr lang="fr-FR" sz="2900" dirty="0" smtClean="0"/>
              <a:t>, Paris.</a:t>
            </a:r>
          </a:p>
          <a:p>
            <a:r>
              <a:rPr lang="fr-FR" sz="2900" dirty="0" smtClean="0"/>
              <a:t>KOSSMANN, M.G. 1997. Grammaire du parler berbère de Figuig (Maroc oriental). </a:t>
            </a:r>
            <a:r>
              <a:rPr lang="en-US" sz="2900" dirty="0" smtClean="0"/>
              <a:t>Paris-Louvain.</a:t>
            </a:r>
            <a:endParaRPr lang="fr-FR" sz="2900" dirty="0" smtClean="0"/>
          </a:p>
          <a:p>
            <a:r>
              <a:rPr lang="en-US" sz="2900" dirty="0" smtClean="0"/>
              <a:t>CHTATOU M. : Aspects of the Phonology of Berber Dialect of the Rif. Ph.D., </a:t>
            </a:r>
            <a:r>
              <a:rPr lang="en-US" sz="2900" dirty="0" err="1" smtClean="0"/>
              <a:t>Londres</a:t>
            </a:r>
            <a:r>
              <a:rPr lang="en-US" sz="2900" dirty="0" smtClean="0"/>
              <a:t>, SOAS, 1982.</a:t>
            </a:r>
          </a:p>
          <a:p>
            <a:r>
              <a:rPr lang="fr-FR" sz="2900" dirty="0" smtClean="0"/>
              <a:t>EL AISSATI A. : A </a:t>
            </a:r>
            <a:r>
              <a:rPr lang="fr-FR" sz="2900" dirty="0" err="1" smtClean="0"/>
              <a:t>Study</a:t>
            </a:r>
            <a:r>
              <a:rPr lang="fr-FR" sz="2900" dirty="0" smtClean="0"/>
              <a:t> of the </a:t>
            </a:r>
            <a:r>
              <a:rPr lang="fr-FR" sz="2900" dirty="0" err="1" smtClean="0"/>
              <a:t>Phonotactics</a:t>
            </a:r>
            <a:r>
              <a:rPr lang="fr-FR" sz="2900" dirty="0" smtClean="0"/>
              <a:t> of </a:t>
            </a:r>
            <a:r>
              <a:rPr lang="fr-FR" sz="2900" dirty="0" err="1" smtClean="0"/>
              <a:t>Asht</a:t>
            </a:r>
            <a:r>
              <a:rPr lang="fr-FR" sz="2900" dirty="0" smtClean="0"/>
              <a:t> </a:t>
            </a:r>
            <a:r>
              <a:rPr lang="fr-FR" sz="2900" dirty="0" err="1" smtClean="0"/>
              <a:t>Touzine</a:t>
            </a:r>
            <a:r>
              <a:rPr lang="fr-FR" sz="2900" dirty="0" smtClean="0"/>
              <a:t> </a:t>
            </a:r>
            <a:r>
              <a:rPr lang="fr-FR" sz="2900" dirty="0" err="1" smtClean="0"/>
              <a:t>Tarifit</a:t>
            </a:r>
            <a:r>
              <a:rPr lang="fr-FR" sz="2900" dirty="0" smtClean="0"/>
              <a:t> </a:t>
            </a:r>
            <a:r>
              <a:rPr lang="fr-FR" sz="2900" dirty="0" err="1" smtClean="0"/>
              <a:t>Dialect</a:t>
            </a:r>
            <a:r>
              <a:rPr lang="fr-FR" sz="2900" dirty="0" smtClean="0"/>
              <a:t>. Thèse de DES, Faculté des lettres, Rabat, 1989.</a:t>
            </a:r>
          </a:p>
          <a:p>
            <a:r>
              <a:rPr lang="fr-FR" sz="2900" dirty="0" smtClean="0"/>
              <a:t>ELMEDLAOUI M. : 1985 – Le parler berbère chleuh d’</a:t>
            </a:r>
            <a:r>
              <a:rPr lang="fr-FR" sz="2900" dirty="0" err="1" smtClean="0"/>
              <a:t>Imdlawn</a:t>
            </a:r>
            <a:r>
              <a:rPr lang="fr-FR" sz="2900" dirty="0" smtClean="0"/>
              <a:t> : segments et syllabation, Thèse de doctorat de 3e cycle (linguistique), Université de Paris-VIII.</a:t>
            </a:r>
          </a:p>
          <a:p>
            <a:r>
              <a:rPr lang="fr-FR" sz="2900" dirty="0" smtClean="0"/>
              <a:t>ELMEDLAOUI M. : 1992 – Aspects des représentations phonologiques dans certaines langues chamito-sémitiques, Thèse de doctorat d’État, Université de Paris-VIII.</a:t>
            </a:r>
          </a:p>
          <a:p>
            <a:r>
              <a:rPr lang="fr-FR" sz="2900" dirty="0" smtClean="0"/>
              <a:t>GALAND L. : 1953 – « La phonétique en dialectologie berbère », Or bis, II/1, p. 225-233.</a:t>
            </a:r>
          </a:p>
          <a:p>
            <a:r>
              <a:rPr lang="fr-FR" sz="2900" dirty="0" smtClean="0"/>
              <a:t>GALAND L. : 1988 – « Le berbère », Les langues dans le monde ancien et moderne (3e partie : Les langues chamito-sémitiques), Paris, Editions du CNRS, p. 207-242.</a:t>
            </a:r>
          </a:p>
          <a:p>
            <a:r>
              <a:rPr lang="en-US" sz="2900" dirty="0" smtClean="0"/>
              <a:t>GUERSSEL M. : 1977 – Issues in Berber Phonology, Ph.D., University of Washington.</a:t>
            </a:r>
          </a:p>
          <a:p>
            <a:endParaRPr lang="fr-FR" sz="2800"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11</a:t>
            </a:fld>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sz="4000" dirty="0" smtClean="0"/>
              <a:t/>
            </a:r>
            <a:br>
              <a:rPr lang="fr-FR" sz="4000" dirty="0" smtClean="0"/>
            </a:br>
            <a:endParaRPr lang="fr-FR" sz="4400" dirty="0"/>
          </a:p>
        </p:txBody>
      </p:sp>
      <p:sp>
        <p:nvSpPr>
          <p:cNvPr id="3" name="Espace réservé du contenu 2"/>
          <p:cNvSpPr>
            <a:spLocks noGrp="1"/>
          </p:cNvSpPr>
          <p:nvPr>
            <p:ph idx="1"/>
          </p:nvPr>
        </p:nvSpPr>
        <p:spPr>
          <a:xfrm>
            <a:off x="457200" y="357166"/>
            <a:ext cx="7239000" cy="6098570"/>
          </a:xfrm>
        </p:spPr>
        <p:txBody>
          <a:bodyPr>
            <a:noAutofit/>
          </a:bodyPr>
          <a:lstStyle/>
          <a:p>
            <a:r>
              <a:rPr lang="fr-FR" sz="1800" dirty="0" smtClean="0"/>
              <a:t>HAMDAOUI M. : </a:t>
            </a:r>
            <a:r>
              <a:rPr lang="fr-FR" sz="1800" i="1" dirty="0" smtClean="0"/>
              <a:t>Description phonétique et phonologique d’un parler amazigh du Rif marocain (Province d’Al-Hoceima).Thèse de doctorat de 3e Cycle, Université de Provence, 1985.</a:t>
            </a:r>
          </a:p>
          <a:p>
            <a:r>
              <a:rPr lang="fr-FR" sz="1800" dirty="0" smtClean="0"/>
              <a:t>JUSTINARD Cdt. : </a:t>
            </a:r>
            <a:r>
              <a:rPr lang="fr-FR" sz="1800" i="1" dirty="0" smtClean="0"/>
              <a:t>Manuel de berbère marocain (dialecte rifain), Paris, </a:t>
            </a:r>
            <a:r>
              <a:rPr lang="fr-FR" sz="1800" i="1" dirty="0" err="1" smtClean="0"/>
              <a:t>Geuthner</a:t>
            </a:r>
            <a:r>
              <a:rPr lang="fr-FR" sz="1800" i="1" dirty="0" smtClean="0"/>
              <a:t>, 1926.</a:t>
            </a:r>
          </a:p>
          <a:p>
            <a:r>
              <a:rPr lang="fr-FR" sz="1800" dirty="0" smtClean="0"/>
              <a:t>LAOUST E. : « Le dialecte berbère du Rif », </a:t>
            </a:r>
            <a:r>
              <a:rPr lang="fr-FR" sz="1800" i="1" dirty="0" err="1" smtClean="0"/>
              <a:t>Hesperis</a:t>
            </a:r>
            <a:r>
              <a:rPr lang="fr-FR" sz="1800" i="1" dirty="0" smtClean="0"/>
              <a:t>, 1927, p. 173-208.</a:t>
            </a:r>
          </a:p>
          <a:p>
            <a:r>
              <a:rPr lang="fr-FR" sz="1800" dirty="0" smtClean="0"/>
              <a:t>OUAKRIM O. : 1995 – </a:t>
            </a:r>
            <a:r>
              <a:rPr lang="fr-FR" sz="1800" i="1" dirty="0" err="1" smtClean="0"/>
              <a:t>Fonetica</a:t>
            </a:r>
            <a:r>
              <a:rPr lang="fr-FR" sz="1800" i="1" dirty="0" smtClean="0"/>
              <a:t> y </a:t>
            </a:r>
            <a:r>
              <a:rPr lang="fr-FR" sz="1800" i="1" dirty="0" err="1" smtClean="0"/>
              <a:t>Fonologia</a:t>
            </a:r>
            <a:r>
              <a:rPr lang="fr-FR" sz="1800" i="1" dirty="0" smtClean="0"/>
              <a:t> de </a:t>
            </a:r>
            <a:r>
              <a:rPr lang="fr-FR" sz="1800" i="1" dirty="0" err="1" smtClean="0"/>
              <a:t>Bereber</a:t>
            </a:r>
            <a:r>
              <a:rPr lang="fr-FR" sz="1800" i="1" dirty="0" smtClean="0"/>
              <a:t>…, Barcelona, </a:t>
            </a:r>
            <a:r>
              <a:rPr lang="fr-FR" sz="1800" i="1" dirty="0" err="1" smtClean="0"/>
              <a:t>Universitat</a:t>
            </a:r>
            <a:r>
              <a:rPr lang="fr-FR" sz="1800" i="1" dirty="0" smtClean="0"/>
              <a:t> </a:t>
            </a:r>
            <a:r>
              <a:rPr lang="fr-FR" sz="1800" i="1" dirty="0" err="1" smtClean="0"/>
              <a:t>autonoma</a:t>
            </a:r>
            <a:r>
              <a:rPr lang="fr-FR" sz="1800" i="1" dirty="0" smtClean="0"/>
              <a:t>. </a:t>
            </a:r>
            <a:r>
              <a:rPr lang="fr-FR" sz="1800" dirty="0" err="1" smtClean="0"/>
              <a:t>Labio</a:t>
            </a:r>
            <a:r>
              <a:rPr lang="fr-FR" sz="1800" dirty="0" smtClean="0"/>
              <a:t>-Vélarisation Encyclopédie berbère, 28-29 | 2008 </a:t>
            </a:r>
          </a:p>
          <a:p>
            <a:r>
              <a:rPr lang="fr-FR" sz="1800" dirty="0" smtClean="0"/>
              <a:t>PRASSE K.-G. : 1972 – </a:t>
            </a:r>
            <a:r>
              <a:rPr lang="fr-FR" sz="1800" i="1" dirty="0" smtClean="0"/>
              <a:t>Manuel de grammaire touarègue (</a:t>
            </a:r>
            <a:r>
              <a:rPr lang="fr-FR" sz="1800" i="1" dirty="0" err="1" smtClean="0"/>
              <a:t>tahaggart</a:t>
            </a:r>
            <a:r>
              <a:rPr lang="fr-FR" sz="1800" i="1" dirty="0" smtClean="0"/>
              <a:t>), Copenhague, </a:t>
            </a:r>
            <a:r>
              <a:rPr lang="fr-FR" sz="1800" i="1" dirty="0" err="1" smtClean="0"/>
              <a:t>Akademisk</a:t>
            </a:r>
            <a:r>
              <a:rPr lang="fr-FR" sz="1800" i="1" dirty="0" smtClean="0"/>
              <a:t> </a:t>
            </a:r>
            <a:r>
              <a:rPr lang="fr-FR" sz="1800" i="1" dirty="0" err="1" smtClean="0"/>
              <a:t>Forlag</a:t>
            </a:r>
            <a:r>
              <a:rPr lang="fr-FR" sz="1800" i="1" dirty="0" smtClean="0"/>
              <a:t>, </a:t>
            </a:r>
            <a:r>
              <a:rPr lang="fr-FR" sz="1800" dirty="0" smtClean="0"/>
              <a:t>1972 : I-III, Phonétique-Écriture-Pronom.</a:t>
            </a:r>
          </a:p>
          <a:p>
            <a:r>
              <a:rPr lang="fr-FR" sz="1800" dirty="0" smtClean="0"/>
              <a:t>RENISIO A. : </a:t>
            </a:r>
            <a:r>
              <a:rPr lang="fr-FR" sz="1800" i="1" dirty="0" smtClean="0"/>
              <a:t>Étude sur les dialectes berbères des </a:t>
            </a:r>
            <a:r>
              <a:rPr lang="fr-FR" sz="1800" i="1" dirty="0" err="1" smtClean="0"/>
              <a:t>Beni</a:t>
            </a:r>
            <a:r>
              <a:rPr lang="fr-FR" sz="1800" i="1" dirty="0" smtClean="0"/>
              <a:t> </a:t>
            </a:r>
            <a:r>
              <a:rPr lang="fr-FR" sz="1800" i="1" dirty="0" err="1" smtClean="0"/>
              <a:t>Iznassen</a:t>
            </a:r>
            <a:r>
              <a:rPr lang="fr-FR" sz="1800" i="1" dirty="0" smtClean="0"/>
              <a:t>, du Rif et des </a:t>
            </a:r>
            <a:r>
              <a:rPr lang="fr-FR" sz="1800" i="1" dirty="0" err="1" smtClean="0"/>
              <a:t>Sanhaja</a:t>
            </a:r>
            <a:r>
              <a:rPr lang="fr-FR" sz="1800" i="1" dirty="0" smtClean="0"/>
              <a:t> de </a:t>
            </a:r>
            <a:r>
              <a:rPr lang="fr-FR" sz="1800" i="1" dirty="0" err="1" smtClean="0"/>
              <a:t>Sraïr</a:t>
            </a:r>
            <a:r>
              <a:rPr lang="fr-FR" sz="1800" i="1" dirty="0" smtClean="0"/>
              <a:t>, Paris, </a:t>
            </a:r>
            <a:r>
              <a:rPr lang="fr-FR" sz="1800" dirty="0" smtClean="0"/>
              <a:t>Leroux, 1932 [notamment : Phonétique, p. 15-42 et surtout : § 31, p. 21].</a:t>
            </a:r>
          </a:p>
          <a:p>
            <a:r>
              <a:rPr lang="fr-FR" sz="1800" dirty="0" smtClean="0"/>
              <a:t>TANGI O. : </a:t>
            </a:r>
            <a:r>
              <a:rPr lang="fr-FR" sz="1800" i="1" dirty="0" smtClean="0"/>
              <a:t>Aspects de la phonologie d’un parler berbère du Maroc : Ath-</a:t>
            </a:r>
            <a:r>
              <a:rPr lang="fr-FR" sz="1800" i="1" dirty="0" err="1" smtClean="0"/>
              <a:t>Sidhar</a:t>
            </a:r>
            <a:r>
              <a:rPr lang="fr-FR" sz="1800" i="1" dirty="0" smtClean="0"/>
              <a:t> (Rif). Thèse de doctorat </a:t>
            </a:r>
            <a:r>
              <a:rPr lang="fr-FR" sz="1800" dirty="0" smtClean="0"/>
              <a:t>(nouveau régime), Université de Paris-VIII, 1991.</a:t>
            </a:r>
            <a:endParaRPr lang="fr-FR" sz="18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12</a:t>
            </a:fld>
            <a:endParaRPr lang="fr-F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Introduction</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r>
              <a:rPr lang="fr-FR" dirty="0" smtClean="0"/>
              <a:t>De la grammaire à la linguistique</a:t>
            </a:r>
          </a:p>
          <a:p>
            <a:pPr>
              <a:buNone/>
            </a:pPr>
            <a:r>
              <a:rPr lang="fr-FR" dirty="0" smtClean="0"/>
              <a:t>   </a:t>
            </a:r>
            <a:r>
              <a:rPr lang="fr-FR" sz="2000" dirty="0" smtClean="0"/>
              <a:t>La linguistique est passée par trois étapes:</a:t>
            </a:r>
          </a:p>
          <a:p>
            <a:pPr marL="514350" lvl="0" indent="-514350">
              <a:buNone/>
            </a:pPr>
            <a:r>
              <a:rPr lang="fr-FR" sz="2400" b="1" dirty="0" smtClean="0"/>
              <a:t>1)  Grammaire </a:t>
            </a:r>
          </a:p>
          <a:p>
            <a:pPr marL="514350" lvl="0" indent="-514350" algn="just">
              <a:buNone/>
            </a:pPr>
            <a:r>
              <a:rPr lang="fr-FR" sz="2000" b="1" dirty="0" smtClean="0"/>
              <a:t>       Fondée</a:t>
            </a:r>
            <a:r>
              <a:rPr lang="fr-FR" sz="2000" dirty="0" smtClean="0"/>
              <a:t> par les grecs, la grammaire est une discipline de la logique. En ce sens, elle est normative.</a:t>
            </a:r>
          </a:p>
          <a:p>
            <a:pPr marL="457200" lvl="0" indent="-457200">
              <a:buNone/>
            </a:pPr>
            <a:r>
              <a:rPr lang="fr-FR" sz="2200" b="1" dirty="0" smtClean="0"/>
              <a:t>2)   Philologie </a:t>
            </a:r>
            <a:endParaRPr lang="fr-FR" sz="2000" b="1" dirty="0" smtClean="0"/>
          </a:p>
          <a:p>
            <a:pPr marL="457200" lvl="0" indent="-457200" algn="just">
              <a:buNone/>
            </a:pPr>
            <a:r>
              <a:rPr lang="fr-FR" sz="2000" b="1" dirty="0" smtClean="0"/>
              <a:t>      E</a:t>
            </a:r>
            <a:r>
              <a:rPr lang="fr-FR" sz="2000" dirty="0" smtClean="0"/>
              <a:t>lle s’occupe de la langue et de l’histoire des littératures. Elle fait de la critique une base méthodique; interpréter et commenter les textes de différentes époques, déchiffrer et réécrire les inscriptions d’une langue morte ou obscure. </a:t>
            </a:r>
          </a:p>
          <a:p>
            <a:pPr marL="457200" lvl="0" indent="-457200" algn="just">
              <a:buNone/>
            </a:pP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13</a:t>
            </a:fld>
            <a:endParaRPr lang="fr-FR"/>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rmAutofit/>
          </a:bodyPr>
          <a:lstStyle/>
          <a:p>
            <a:pPr marL="457200" lvl="0" indent="-457200">
              <a:buNone/>
            </a:pPr>
            <a:r>
              <a:rPr lang="fr-FR" sz="2000" b="1" dirty="0" smtClean="0"/>
              <a:t>   3)  Grammaire comparée</a:t>
            </a:r>
            <a:r>
              <a:rPr lang="fr-FR" dirty="0" smtClean="0"/>
              <a:t> </a:t>
            </a:r>
            <a:endParaRPr lang="fr-FR" sz="2200" dirty="0" smtClean="0"/>
          </a:p>
          <a:p>
            <a:pPr algn="just">
              <a:buNone/>
            </a:pPr>
            <a:r>
              <a:rPr lang="fr-FR" sz="2200" dirty="0" smtClean="0"/>
              <a:t>   </a:t>
            </a:r>
            <a:r>
              <a:rPr lang="fr-FR" sz="2000" dirty="0" smtClean="0"/>
              <a:t>Elle vise de comparer les langues afin d’expliquer les formes des unes des autres. Ainsi, elle étudie les points communs et divergents entre les langues sans pour autant les expliquer, d’où la naissance de </a:t>
            </a:r>
            <a:r>
              <a:rPr lang="fr-FR" sz="2000" b="1" dirty="0" smtClean="0"/>
              <a:t>la linguistique</a:t>
            </a:r>
            <a:r>
              <a:rPr lang="fr-FR" sz="2000" dirty="0" smtClean="0"/>
              <a:t>. </a:t>
            </a:r>
          </a:p>
          <a:p>
            <a:pPr algn="just">
              <a:buNone/>
            </a:pPr>
            <a:endParaRPr lang="fr-FR" sz="2000" dirty="0" smtClean="0"/>
          </a:p>
          <a:p>
            <a:pPr algn="ctr">
              <a:buNone/>
            </a:pPr>
            <a:r>
              <a:rPr lang="fr-FR" sz="2000" dirty="0" smtClean="0"/>
              <a:t>     </a:t>
            </a:r>
            <a:endParaRPr lang="fr-FR" sz="2400" b="1"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14</a:t>
            </a:fld>
            <a:endParaRPr lang="fr-FR"/>
          </a:p>
        </p:txBody>
      </p:sp>
      <p:sp>
        <p:nvSpPr>
          <p:cNvPr id="5" name="Titre 1"/>
          <p:cNvSpPr txBox="1">
            <a:spLocks/>
          </p:cNvSpPr>
          <p:nvPr/>
        </p:nvSpPr>
        <p:spPr>
          <a:xfrm>
            <a:off x="500034" y="285728"/>
            <a:ext cx="4543428" cy="1143000"/>
          </a:xfrm>
          <a:prstGeom prst="rect">
            <a:avLst/>
          </a:prstGeom>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lstStyle/>
          <a:p>
            <a:pPr>
              <a:buNone/>
            </a:pPr>
            <a:r>
              <a:rPr lang="fr-FR" sz="2800" b="1" dirty="0" smtClean="0"/>
              <a:t>     </a:t>
            </a:r>
          </a:p>
          <a:p>
            <a:pPr>
              <a:buNone/>
            </a:pPr>
            <a:endParaRPr lang="fr-FR" sz="2800" b="1" dirty="0" smtClean="0"/>
          </a:p>
          <a:p>
            <a:pPr>
              <a:buNone/>
            </a:pPr>
            <a:endParaRPr lang="fr-FR" sz="2800" b="1" dirty="0" smtClean="0"/>
          </a:p>
          <a:p>
            <a:pPr algn="ctr">
              <a:buNone/>
            </a:pPr>
            <a:r>
              <a:rPr lang="fr-FR" sz="2800" b="1" dirty="0" smtClean="0"/>
              <a:t>          Qu’est ce que la linguistique?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15</a:t>
            </a:fld>
            <a:endParaRPr lang="fr-FR"/>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Définition de la linguistique</a:t>
            </a:r>
            <a:br>
              <a:rPr lang="fr-FR" dirty="0" smtClean="0"/>
            </a:br>
            <a:endParaRPr lang="fr-FR" dirty="0"/>
          </a:p>
        </p:txBody>
      </p:sp>
      <p:sp>
        <p:nvSpPr>
          <p:cNvPr id="3" name="Espace réservé du contenu 2"/>
          <p:cNvSpPr>
            <a:spLocks noGrp="1"/>
          </p:cNvSpPr>
          <p:nvPr>
            <p:ph idx="1"/>
          </p:nvPr>
        </p:nvSpPr>
        <p:spPr>
          <a:xfrm>
            <a:off x="457200" y="1285860"/>
            <a:ext cx="7239000" cy="5169876"/>
          </a:xfrm>
        </p:spPr>
        <p:txBody>
          <a:bodyPr>
            <a:normAutofit/>
          </a:bodyPr>
          <a:lstStyle/>
          <a:p>
            <a:pPr algn="just">
              <a:buNone/>
            </a:pPr>
            <a:r>
              <a:rPr lang="fr-FR" dirty="0" smtClean="0"/>
              <a:t> L</a:t>
            </a:r>
            <a:r>
              <a:rPr lang="fr-FR" sz="2200" dirty="0" smtClean="0"/>
              <a:t>a linguistique est définie comme science du langage.  </a:t>
            </a:r>
          </a:p>
          <a:p>
            <a:pPr algn="just">
              <a:buNone/>
            </a:pPr>
            <a:r>
              <a:rPr lang="fr-FR" sz="2200" b="1" dirty="0" smtClean="0"/>
              <a:t>   Il est à noter que la linguistique générale </a:t>
            </a:r>
            <a:r>
              <a:rPr lang="fr-FR" sz="2200" dirty="0" smtClean="0"/>
              <a:t>(science ou étude scientifique du langage) se diffère de celle </a:t>
            </a:r>
            <a:r>
              <a:rPr lang="fr-FR" sz="2200" b="1" dirty="0" smtClean="0"/>
              <a:t>de l’étude des langues particulières. </a:t>
            </a:r>
          </a:p>
          <a:p>
            <a:pPr algn="just">
              <a:buNone/>
            </a:pPr>
            <a:r>
              <a:rPr lang="fr-FR" sz="2200" dirty="0" smtClean="0"/>
              <a:t>Dubois (2002) affirme:</a:t>
            </a:r>
          </a:p>
          <a:p>
            <a:pPr algn="just">
              <a:buNone/>
            </a:pPr>
            <a:r>
              <a:rPr lang="fr-FR" sz="2200" dirty="0" smtClean="0"/>
              <a:t> « on s’accorde généralement à reconnaître que le statut de la linguistique comme étude scientifique du langage est assuré par la publication en 1916 du </a:t>
            </a:r>
            <a:r>
              <a:rPr lang="fr-FR" sz="2200" i="1" dirty="0" smtClean="0"/>
              <a:t>Cours de linguistique générale </a:t>
            </a:r>
            <a:r>
              <a:rPr lang="fr-FR" sz="2200" dirty="0" smtClean="0"/>
              <a:t>de De Saussure qui a fixé son objet à </a:t>
            </a:r>
            <a:r>
              <a:rPr lang="fr-FR" sz="2200" b="1" dirty="0" smtClean="0"/>
              <a:t>la langue ». </a:t>
            </a:r>
            <a:endParaRPr lang="fr-FR" sz="2200"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16</a:t>
            </a:fld>
            <a:endParaRPr lang="fr-FR"/>
          </a:p>
        </p:txBody>
      </p:sp>
    </p:spTree>
  </p:cSld>
  <p:clrMapOvr>
    <a:masterClrMapping/>
  </p:clrMapOvr>
  <p:transition>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Autofit/>
          </a:bodyPr>
          <a:lstStyle/>
          <a:p>
            <a:pPr algn="just">
              <a:buNone/>
            </a:pPr>
            <a:r>
              <a:rPr lang="fr-FR" sz="2000" b="1" dirty="0" smtClean="0"/>
              <a:t>   </a:t>
            </a:r>
            <a:r>
              <a:rPr lang="fr-FR" sz="2000" dirty="0" smtClean="0"/>
              <a:t> Par ailleurs, selon </a:t>
            </a:r>
            <a:r>
              <a:rPr lang="fr-FR" sz="2000" i="1" dirty="0" smtClean="0"/>
              <a:t>Georges </a:t>
            </a:r>
            <a:r>
              <a:rPr lang="fr-FR" sz="2000" i="1" dirty="0" err="1" smtClean="0"/>
              <a:t>Mounin</a:t>
            </a:r>
            <a:r>
              <a:rPr lang="fr-FR" sz="2000" i="1" dirty="0" smtClean="0"/>
              <a:t> (2004 ), </a:t>
            </a:r>
            <a:r>
              <a:rPr lang="fr-FR" sz="2000" dirty="0" smtClean="0"/>
              <a:t>la linguistique est</a:t>
            </a:r>
            <a:r>
              <a:rPr lang="fr-FR" sz="2000" i="1" dirty="0" smtClean="0"/>
              <a:t>:</a:t>
            </a:r>
          </a:p>
          <a:p>
            <a:pPr algn="just">
              <a:buNone/>
            </a:pPr>
            <a:r>
              <a:rPr lang="fr-FR" sz="2000" i="1" dirty="0" smtClean="0"/>
              <a:t>    </a:t>
            </a:r>
            <a:r>
              <a:rPr lang="fr-FR" sz="2000" dirty="0" smtClean="0"/>
              <a:t>« Science du langage, c’est-à-dire étude objective, descriptive et explicative de la structure, du fonctionnement (linguistique synchronique) et de l’évolution dans le temps (linguistique diachronique) des langues naturelles humaines. S’oppose ainsi à la grammaire (descriptive et normative) et la philosophie du langage (hypothèses métaphysique, biologiques, psychologiques, esthétiques sur l’origine, le fonctionnement, la signification anthropologiques possibles du langage). »</a:t>
            </a:r>
          </a:p>
          <a:p>
            <a:pPr algn="just">
              <a:buNone/>
            </a:pPr>
            <a:r>
              <a:rPr lang="fr-FR" sz="2000" i="1" dirty="0" smtClean="0"/>
              <a:t>    A</a:t>
            </a:r>
            <a:r>
              <a:rPr lang="fr-FR" sz="2000" dirty="0" smtClean="0"/>
              <a:t>insi, la linguistique est une discipline scientifique d’intervention de plusieurs domaines et de descriptions du fonctionnement des manifestations du langage humain.</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17</a:t>
            </a:fld>
            <a:endParaRPr lang="fr-FR"/>
          </a:p>
        </p:txBody>
      </p:sp>
    </p:spTree>
  </p:cSld>
  <p:clrMapOvr>
    <a:masterClrMapping/>
  </p:clrMapOvr>
  <p:transition>
    <p:pull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 Les disciplines de la Linguistique </a:t>
            </a:r>
            <a:r>
              <a:rPr lang="fr-FR" dirty="0" smtClean="0"/>
              <a:t/>
            </a:r>
            <a:br>
              <a:rPr lang="fr-FR" dirty="0" smtClean="0"/>
            </a:br>
            <a:endParaRPr lang="fr-FR" dirty="0"/>
          </a:p>
        </p:txBody>
      </p:sp>
      <p:sp>
        <p:nvSpPr>
          <p:cNvPr id="3" name="Espace réservé du contenu 2"/>
          <p:cNvSpPr>
            <a:spLocks noGrp="1"/>
          </p:cNvSpPr>
          <p:nvPr>
            <p:ph idx="1"/>
          </p:nvPr>
        </p:nvSpPr>
        <p:spPr/>
        <p:txBody>
          <a:bodyPr>
            <a:noAutofit/>
          </a:bodyPr>
          <a:lstStyle/>
          <a:p>
            <a:r>
              <a:rPr lang="fr-FR" sz="2000" dirty="0" smtClean="0"/>
              <a:t>Linguistique contrastive et historique</a:t>
            </a:r>
          </a:p>
          <a:p>
            <a:pPr>
              <a:buNone/>
            </a:pPr>
            <a:r>
              <a:rPr lang="fr-FR" sz="2000" dirty="0" smtClean="0"/>
              <a:t>    (</a:t>
            </a:r>
            <a:r>
              <a:rPr lang="fr-FR" sz="1600" dirty="0" smtClean="0"/>
              <a:t>Mise en rapport de différentes langues à travers le temps)</a:t>
            </a:r>
          </a:p>
          <a:p>
            <a:r>
              <a:rPr lang="fr-FR" sz="2000" dirty="0" smtClean="0"/>
              <a:t>Linguistique historique ou diachronique</a:t>
            </a:r>
          </a:p>
          <a:p>
            <a:pPr>
              <a:buNone/>
            </a:pPr>
            <a:r>
              <a:rPr lang="fr-FR" sz="1600" dirty="0" smtClean="0"/>
              <a:t>    (Etude de l’évolution d’une même langue à travers le temps)</a:t>
            </a:r>
          </a:p>
          <a:p>
            <a:r>
              <a:rPr lang="fr-FR" sz="2000" dirty="0" smtClean="0"/>
              <a:t>Linguistique synchronique</a:t>
            </a:r>
          </a:p>
          <a:p>
            <a:pPr>
              <a:buNone/>
            </a:pPr>
            <a:r>
              <a:rPr lang="fr-FR" sz="1600" dirty="0" smtClean="0"/>
              <a:t>     (Etude d’une langue à un moment donné de son histoire)</a:t>
            </a:r>
            <a:endParaRPr lang="fr-FR" sz="2000" dirty="0" smtClean="0"/>
          </a:p>
          <a:p>
            <a:r>
              <a:rPr lang="fr-FR" sz="2000" dirty="0" smtClean="0"/>
              <a:t>Linguistique contrastive</a:t>
            </a:r>
          </a:p>
          <a:p>
            <a:pPr>
              <a:buNone/>
            </a:pPr>
            <a:r>
              <a:rPr lang="fr-FR" sz="1600" dirty="0" smtClean="0"/>
              <a:t>      (Mise en rapport de différentes langues existant à une même époque)</a:t>
            </a:r>
          </a:p>
          <a:p>
            <a:pPr>
              <a:buNone/>
            </a:pPr>
            <a:endParaRPr lang="fr-FR" sz="2000" dirty="0" smtClean="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18</a:t>
            </a:fld>
            <a:endParaRPr lang="fr-FR"/>
          </a:p>
        </p:txBody>
      </p:sp>
    </p:spTree>
  </p:cSld>
  <p:clrMapOvr>
    <a:masterClrMapping/>
  </p:clrMapOvr>
  <p:transition>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Les disciplines de la Linguistique  </a:t>
            </a:r>
            <a:r>
              <a:rPr lang="fr-FR" dirty="0" smtClean="0"/>
              <a:t/>
            </a:r>
            <a:br>
              <a:rPr lang="fr-FR" dirty="0" smtClean="0"/>
            </a:br>
            <a:endParaRPr lang="fr-FR" dirty="0"/>
          </a:p>
        </p:txBody>
      </p:sp>
      <p:sp>
        <p:nvSpPr>
          <p:cNvPr id="3" name="Espace réservé du contenu 2"/>
          <p:cNvSpPr>
            <a:spLocks noGrp="1"/>
          </p:cNvSpPr>
          <p:nvPr>
            <p:ph idx="1"/>
          </p:nvPr>
        </p:nvSpPr>
        <p:spPr/>
        <p:txBody>
          <a:bodyPr>
            <a:noAutofit/>
          </a:bodyPr>
          <a:lstStyle/>
          <a:p>
            <a:r>
              <a:rPr lang="fr-FR" sz="2000" b="1" dirty="0" smtClean="0"/>
              <a:t>linguistique appliquée </a:t>
            </a:r>
          </a:p>
          <a:p>
            <a:pPr>
              <a:buNone/>
            </a:pPr>
            <a:r>
              <a:rPr lang="fr-FR" sz="1600" dirty="0" smtClean="0"/>
              <a:t>    étude de certaines questions mettant en jeu le langage (la didactique des langues, la traduction, </a:t>
            </a:r>
            <a:r>
              <a:rPr lang="fr-FR" sz="1600" dirty="0" err="1" smtClean="0"/>
              <a:t>etc</a:t>
            </a:r>
            <a:r>
              <a:rPr lang="fr-FR" sz="1600" dirty="0" smtClean="0"/>
              <a:t>)</a:t>
            </a:r>
          </a:p>
          <a:p>
            <a:r>
              <a:rPr lang="fr-FR" sz="2000" b="1" dirty="0" smtClean="0"/>
              <a:t>linguistique fondamentale</a:t>
            </a:r>
          </a:p>
          <a:p>
            <a:pPr>
              <a:buNone/>
            </a:pPr>
            <a:r>
              <a:rPr lang="fr-FR" sz="1600" b="1" dirty="0" smtClean="0"/>
              <a:t>     </a:t>
            </a:r>
            <a:r>
              <a:rPr lang="fr-FR" sz="1600" dirty="0" smtClean="0"/>
              <a:t>acquisition de savoirs en matière des langues</a:t>
            </a:r>
          </a:p>
          <a:p>
            <a:r>
              <a:rPr lang="fr-FR" sz="2000" b="1" dirty="0" smtClean="0"/>
              <a:t>linguistique générale</a:t>
            </a:r>
          </a:p>
          <a:p>
            <a:pPr>
              <a:buNone/>
            </a:pPr>
            <a:r>
              <a:rPr lang="fr-FR" sz="1600" dirty="0" smtClean="0"/>
              <a:t>     étude du fonctionnement des langues</a:t>
            </a:r>
          </a:p>
          <a:p>
            <a:r>
              <a:rPr lang="fr-FR" sz="2000" b="1" dirty="0" smtClean="0"/>
              <a:t> linguistique amazighe</a:t>
            </a:r>
          </a:p>
          <a:p>
            <a:pPr>
              <a:buNone/>
            </a:pPr>
            <a:r>
              <a:rPr lang="fr-FR" sz="2000" dirty="0" smtClean="0"/>
              <a:t>     </a:t>
            </a:r>
            <a:r>
              <a:rPr lang="fr-FR" sz="1600" dirty="0" smtClean="0"/>
              <a:t>étude du fonctionnement de la langue amazighe</a:t>
            </a:r>
            <a:endParaRPr lang="fr-FR" sz="16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19</a:t>
            </a:fld>
            <a:endParaRPr lang="fr-FR"/>
          </a:p>
        </p:txBody>
      </p:sp>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74638"/>
            <a:ext cx="6143668" cy="1939916"/>
          </a:xfrm>
        </p:spPr>
        <p:txBody>
          <a:bodyPr>
            <a:normAutofit/>
          </a:bodyPr>
          <a:lstStyle/>
          <a:p>
            <a:r>
              <a:rPr lang="fr-FR" sz="2000" dirty="0" smtClean="0"/>
              <a:t>Faculté Pluridisciplinaire de Nador</a:t>
            </a:r>
            <a:br>
              <a:rPr lang="fr-FR" sz="2000" dirty="0" smtClean="0"/>
            </a:br>
            <a:r>
              <a:rPr lang="fr-FR" sz="2000" dirty="0" smtClean="0"/>
              <a:t>Filière: études amazighes</a:t>
            </a:r>
            <a:br>
              <a:rPr lang="fr-FR" sz="2000" dirty="0" smtClean="0"/>
            </a:br>
            <a:r>
              <a:rPr lang="fr-FR" sz="2000" dirty="0" smtClean="0"/>
              <a:t>Semestre: 3</a:t>
            </a:r>
            <a:br>
              <a:rPr lang="fr-FR" sz="2000" dirty="0" smtClean="0"/>
            </a:br>
            <a:r>
              <a:rPr lang="fr-FR" sz="2000" dirty="0" smtClean="0"/>
              <a:t>prof: </a:t>
            </a:r>
            <a:r>
              <a:rPr lang="fr-FR" sz="2000" dirty="0" err="1" smtClean="0"/>
              <a:t>saddouki</a:t>
            </a:r>
            <a:r>
              <a:rPr lang="fr-FR" sz="2000" dirty="0" smtClean="0"/>
              <a:t> </a:t>
            </a:r>
            <a:r>
              <a:rPr lang="fr-FR" sz="2000" dirty="0" err="1" smtClean="0"/>
              <a:t>mohammed</a:t>
            </a:r>
            <a:endParaRPr lang="fr-FR" sz="2000" dirty="0"/>
          </a:p>
        </p:txBody>
      </p:sp>
      <p:sp>
        <p:nvSpPr>
          <p:cNvPr id="3" name="Espace réservé du contenu 2"/>
          <p:cNvSpPr>
            <a:spLocks noGrp="1"/>
          </p:cNvSpPr>
          <p:nvPr>
            <p:ph idx="1"/>
          </p:nvPr>
        </p:nvSpPr>
        <p:spPr>
          <a:xfrm>
            <a:off x="457200" y="2643181"/>
            <a:ext cx="8543956" cy="2500331"/>
          </a:xfrm>
        </p:spPr>
        <p:txBody>
          <a:bodyPr>
            <a:normAutofit/>
          </a:bodyPr>
          <a:lstStyle/>
          <a:p>
            <a:pPr>
              <a:buNone/>
            </a:pPr>
            <a:endParaRPr lang="fr-FR" i="1" dirty="0" smtClean="0"/>
          </a:p>
          <a:p>
            <a:pPr>
              <a:buNone/>
            </a:pPr>
            <a:r>
              <a:rPr lang="fr-FR" dirty="0" smtClean="0"/>
              <a:t>                          </a:t>
            </a:r>
          </a:p>
          <a:p>
            <a:pPr>
              <a:buNone/>
            </a:pPr>
            <a:r>
              <a:rPr lang="fr-FR" sz="4000" b="1" dirty="0" smtClean="0"/>
              <a:t>                Cours de phonologie</a:t>
            </a:r>
            <a:endParaRPr lang="fr-FR" sz="4000" b="1"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a:t>
            </a:fld>
            <a:endParaRPr lang="fr-F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Domaines de la linguistique</a:t>
            </a:r>
            <a:br>
              <a:rPr lang="fr-FR" dirty="0" smtClean="0"/>
            </a:br>
            <a:endParaRPr lang="fr-FR" dirty="0"/>
          </a:p>
        </p:txBody>
      </p:sp>
      <p:sp>
        <p:nvSpPr>
          <p:cNvPr id="3" name="Espace réservé du contenu 2"/>
          <p:cNvSpPr>
            <a:spLocks noGrp="1"/>
          </p:cNvSpPr>
          <p:nvPr>
            <p:ph idx="1"/>
          </p:nvPr>
        </p:nvSpPr>
        <p:spPr/>
        <p:txBody>
          <a:bodyPr/>
          <a:lstStyle/>
          <a:p>
            <a:r>
              <a:rPr lang="fr-FR" sz="2000" dirty="0" smtClean="0"/>
              <a:t>Phonétique</a:t>
            </a:r>
          </a:p>
          <a:p>
            <a:pPr>
              <a:buNone/>
            </a:pPr>
            <a:r>
              <a:rPr lang="fr-FR" sz="2000" dirty="0" smtClean="0"/>
              <a:t>   étude du son (phone)</a:t>
            </a:r>
          </a:p>
          <a:p>
            <a:r>
              <a:rPr lang="fr-FR" sz="2000" dirty="0" smtClean="0"/>
              <a:t> Phonologie</a:t>
            </a:r>
          </a:p>
          <a:p>
            <a:pPr>
              <a:buNone/>
            </a:pPr>
            <a:r>
              <a:rPr lang="fr-FR" sz="2000" dirty="0" smtClean="0"/>
              <a:t>    étude et du son et du sens</a:t>
            </a:r>
          </a:p>
          <a:p>
            <a:r>
              <a:rPr lang="fr-FR" sz="2000" dirty="0" smtClean="0"/>
              <a:t>Morphologie</a:t>
            </a:r>
          </a:p>
          <a:p>
            <a:pPr>
              <a:buNone/>
            </a:pPr>
            <a:r>
              <a:rPr lang="fr-FR" sz="2000" dirty="0" smtClean="0"/>
              <a:t>    étude des formes des expressions</a:t>
            </a:r>
          </a:p>
          <a:p>
            <a:r>
              <a:rPr lang="fr-FR" sz="2000" dirty="0" smtClean="0"/>
              <a:t>Syntaxe</a:t>
            </a:r>
          </a:p>
          <a:p>
            <a:pPr>
              <a:buNone/>
            </a:pPr>
            <a:r>
              <a:rPr lang="fr-FR" sz="2000" dirty="0" smtClean="0"/>
              <a:t>     étude de la combinaison entres les constituants de la phrase</a:t>
            </a:r>
          </a:p>
          <a:p>
            <a:r>
              <a:rPr lang="fr-FR" sz="2000" dirty="0" smtClean="0"/>
              <a:t> Sémantique</a:t>
            </a:r>
          </a:p>
          <a:p>
            <a:pPr>
              <a:buNone/>
            </a:pPr>
            <a:r>
              <a:rPr lang="fr-FR" dirty="0" smtClean="0"/>
              <a:t>    </a:t>
            </a:r>
            <a:r>
              <a:rPr lang="fr-FR" sz="2000" dirty="0" smtClean="0"/>
              <a:t>étude du sens/signification des énoncés</a:t>
            </a:r>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20</a:t>
            </a:fld>
            <a:endParaRPr lang="fr-F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Branches de la linguistique</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sz="2000" dirty="0" smtClean="0"/>
              <a:t>En plus des cinq domaines, nous rajoutons:</a:t>
            </a:r>
          </a:p>
          <a:p>
            <a:r>
              <a:rPr lang="fr-FR" sz="2000" dirty="0" smtClean="0"/>
              <a:t>Lexicologie</a:t>
            </a:r>
          </a:p>
          <a:p>
            <a:pPr>
              <a:buNone/>
            </a:pPr>
            <a:r>
              <a:rPr lang="fr-FR" sz="2000" dirty="0" smtClean="0"/>
              <a:t>   étude du lexique et du vocabulaire</a:t>
            </a:r>
          </a:p>
          <a:p>
            <a:r>
              <a:rPr lang="fr-FR" sz="2000" dirty="0" smtClean="0"/>
              <a:t>Lexicographie</a:t>
            </a:r>
          </a:p>
          <a:p>
            <a:pPr>
              <a:buNone/>
            </a:pPr>
            <a:r>
              <a:rPr lang="fr-FR" sz="2000" dirty="0" smtClean="0"/>
              <a:t>   étude des dictionnaires et leur confections</a:t>
            </a:r>
          </a:p>
          <a:p>
            <a:r>
              <a:rPr lang="fr-FR" sz="2000" dirty="0" smtClean="0"/>
              <a:t>Pragmatique</a:t>
            </a:r>
          </a:p>
          <a:p>
            <a:pPr>
              <a:buNone/>
            </a:pPr>
            <a:r>
              <a:rPr lang="fr-FR" sz="2000" dirty="0" smtClean="0"/>
              <a:t>  études des actes de parole en contexte</a:t>
            </a:r>
          </a:p>
          <a:p>
            <a:r>
              <a:rPr lang="fr-FR" sz="2000" dirty="0" smtClean="0"/>
              <a:t>Sémiotique/sémiologie</a:t>
            </a:r>
          </a:p>
          <a:p>
            <a:pPr>
              <a:buNone/>
            </a:pPr>
            <a:r>
              <a:rPr lang="fr-FR" sz="2000" dirty="0" smtClean="0"/>
              <a:t>   étude des signes (tout est signe)</a:t>
            </a:r>
          </a:p>
          <a:p>
            <a:r>
              <a:rPr lang="fr-FR" sz="2000" dirty="0" smtClean="0"/>
              <a:t>Stylistique </a:t>
            </a:r>
          </a:p>
          <a:p>
            <a:pPr>
              <a:buNone/>
            </a:pPr>
            <a:r>
              <a:rPr lang="fr-FR" sz="2000" dirty="0" smtClean="0"/>
              <a:t>    étude des procédés du discours dans leur contexte ;</a:t>
            </a:r>
          </a:p>
          <a:p>
            <a:endParaRPr lang="fr-FR" sz="2000" dirty="0" smtClean="0"/>
          </a:p>
          <a:p>
            <a:pPr>
              <a:buNone/>
            </a:pPr>
            <a:r>
              <a:rPr lang="fr-FR" sz="2000" dirty="0" smtClean="0"/>
              <a:t>  </a:t>
            </a:r>
          </a:p>
          <a:p>
            <a:endParaRPr lang="fr-FR" sz="2000" dirty="0" smtClean="0"/>
          </a:p>
          <a:p>
            <a:pPr>
              <a:buNone/>
            </a:pPr>
            <a:r>
              <a:rPr lang="fr-FR" sz="2000" dirty="0" smtClean="0"/>
              <a:t>  </a:t>
            </a:r>
          </a:p>
          <a:p>
            <a:pPr>
              <a:buNone/>
            </a:pPr>
            <a:endParaRPr lang="fr-FR" sz="2000" dirty="0" smtClean="0"/>
          </a:p>
          <a:p>
            <a:endParaRPr lang="fr-FR" sz="2000" dirty="0" smtClean="0"/>
          </a:p>
          <a:p>
            <a:pPr>
              <a:buNone/>
            </a:pPr>
            <a:endParaRPr lang="fr-FR" sz="2000"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21</a:t>
            </a:fld>
            <a:endParaRPr lang="fr-FR"/>
          </a:p>
        </p:txBody>
      </p:sp>
    </p:spTree>
  </p:cSld>
  <p:clrMapOvr>
    <a:masterClrMapping/>
  </p:clrMapOvr>
  <p:transition>
    <p:strip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Objet de la linguistique</a:t>
            </a:r>
            <a:br>
              <a:rPr lang="fr-FR" dirty="0" smtClean="0"/>
            </a:br>
            <a:endParaRPr lang="fr-FR" dirty="0"/>
          </a:p>
        </p:txBody>
      </p:sp>
      <p:sp>
        <p:nvSpPr>
          <p:cNvPr id="3" name="Espace réservé du contenu 2"/>
          <p:cNvSpPr>
            <a:spLocks noGrp="1"/>
          </p:cNvSpPr>
          <p:nvPr>
            <p:ph idx="1"/>
          </p:nvPr>
        </p:nvSpPr>
        <p:spPr>
          <a:xfrm>
            <a:off x="457200" y="1285860"/>
            <a:ext cx="7239000" cy="5169876"/>
          </a:xfrm>
        </p:spPr>
        <p:txBody>
          <a:bodyPr>
            <a:normAutofit fontScale="70000" lnSpcReduction="20000"/>
          </a:bodyPr>
          <a:lstStyle/>
          <a:p>
            <a:pPr algn="just">
              <a:buFontTx/>
              <a:buChar char="-"/>
            </a:pPr>
            <a:r>
              <a:rPr lang="fr-FR" sz="3200" dirty="0" smtClean="0"/>
              <a:t>Chaque science a un objet d’étude. Quel est, donc, l’objet d’étude de la linguistique?</a:t>
            </a:r>
          </a:p>
          <a:p>
            <a:pPr algn="just">
              <a:buFontTx/>
              <a:buChar char="-"/>
            </a:pPr>
            <a:r>
              <a:rPr lang="fr-FR" sz="3200" dirty="0" smtClean="0"/>
              <a:t>Le point de vue qui crée l’objet</a:t>
            </a:r>
          </a:p>
          <a:p>
            <a:pPr algn="just">
              <a:buFontTx/>
              <a:buChar char="-"/>
            </a:pPr>
            <a:r>
              <a:rPr lang="fr-FR" sz="3200" dirty="0" smtClean="0"/>
              <a:t>Deux principes:</a:t>
            </a:r>
          </a:p>
          <a:p>
            <a:pPr algn="just">
              <a:buNone/>
            </a:pPr>
            <a:r>
              <a:rPr lang="fr-FR" sz="3200" dirty="0" smtClean="0"/>
              <a:t>     1- principe d’immanence</a:t>
            </a:r>
          </a:p>
          <a:p>
            <a:pPr algn="just">
              <a:buNone/>
            </a:pPr>
            <a:r>
              <a:rPr lang="fr-FR" sz="3200" dirty="0" smtClean="0"/>
              <a:t>     2- principe de pertinence </a:t>
            </a:r>
          </a:p>
          <a:p>
            <a:pPr algn="just">
              <a:buNone/>
            </a:pPr>
            <a:r>
              <a:rPr lang="fr-FR" sz="3200" dirty="0" smtClean="0"/>
              <a:t> Dans le CLG p25, Saussure déclare que : ≪ le langage est multiforme et hétéroclite, à cheval sur plusieurs domaines à la fois physique, physiologique et psychique, il appartient au domaine individuel et au domaine social ≫ .</a:t>
            </a:r>
          </a:p>
          <a:p>
            <a:pPr algn="just">
              <a:buNone/>
            </a:pPr>
            <a:r>
              <a:rPr lang="fr-FR" sz="3200" dirty="0" smtClean="0"/>
              <a:t> Il ressort que le langage a deux formes: langue et parole.</a:t>
            </a:r>
          </a:p>
          <a:p>
            <a:pPr algn="just">
              <a:buNone/>
            </a:pPr>
            <a:r>
              <a:rPr lang="fr-FR" sz="3200" dirty="0" smtClean="0"/>
              <a:t> D’où la langue est l’unique et véritable objet de la linguistique, envisagée en elle-même et pour elle-même.</a:t>
            </a:r>
          </a:p>
          <a:p>
            <a:endParaRPr lang="fr-FR" sz="2000" dirty="0" smtClean="0"/>
          </a:p>
          <a:p>
            <a:pPr>
              <a:buFontTx/>
              <a:buChar char="-"/>
            </a:pPr>
            <a:endParaRPr lang="fr-FR" sz="2000" dirty="0" smtClean="0"/>
          </a:p>
          <a:p>
            <a:pPr>
              <a:buFontTx/>
              <a:buChar char="-"/>
            </a:pPr>
            <a:endParaRPr lang="fr-FR" sz="2000"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22</a:t>
            </a:fld>
            <a:endParaRPr lang="fr-FR"/>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Dichotomies saussuriennes</a:t>
            </a:r>
            <a:br>
              <a:rPr lang="fr-FR" dirty="0" smtClean="0"/>
            </a:br>
            <a:endParaRPr lang="fr-FR" dirty="0"/>
          </a:p>
        </p:txBody>
      </p:sp>
      <p:sp>
        <p:nvSpPr>
          <p:cNvPr id="3" name="Espace réservé du contenu 2"/>
          <p:cNvSpPr>
            <a:spLocks noGrp="1"/>
          </p:cNvSpPr>
          <p:nvPr>
            <p:ph idx="1"/>
          </p:nvPr>
        </p:nvSpPr>
        <p:spPr/>
        <p:txBody>
          <a:bodyPr>
            <a:normAutofit fontScale="85000" lnSpcReduction="20000"/>
          </a:bodyPr>
          <a:lstStyle/>
          <a:p>
            <a:pPr algn="just">
              <a:buNone/>
            </a:pPr>
            <a:r>
              <a:rPr lang="fr-FR" sz="2000" b="1" dirty="0" smtClean="0"/>
              <a:t> </a:t>
            </a:r>
            <a:r>
              <a:rPr lang="fr-FR" sz="2200" b="1" dirty="0" smtClean="0"/>
              <a:t>° D’abord qu’est-ce que le langage ?</a:t>
            </a:r>
          </a:p>
          <a:p>
            <a:pPr algn="just">
              <a:buNone/>
            </a:pPr>
            <a:r>
              <a:rPr lang="fr-FR" sz="2200" b="1" dirty="0" smtClean="0"/>
              <a:t>-Le langage est l’aptitude symbolique que l’homme possède pour communiquer. </a:t>
            </a:r>
          </a:p>
          <a:p>
            <a:pPr algn="just">
              <a:buNone/>
            </a:pPr>
            <a:r>
              <a:rPr lang="fr-FR" sz="2200" b="1" dirty="0" smtClean="0"/>
              <a:t>-Il est constitué de la langue et de la parole.</a:t>
            </a:r>
          </a:p>
          <a:p>
            <a:pPr algn="just">
              <a:buNone/>
            </a:pPr>
            <a:r>
              <a:rPr lang="fr-FR" sz="2200" b="1" dirty="0" smtClean="0"/>
              <a:t>-Le langage humain et la double articulation:</a:t>
            </a:r>
          </a:p>
          <a:p>
            <a:pPr algn="just">
              <a:buNone/>
            </a:pPr>
            <a:endParaRPr lang="fr-FR" sz="2200" b="1" dirty="0" smtClean="0"/>
          </a:p>
          <a:p>
            <a:pPr algn="just"/>
            <a:r>
              <a:rPr lang="fr-FR" sz="2200" dirty="0" smtClean="0"/>
              <a:t>La première articulation est constituée par les unités significatives (unités lexicales et grammaticales) (monèmes).</a:t>
            </a:r>
          </a:p>
          <a:p>
            <a:pPr algn="just">
              <a:buNone/>
            </a:pPr>
            <a:r>
              <a:rPr lang="fr-FR" sz="2200" dirty="0" smtClean="0"/>
              <a:t>   -A l’intérieur des monèmes (morphologie), on distingue deux catégories:</a:t>
            </a:r>
          </a:p>
          <a:p>
            <a:pPr algn="just">
              <a:buNone/>
            </a:pPr>
            <a:r>
              <a:rPr lang="fr-FR" sz="2200" dirty="0" smtClean="0"/>
              <a:t>    1)    les lexèmes qui font une classe ouverte,</a:t>
            </a:r>
          </a:p>
          <a:p>
            <a:pPr algn="just">
              <a:buNone/>
            </a:pPr>
            <a:r>
              <a:rPr lang="fr-FR" sz="2200" dirty="0" smtClean="0"/>
              <a:t>     2)    les morphèmes qui relèvent de la grammaire,</a:t>
            </a:r>
          </a:p>
          <a:p>
            <a:pPr algn="just">
              <a:buNone/>
            </a:pPr>
            <a:r>
              <a:rPr lang="fr-FR" sz="2200" dirty="0" smtClean="0"/>
              <a:t>            ils  constituent une classe fermée.</a:t>
            </a:r>
          </a:p>
          <a:p>
            <a:pPr algn="just">
              <a:buNone/>
            </a:pPr>
            <a:endParaRPr lang="fr-FR" sz="2000" b="1" dirty="0" smtClean="0"/>
          </a:p>
          <a:p>
            <a:pPr algn="just">
              <a:buNone/>
            </a:pPr>
            <a:endParaRPr lang="fr-FR" sz="2200" dirty="0" smtClean="0"/>
          </a:p>
          <a:p>
            <a:pPr algn="just">
              <a:buNone/>
            </a:pPr>
            <a:r>
              <a:rPr lang="fr-FR" sz="2200" dirty="0" smtClean="0"/>
              <a:t>    </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23</a:t>
            </a:fld>
            <a:endParaRPr lang="fr-FR"/>
          </a:p>
        </p:txBody>
      </p:sp>
    </p:spTree>
  </p:cSld>
  <p:clrMapOvr>
    <a:masterClrMapping/>
  </p:clrMapOvr>
  <p:transition>
    <p:split orient="vert"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lstStyle/>
          <a:p>
            <a:pPr algn="just"/>
            <a:r>
              <a:rPr lang="fr-FR" sz="2000" dirty="0" smtClean="0"/>
              <a:t>La seconde articulation est formée par les unités distinctives dépourvues de sens:</a:t>
            </a:r>
          </a:p>
          <a:p>
            <a:pPr algn="just">
              <a:buNone/>
            </a:pPr>
            <a:r>
              <a:rPr lang="fr-FR" sz="2000" dirty="0" smtClean="0"/>
              <a:t>   -   les phonèmes (phonologie)  -proprement dit- qui sont des unités de la première articulation,</a:t>
            </a:r>
          </a:p>
          <a:p>
            <a:pPr algn="just">
              <a:buNone/>
            </a:pPr>
            <a:r>
              <a:rPr lang="fr-FR" sz="2000" dirty="0" smtClean="0"/>
              <a:t>   -    Ils permettent de constituer les monèmes</a:t>
            </a:r>
          </a:p>
          <a:p>
            <a:pPr algn="just">
              <a:buNone/>
            </a:pPr>
            <a:r>
              <a:rPr lang="fr-FR" sz="2000" dirty="0" smtClean="0"/>
              <a:t>    -   Ces unités  (les phonèmes) forment la deuxième articulation.</a:t>
            </a:r>
          </a:p>
          <a:p>
            <a:pPr algn="just">
              <a:buNone/>
            </a:pPr>
            <a:r>
              <a:rPr lang="fr-FR" sz="2000" dirty="0" smtClean="0"/>
              <a:t>         </a:t>
            </a:r>
            <a:endParaRPr lang="fr-FR" sz="32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24</a:t>
            </a:fld>
            <a:endParaRPr lang="fr-FR"/>
          </a:p>
        </p:txBody>
      </p:sp>
    </p:spTree>
  </p:cSld>
  <p:clrMapOvr>
    <a:masterClrMapping/>
  </p:clrMapOvr>
  <p:transition>
    <p:spli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800" b="1" dirty="0" smtClean="0"/>
              <a:t> </a:t>
            </a:r>
            <a:r>
              <a:rPr lang="fr-FR" sz="2000" b="1" dirty="0" smtClean="0"/>
              <a:t>a) Langue # parole </a:t>
            </a:r>
          </a:p>
          <a:p>
            <a:pPr algn="just">
              <a:buNone/>
            </a:pPr>
            <a:r>
              <a:rPr lang="fr-FR" sz="2000" dirty="0" smtClean="0"/>
              <a:t>    social / individuel</a:t>
            </a:r>
          </a:p>
          <a:p>
            <a:pPr algn="just">
              <a:buNone/>
            </a:pPr>
            <a:r>
              <a:rPr lang="fr-FR" sz="2000" dirty="0" smtClean="0"/>
              <a:t>    -un produit social de la faculté langage (un ensemble de conventions nécessaires adoptées par le corps social (société)),</a:t>
            </a:r>
          </a:p>
          <a:p>
            <a:pPr algn="just">
              <a:buNone/>
            </a:pPr>
            <a:r>
              <a:rPr lang="fr-FR" sz="2000" dirty="0" smtClean="0"/>
              <a:t>    -la langue est la partie sociale du langage et est extérieure à l'individu,</a:t>
            </a:r>
          </a:p>
          <a:p>
            <a:pPr algn="just">
              <a:buNone/>
            </a:pPr>
            <a:r>
              <a:rPr lang="fr-FR" sz="2000" dirty="0" smtClean="0"/>
              <a:t>    -la langue est un contrat entre les membres de la communauté,</a:t>
            </a:r>
          </a:p>
          <a:p>
            <a:pPr algn="just">
              <a:buNone/>
            </a:pPr>
            <a:r>
              <a:rPr lang="fr-FR" sz="2000" dirty="0" smtClean="0"/>
              <a:t>     - la langue est l’ensemble de règles communes à tous les membres.</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25</a:t>
            </a:fld>
            <a:endParaRPr lang="fr-FR"/>
          </a:p>
        </p:txBody>
      </p:sp>
    </p:spTree>
  </p:cSld>
  <p:clrMapOvr>
    <a:masterClrMapping/>
  </p:clrMapOvr>
  <p:transition>
    <p:whee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a:bodyPr>
          <a:lstStyle/>
          <a:p>
            <a:pPr algn="just">
              <a:buNone/>
            </a:pPr>
            <a:r>
              <a:rPr lang="fr-FR" sz="3200" dirty="0" smtClean="0"/>
              <a:t> </a:t>
            </a:r>
            <a:r>
              <a:rPr lang="fr-FR" sz="2000" dirty="0" smtClean="0"/>
              <a:t>b) </a:t>
            </a:r>
            <a:r>
              <a:rPr lang="fr-FR" sz="2000" b="1" dirty="0" smtClean="0"/>
              <a:t>Système / manifestation du système</a:t>
            </a:r>
          </a:p>
          <a:p>
            <a:pPr algn="just">
              <a:buNone/>
            </a:pPr>
            <a:r>
              <a:rPr lang="fr-FR" sz="2000" dirty="0" smtClean="0"/>
              <a:t>   - La langue a travers cette opposition est le volet virtuel du système</a:t>
            </a:r>
          </a:p>
          <a:p>
            <a:pPr algn="just">
              <a:buNone/>
            </a:pPr>
            <a:r>
              <a:rPr lang="fr-FR" sz="2000" dirty="0" smtClean="0"/>
              <a:t>   - La parole est sa réalisation. </a:t>
            </a:r>
          </a:p>
          <a:p>
            <a:pPr algn="just">
              <a:buNone/>
            </a:pPr>
            <a:r>
              <a:rPr lang="fr-FR" sz="2000" dirty="0" smtClean="0"/>
              <a:t>   - La langue est le système et la parole est l'exécution du système.</a:t>
            </a:r>
          </a:p>
          <a:p>
            <a:pPr algn="just">
              <a:buNone/>
            </a:pPr>
            <a:r>
              <a:rPr lang="fr-FR" sz="2000" dirty="0" smtClean="0"/>
              <a:t> c)  </a:t>
            </a:r>
            <a:r>
              <a:rPr lang="fr-FR" sz="2000" b="1" dirty="0" smtClean="0"/>
              <a:t>Homogène/ Hétérogène</a:t>
            </a:r>
          </a:p>
          <a:p>
            <a:pPr algn="just">
              <a:buNone/>
            </a:pPr>
            <a:r>
              <a:rPr lang="fr-FR" sz="2000" dirty="0" smtClean="0"/>
              <a:t>    - La langue est un phénomène social homogène, envisagée comme un système ou un code invariant, à l’encontre de la parole. </a:t>
            </a:r>
          </a:p>
          <a:p>
            <a:pPr algn="just">
              <a:buNone/>
            </a:pPr>
            <a:r>
              <a:rPr lang="fr-FR" sz="2000" dirty="0" smtClean="0"/>
              <a:t> d</a:t>
            </a:r>
            <a:r>
              <a:rPr lang="fr-FR" sz="2000" b="1" dirty="0" smtClean="0"/>
              <a:t>) Synchronie / Diachronie</a:t>
            </a:r>
          </a:p>
          <a:p>
            <a:pPr algn="just">
              <a:buNone/>
            </a:pPr>
            <a:r>
              <a:rPr lang="fr-FR" sz="2000" dirty="0" smtClean="0"/>
              <a:t>     - L'axe synchronique et l'axe diachronique sont nécessaires à toute    étude linguistiques:</a:t>
            </a:r>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26</a:t>
            </a:fld>
            <a:endParaRPr lang="fr-FR"/>
          </a:p>
        </p:txBody>
      </p:sp>
    </p:spTree>
  </p:cSld>
  <p:clrMapOvr>
    <a:masterClrMapping/>
  </p:clrMapOvr>
  <p:transition>
    <p:wheel spokes="3"/>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285728"/>
            <a:ext cx="7239000" cy="6143668"/>
          </a:xfrm>
        </p:spPr>
        <p:txBody>
          <a:bodyPr>
            <a:normAutofit/>
          </a:bodyPr>
          <a:lstStyle/>
          <a:p>
            <a:pPr algn="just">
              <a:buNone/>
            </a:pPr>
            <a:r>
              <a:rPr lang="fr-FR" sz="2000" dirty="0" smtClean="0"/>
              <a:t> Dans le CLG:</a:t>
            </a:r>
          </a:p>
          <a:p>
            <a:pPr algn="just">
              <a:buNone/>
            </a:pPr>
            <a:r>
              <a:rPr lang="fr-FR" sz="2000" dirty="0" smtClean="0"/>
              <a:t>    -la synchronie est  le fonctionnement de la langue, elle s'applique à un moment précis de la langue (aspects statiques et invariants de la langue, état de langue )</a:t>
            </a:r>
          </a:p>
          <a:p>
            <a:pPr algn="just">
              <a:buNone/>
            </a:pPr>
            <a:r>
              <a:rPr lang="fr-FR" sz="2000" dirty="0" smtClean="0"/>
              <a:t>     -Or, la diachronie est le domaine des évolutions de et dans la langue (changements et variations de la langue, système évolutif). </a:t>
            </a:r>
          </a:p>
          <a:p>
            <a:pPr algn="just">
              <a:buNone/>
            </a:pPr>
            <a:r>
              <a:rPr lang="fr-FR" sz="2000" dirty="0" smtClean="0"/>
              <a:t>    - Primauté de la synchronie en linguistique:</a:t>
            </a:r>
          </a:p>
          <a:p>
            <a:pPr>
              <a:buNone/>
            </a:pPr>
            <a:r>
              <a:rPr lang="fr-FR" sz="2000" dirty="0" smtClean="0"/>
              <a:t>   Pour le CLG, la linguistique doit s'intéresser à la synchronie qu'a la diachronie</a:t>
            </a:r>
          </a:p>
          <a:p>
            <a:pPr>
              <a:buNone/>
            </a:pPr>
            <a:r>
              <a:rPr lang="fr-FR" sz="2000" dirty="0" smtClean="0"/>
              <a:t>      (Un locuteur ne connait jamais l’histoire de sa langue, le CLG prend l'exemple du jeu d’échec).</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27</a:t>
            </a:fld>
            <a:endParaRPr lang="fr-FR"/>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Théorie du signe</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sz="2000" dirty="0" smtClean="0"/>
              <a:t>- L’Une des principes de F.de Saussure qui a provoqué le plus</a:t>
            </a:r>
          </a:p>
          <a:p>
            <a:pPr>
              <a:buNone/>
            </a:pPr>
            <a:r>
              <a:rPr lang="fr-FR" sz="2000" dirty="0" smtClean="0"/>
              <a:t>de controverses est sa définition de l’arbitraire du signe.</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28</a:t>
            </a:fld>
            <a:endParaRPr lang="fr-FR"/>
          </a:p>
        </p:txBody>
      </p:sp>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signe linguistique</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fr-FR" sz="2000" dirty="0" smtClean="0"/>
              <a:t>Le signe a une double identité; conceptuelle et acoustique. </a:t>
            </a:r>
          </a:p>
          <a:p>
            <a:pPr>
              <a:buNone/>
            </a:pPr>
            <a:r>
              <a:rPr lang="fr-FR" sz="2000" dirty="0" smtClean="0"/>
              <a:t>Pour Saussure, le signe n'est pas l'union d'un terme avec une chose, mais l'association d'un concept avec une image acoustique.</a:t>
            </a:r>
          </a:p>
          <a:p>
            <a:pPr>
              <a:buNone/>
            </a:pPr>
            <a:r>
              <a:rPr lang="fr-FR" sz="2000" dirty="0" smtClean="0"/>
              <a:t>Le concept est appelé signifié, l'image acoustique signifiant.</a:t>
            </a:r>
          </a:p>
          <a:p>
            <a:pPr>
              <a:buNone/>
            </a:pPr>
            <a:r>
              <a:rPr lang="fr-FR" sz="2000" dirty="0" smtClean="0"/>
              <a:t>Pour F. Saussure, le signe linguistique est arbitraire</a:t>
            </a:r>
          </a:p>
          <a:p>
            <a:pPr>
              <a:buNone/>
            </a:pPr>
            <a:r>
              <a:rPr lang="fr-FR" sz="2000" dirty="0" smtClean="0"/>
              <a:t>Le lien entre signifiant et signifié est, donc, purement conventionnel.</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29</a:t>
            </a:fld>
            <a:endParaRPr lang="fr-F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Descriptif du cours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Objectifs du cours</a:t>
            </a:r>
          </a:p>
          <a:p>
            <a:r>
              <a:rPr lang="fr-FR" dirty="0" smtClean="0"/>
              <a:t>Contenu du cours </a:t>
            </a:r>
          </a:p>
          <a:p>
            <a:r>
              <a:rPr lang="fr-FR" dirty="0" smtClean="0"/>
              <a:t>Méthodologie</a:t>
            </a:r>
          </a:p>
          <a:p>
            <a:r>
              <a:rPr lang="fr-FR" dirty="0" smtClean="0"/>
              <a:t>Bibliographie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a:t>
            </a:fld>
            <a:endParaRPr lang="fr-FR"/>
          </a:p>
        </p:txBody>
      </p:sp>
    </p:spTree>
  </p:cSld>
  <p:clrMapOvr>
    <a:masterClrMapping/>
  </p:clrMapOvr>
  <p:transition>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fontScale="85000" lnSpcReduction="10000"/>
          </a:bodyPr>
          <a:lstStyle/>
          <a:p>
            <a:pPr algn="just">
              <a:lnSpc>
                <a:spcPct val="110000"/>
              </a:lnSpc>
              <a:buNone/>
            </a:pPr>
            <a:r>
              <a:rPr lang="fr-FR" sz="2400" dirty="0" smtClean="0"/>
              <a:t>BENVENISTE (1939) publie un article intitulé, « </a:t>
            </a:r>
            <a:r>
              <a:rPr lang="fr-FR" sz="2400" b="1" dirty="0" smtClean="0"/>
              <a:t>la nature du signe linguistique </a:t>
            </a:r>
            <a:r>
              <a:rPr lang="fr-FR" sz="2400" dirty="0" smtClean="0"/>
              <a:t>» dans « Acta </a:t>
            </a:r>
            <a:r>
              <a:rPr lang="fr-FR" sz="2400" dirty="0" err="1" smtClean="0"/>
              <a:t>Linguistica</a:t>
            </a:r>
            <a:r>
              <a:rPr lang="fr-FR" sz="2400" dirty="0" smtClean="0"/>
              <a:t>  », où il a déclenché une polémique sur la définition de Saussure, à laquelle plusieurs linguistes ont participé, et qui a été un peu confuse au niveau de vocabulaire: les divergences terminologiques ont été plus ambiguës que les désaccords sur les principes. </a:t>
            </a:r>
          </a:p>
          <a:p>
            <a:pPr algn="just">
              <a:lnSpc>
                <a:spcPct val="110000"/>
              </a:lnSpc>
              <a:buNone/>
            </a:pPr>
            <a:r>
              <a:rPr lang="fr-FR" sz="2400" dirty="0" smtClean="0"/>
              <a:t>Benveniste faisait remarquer que le raisonnement de Saussure est faussé par le recours inconscient à un troisième terme, qui n’était pas compris dans la définition initiale. Ce troisième terme est la chose même, la réalité. En outre, Benveniste observe que si l’on pose que la langue est forme, non substance, dans ce cas : « il faut admettre – et Saussure l’a affirmé nettement- que la linguistique est science des formes exclusivement (…) il y a donc contradiction entre la manière dont  Saussure définit le signe linguistique et la nature fondamentale qu’il lui attribue » Benveniste( 1939 :50). </a:t>
            </a:r>
          </a:p>
          <a:p>
            <a:pPr algn="just">
              <a:lnSpc>
                <a:spcPct val="110000"/>
              </a:lnSpc>
              <a:buNone/>
            </a:pPr>
            <a:endParaRPr lang="fr-FR" sz="2200" dirty="0" smtClean="0">
              <a:latin typeface="+mj-lt"/>
            </a:endParaRP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30</a:t>
            </a:fld>
            <a:endParaRPr lang="fr-FR"/>
          </a:p>
        </p:txBody>
      </p:sp>
    </p:spTree>
  </p:cSld>
  <p:clrMapOvr>
    <a:masterClrMapping/>
  </p:clrMapOvr>
  <p:transition>
    <p:zoom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7239000" cy="5812818"/>
          </a:xfrm>
        </p:spPr>
        <p:txBody>
          <a:bodyPr>
            <a:normAutofit/>
          </a:bodyPr>
          <a:lstStyle/>
          <a:p>
            <a:pPr>
              <a:buNone/>
            </a:pPr>
            <a:r>
              <a:rPr lang="fr-FR" sz="2000" dirty="0" smtClean="0"/>
              <a:t>Contrairement à Saussure, </a:t>
            </a:r>
            <a:r>
              <a:rPr lang="fr-FR" sz="2000" dirty="0" smtClean="0">
                <a:solidFill>
                  <a:srgbClr val="FF0000"/>
                </a:solidFill>
              </a:rPr>
              <a:t>Benveniste</a:t>
            </a:r>
            <a:r>
              <a:rPr lang="fr-FR" sz="2000" dirty="0" smtClean="0"/>
              <a:t> (1939: 51) avance que le lien entre signifiant et signifié n’est pas arbitraire, mais </a:t>
            </a:r>
            <a:r>
              <a:rPr lang="fr-FR" sz="2000" dirty="0" smtClean="0">
                <a:solidFill>
                  <a:srgbClr val="FF0000"/>
                </a:solidFill>
              </a:rPr>
              <a:t>nécessaire</a:t>
            </a:r>
            <a:r>
              <a:rPr lang="fr-FR" sz="2000" dirty="0" smtClean="0"/>
              <a:t>. Afin de justifier l’objection il signalait que : « le concept  </a:t>
            </a:r>
            <a:r>
              <a:rPr lang="fr-FR" sz="2000" b="1" dirty="0" smtClean="0"/>
              <a:t>Signifié </a:t>
            </a:r>
            <a:r>
              <a:rPr lang="fr-FR" sz="2000" i="1" dirty="0" smtClean="0"/>
              <a:t>bœuf</a:t>
            </a:r>
            <a:r>
              <a:rPr lang="fr-FR" sz="2000" dirty="0" smtClean="0"/>
              <a:t>    est forcément</a:t>
            </a:r>
            <a:r>
              <a:rPr lang="fr-FR" sz="2000" i="1" u="sng" dirty="0" smtClean="0"/>
              <a:t> </a:t>
            </a:r>
            <a:r>
              <a:rPr lang="fr-FR" sz="2000" dirty="0" smtClean="0"/>
              <a:t>identique dans ma conscience à l’ensemble phonique</a:t>
            </a:r>
            <a:r>
              <a:rPr lang="fr-FR" sz="2000" b="1" dirty="0" smtClean="0"/>
              <a:t> signifiant </a:t>
            </a:r>
            <a:r>
              <a:rPr lang="fr-FR" sz="2000" i="1" u="sng" dirty="0" smtClean="0"/>
              <a:t>bof</a:t>
            </a:r>
            <a:r>
              <a:rPr lang="fr-FR" sz="2000" dirty="0" smtClean="0"/>
              <a:t>. Comment en serait-il autrement ? Ensemble les deux ont été imprimé dans mon esprit ; l’esprit ne contient pas de formes vides, de concepts innomés. » </a:t>
            </a:r>
          </a:p>
          <a:p>
            <a:pPr>
              <a:buNone/>
            </a:pP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31</a:t>
            </a:fld>
            <a:endParaRPr lang="fr-FR"/>
          </a:p>
        </p:txBody>
      </p:sp>
    </p:spTree>
  </p:cSld>
  <p:clrMapOvr>
    <a:masterClrMapping/>
  </p:clrMapOvr>
  <p:transition>
    <p:wheel spokes="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lstStyle/>
          <a:p>
            <a:pPr algn="just">
              <a:buNone/>
            </a:pPr>
            <a:r>
              <a:rPr lang="fr-FR" sz="2000" dirty="0" smtClean="0"/>
              <a:t>De ce fait Benveniste a soulevé la critique d’un principe saussurien, voire un débat épistémologique qui tend à vérifier la nature du signe, en le remettant en cause.</a:t>
            </a:r>
          </a:p>
          <a:p>
            <a:pPr algn="just">
              <a:buNone/>
            </a:pPr>
            <a:r>
              <a:rPr lang="fr-FR" sz="2000" dirty="0" smtClean="0"/>
              <a:t>Parmi les linguistes français qui ont abandonné l’idée traditionnelle de la nature du signe, G. Guillaume. Celui-ci s’est basé sur la psychomécanique – psychosystématique – en soulignant une certaine relation entre le signifiant et le signifié.</a:t>
            </a:r>
          </a:p>
          <a:p>
            <a:pPr algn="just">
              <a:buNone/>
            </a:pP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32</a:t>
            </a:fld>
            <a:endParaRPr lang="fr-FR"/>
          </a:p>
        </p:txBody>
      </p:sp>
    </p:spTree>
  </p:cSld>
  <p:clrMapOvr>
    <a:masterClrMapping/>
  </p:clrMapOvr>
  <p:transition>
    <p:spli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pPr algn="just">
              <a:buNone/>
            </a:pPr>
            <a:r>
              <a:rPr lang="fr-FR" sz="2200" dirty="0" smtClean="0"/>
              <a:t>Guillaume a essayé, en effet, de créer une doctrine linguistique nouvelle, à savoir la psychomécanique. Cette procédure vise l’étude des systèmes. Sa théorie structurale montre que la langue est formée d’un ensemble de morphèmes et/ou d’unités discrètes, d’où  apparaît une pensée continue qui suit chaque acte de parole. </a:t>
            </a:r>
          </a:p>
          <a:p>
            <a:pPr algn="just">
              <a:buNone/>
            </a:pPr>
            <a:r>
              <a:rPr lang="fr-FR" sz="2200" dirty="0" smtClean="0"/>
              <a:t>Le linguiste définit , donc, chaque morphème en langue par un seul sens, de façon à rendre compte de toutes les possibilités d’emploi (ou effets de sens) de cette forme grammaticale dans le discours. Chaque valeur de langue est alors conçue comme le signe d’un mouvement de pensée inconscient.</a:t>
            </a:r>
          </a:p>
          <a:p>
            <a:pPr algn="just">
              <a:buNone/>
            </a:pPr>
            <a:endParaRPr lang="fr-FR" sz="22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33</a:t>
            </a:fld>
            <a:endParaRPr lang="fr-FR"/>
          </a:p>
        </p:txBody>
      </p:sp>
    </p:spTree>
  </p:cSld>
  <p:clrMapOvr>
    <a:masterClrMapping/>
  </p:clrMapOvr>
  <p:transition>
    <p:wipe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85000" lnSpcReduction="20000"/>
          </a:bodyPr>
          <a:lstStyle/>
          <a:p>
            <a:pPr algn="just">
              <a:buNone/>
            </a:pPr>
            <a:r>
              <a:rPr lang="fr-FR" sz="2800" dirty="0" smtClean="0"/>
              <a:t>Outre, M. Toussaint (1983:34) dans le chapitre « le signe serait arbitraire » rejette l’interprétation de  G. </a:t>
            </a:r>
            <a:r>
              <a:rPr lang="fr-FR" sz="2800" dirty="0" err="1" smtClean="0"/>
              <a:t>Mounin</a:t>
            </a:r>
            <a:r>
              <a:rPr lang="fr-FR" sz="2800" dirty="0" smtClean="0"/>
              <a:t>, qui pense que la différence phonique de « cochon » et « </a:t>
            </a:r>
            <a:r>
              <a:rPr lang="fr-FR" sz="2800" dirty="0" err="1" smtClean="0"/>
              <a:t>pig</a:t>
            </a:r>
            <a:r>
              <a:rPr lang="fr-FR" sz="2800" dirty="0" smtClean="0"/>
              <a:t> » prouve qu’il n y a aucun rapport ente le signifié et le signifiant, puisque pour un signifié unique, on a deux signifiants très différents.</a:t>
            </a:r>
          </a:p>
          <a:p>
            <a:pPr algn="just">
              <a:buNone/>
            </a:pPr>
            <a:r>
              <a:rPr lang="fr-FR" sz="2800" dirty="0" smtClean="0"/>
              <a:t>Cette interprétation qui a remplacé le « bœuf » par  le « cochon », est </a:t>
            </a:r>
            <a:r>
              <a:rPr lang="fr-FR" sz="2800" dirty="0" smtClean="0">
                <a:solidFill>
                  <a:srgbClr val="FF0000"/>
                </a:solidFill>
              </a:rPr>
              <a:t>pour Toussaint une confusion entre le Signifié et le référent</a:t>
            </a:r>
            <a:r>
              <a:rPr lang="fr-FR" sz="2800" dirty="0" smtClean="0"/>
              <a:t>. </a:t>
            </a:r>
          </a:p>
          <a:p>
            <a:pPr algn="just">
              <a:buNone/>
            </a:pPr>
            <a:r>
              <a:rPr lang="fr-FR" sz="2800" dirty="0" smtClean="0"/>
              <a:t>Ainsi on peut avoir par exemple ces expressions : « qui est gros », « qui est rose », « qui grogne », « qui est très utile » etc., autant de qualités naturelles ou culturelles du cochon, seules ou combinées, par initiation articulatoires des signifiants.</a:t>
            </a:r>
          </a:p>
          <a:p>
            <a:pPr algn="just">
              <a:buNone/>
            </a:pPr>
            <a:r>
              <a:rPr lang="fr-FR" sz="2800" dirty="0" smtClean="0"/>
              <a:t>Toussaint assure, enfin, qu’il n y a aucun arbitraire dans ce processus. </a:t>
            </a:r>
            <a:r>
              <a:rPr lang="fr-FR" sz="2800" dirty="0" smtClean="0">
                <a:solidFill>
                  <a:srgbClr val="FF0000"/>
                </a:solidFill>
              </a:rPr>
              <a:t>Le signifié ressemble au référent</a:t>
            </a:r>
            <a:r>
              <a:rPr lang="fr-FR" sz="2800"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34</a:t>
            </a:fld>
            <a:endParaRPr lang="fr-FR"/>
          </a:p>
        </p:txBody>
      </p:sp>
    </p:spTree>
  </p:cSld>
  <p:clrMapOvr>
    <a:masterClrMapping/>
  </p:clrMapOvr>
  <p:transition>
    <p:spli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200" dirty="0" smtClean="0"/>
              <a:t>Par ailleurs, Genette (1969 : 102) saisit les lois linguistiques et sémantiques, indiquant la relation signifiante de mots JOUR et NUIT. Selon lui, les deux termes sont forcément unis par une relation solide, qui ne laisse à aucun d’eux de valeur autonome, et dans cette perspective il signale qu’il faut d’abord noter ce rapport d’implication réciproque, qui caractérise massivement, à première vue, le jour et la nuit comme deux contraires. Or, Genette indique que cette opposition n’est pas donnée dans les choses, et elle n’est pas entre les référents. Ainsi il justifie cette position en disant « après tout aucun objet du monde ne peut être  réellement considéré comme le contraire d’un autre, elle est (opposition) seulement entre les signifiés ».</a:t>
            </a:r>
          </a:p>
          <a:p>
            <a:pPr algn="just">
              <a:buNone/>
            </a:pPr>
            <a:endParaRPr lang="fr-FR" sz="22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35</a:t>
            </a:fld>
            <a:endParaRPr lang="fr-FR"/>
          </a:p>
        </p:txBody>
      </p:sp>
    </p:spTree>
  </p:cSld>
  <p:clrMapOvr>
    <a:masterClrMapping/>
  </p:clrMapOvr>
  <p:transition>
    <p:whee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lnSpc>
                <a:spcPct val="150000"/>
              </a:lnSpc>
              <a:buNone/>
            </a:pPr>
            <a:r>
              <a:rPr lang="fr-FR" dirty="0" smtClean="0"/>
              <a:t>Par exemple l’articulation intermédiaire entre /b/ et /p/ ne permet pas de désigner un concept intermédiaire entre « bière » et « pierre », le mélange toujours possible des SA n’entraîne pas un mélange des SE.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36</a:t>
            </a:fld>
            <a:endParaRPr lang="fr-FR"/>
          </a:p>
        </p:txBody>
      </p:sp>
    </p:spTree>
  </p:cSld>
  <p:clrMapOvr>
    <a:masterClrMapping/>
  </p:clrMapOvr>
  <p:transition>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 </a:t>
            </a:r>
          </a:p>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dirty="0" smtClean="0"/>
              <a:t>Les discussions récentes sur la théorie du signe ont été fortement influencées par PEIRCE.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37</a:t>
            </a:fld>
            <a:endParaRPr lang="fr-FR"/>
          </a:p>
        </p:txBody>
      </p:sp>
    </p:spTree>
  </p:cSld>
  <p:clrMapOvr>
    <a:masterClrMapping/>
  </p:clrMapOvr>
  <p:transition>
    <p:newsfla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lnSpc>
                <a:spcPct val="150000"/>
              </a:lnSpc>
              <a:buNone/>
            </a:pPr>
            <a:r>
              <a:rPr lang="fr-FR" sz="2000" dirty="0" smtClean="0"/>
              <a:t>Ainsi Peirce appelle les signes non arbitraires des icône ; dans l’une de ses études, il distingue les icônes des symboles de la façon suivante : « une icône est un signe qui posséderait la propriété qui le rend significatif, même si son objet n’existait pas ; comme par ex le tracé d’un crayon représentant une ligne géométrique…. U  symbole est un signe qui perdrait la propriété qui en fait u signe s’il n’y avait pas d’interprétant » Peirce 1940 :104 </a:t>
            </a:r>
          </a:p>
          <a:p>
            <a:pPr algn="just">
              <a:lnSpc>
                <a:spcPct val="150000"/>
              </a:lnSpc>
              <a:buNone/>
            </a:pP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38</a:t>
            </a:fld>
            <a:endParaRPr lang="fr-F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7239000" cy="6027132"/>
          </a:xfrm>
        </p:spPr>
        <p:txBody>
          <a:bodyPr/>
          <a:lstStyle/>
          <a:p>
            <a:pPr algn="just">
              <a:buNone/>
            </a:pPr>
            <a:r>
              <a:rPr lang="fr-FR" sz="2000" dirty="0" smtClean="0"/>
              <a:t>La définition établie par Peirce fait appel à la notion d’interprétant, qui désigne l’effet mental que produit le signe. En effet Peirce montre que les icônes dépendent d’une ressemblance naturelle, géométrique ou fonctionnelle, entre le signe et son objet.</a:t>
            </a:r>
          </a:p>
          <a:p>
            <a:pPr algn="just">
              <a:buNone/>
            </a:pPr>
            <a:endParaRPr lang="fr-FR" sz="2000" dirty="0" smtClean="0"/>
          </a:p>
          <a:p>
            <a:pPr algn="just">
              <a:buNone/>
            </a:pPr>
            <a:r>
              <a:rPr lang="fr-FR" sz="2400" b="1" dirty="0" smtClean="0"/>
              <a:t>Quelques Ouvrages de référence</a:t>
            </a:r>
          </a:p>
          <a:p>
            <a:pPr>
              <a:buNone/>
            </a:pPr>
            <a:r>
              <a:rPr lang="fr-FR" sz="2000" dirty="0" smtClean="0"/>
              <a:t>Benveniste, Emile (1966) </a:t>
            </a:r>
            <a:r>
              <a:rPr lang="fr-FR" sz="2000" i="1" dirty="0" smtClean="0"/>
              <a:t>Problèmes de linguistique générale, Paris, </a:t>
            </a:r>
            <a:r>
              <a:rPr lang="fr-FR" sz="2000" dirty="0" smtClean="0"/>
              <a:t>Gallimard.</a:t>
            </a:r>
            <a:endParaRPr lang="fr-FR" sz="2000" b="1" dirty="0" smtClean="0"/>
          </a:p>
          <a:p>
            <a:pPr>
              <a:buNone/>
            </a:pPr>
            <a:r>
              <a:rPr lang="fr-FR" sz="2000" dirty="0" smtClean="0"/>
              <a:t>Dubois, Jean et al. (1994) </a:t>
            </a:r>
            <a:r>
              <a:rPr lang="fr-FR" sz="2000" i="1" dirty="0" smtClean="0"/>
              <a:t>Dictionnaire de linguistique et des sciences du langage. Paris : Larousse.</a:t>
            </a:r>
            <a:endParaRPr lang="fr-FR" sz="2000" dirty="0" smtClean="0"/>
          </a:p>
          <a:p>
            <a:pPr>
              <a:buNone/>
            </a:pPr>
            <a:r>
              <a:rPr lang="fr-FR" sz="2000" dirty="0" smtClean="0"/>
              <a:t>Martinet, André (1974) </a:t>
            </a:r>
            <a:r>
              <a:rPr lang="fr-FR" sz="2000" i="1" dirty="0" smtClean="0"/>
              <a:t>Éléments de linguistique générale. Paris : </a:t>
            </a:r>
            <a:r>
              <a:rPr lang="fr-FR" sz="2000" i="1" dirty="0" err="1" smtClean="0"/>
              <a:t>A.</a:t>
            </a:r>
            <a:r>
              <a:rPr lang="fr-FR" sz="2000" dirty="0" err="1" smtClean="0"/>
              <a:t>Colin</a:t>
            </a:r>
            <a:r>
              <a:rPr lang="fr-FR" sz="2000" dirty="0" smtClean="0"/>
              <a:t>.</a:t>
            </a:r>
          </a:p>
          <a:p>
            <a:pPr>
              <a:buNone/>
            </a:pPr>
            <a:r>
              <a:rPr lang="fr-FR" sz="2000" dirty="0" err="1" smtClean="0"/>
              <a:t>Mounin</a:t>
            </a:r>
            <a:r>
              <a:rPr lang="fr-FR" sz="2000" dirty="0" smtClean="0"/>
              <a:t>, Georges (2004) </a:t>
            </a:r>
            <a:r>
              <a:rPr lang="fr-FR" sz="2000" i="1" dirty="0" smtClean="0"/>
              <a:t>Dictionnaire de la linguistique. éd. PUF.</a:t>
            </a:r>
          </a:p>
          <a:p>
            <a:pPr>
              <a:buNone/>
            </a:pPr>
            <a:r>
              <a:rPr lang="fr-FR" sz="2000" dirty="0" smtClean="0"/>
              <a:t>Saussure, Ferdinand de (1995) </a:t>
            </a:r>
            <a:r>
              <a:rPr lang="fr-FR" sz="2000" i="1" dirty="0" smtClean="0"/>
              <a:t>Cours de linguistique générale. 4e </a:t>
            </a:r>
            <a:r>
              <a:rPr lang="fr-FR" sz="2000" i="1" dirty="0" err="1" smtClean="0"/>
              <a:t>éd.,</a:t>
            </a:r>
            <a:r>
              <a:rPr lang="fr-FR" sz="2000" dirty="0" err="1" smtClean="0"/>
              <a:t>Paris</a:t>
            </a:r>
            <a:r>
              <a:rPr lang="fr-FR" sz="2000" dirty="0" smtClean="0"/>
              <a:t> : Editions Payot.</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39</a:t>
            </a:fld>
            <a:endParaRPr lang="fr-FR"/>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du cours</a:t>
            </a:r>
            <a:endParaRPr lang="fr-FR" dirty="0"/>
          </a:p>
        </p:txBody>
      </p:sp>
      <p:sp>
        <p:nvSpPr>
          <p:cNvPr id="3" name="Espace réservé du contenu 2"/>
          <p:cNvSpPr>
            <a:spLocks noGrp="1"/>
          </p:cNvSpPr>
          <p:nvPr>
            <p:ph idx="1"/>
          </p:nvPr>
        </p:nvSpPr>
        <p:spPr/>
        <p:txBody>
          <a:bodyPr/>
          <a:lstStyle/>
          <a:p>
            <a:pPr lvl="0"/>
            <a:r>
              <a:rPr lang="fr-FR" dirty="0" smtClean="0"/>
              <a:t>Initier l’étudiant aux domaines de la linguistique et la phonologie en particulier ; </a:t>
            </a:r>
          </a:p>
          <a:p>
            <a:pPr lvl="0"/>
            <a:r>
              <a:rPr lang="fr-FR" dirty="0" smtClean="0"/>
              <a:t>L’amener à bien opérer la distinction entre  phonétique et phonologie;</a:t>
            </a:r>
          </a:p>
          <a:p>
            <a:pPr lvl="0"/>
            <a:r>
              <a:rPr lang="fr-FR" dirty="0" smtClean="0"/>
              <a:t>Connaître les caractéristiques de la phonologie amazighe;</a:t>
            </a:r>
          </a:p>
          <a:p>
            <a:pPr lvl="0"/>
            <a:r>
              <a:rPr lang="fr-FR" dirty="0" smtClean="0"/>
              <a:t>Procéder à l’analyse phonologique des corpus amazighes.</a:t>
            </a:r>
          </a:p>
          <a:p>
            <a:pPr lvl="0">
              <a:buNone/>
            </a:pPr>
            <a:endParaRPr lang="fr-FR" dirty="0" smtClean="0"/>
          </a:p>
          <a:p>
            <a:pPr lvl="0">
              <a:buNone/>
            </a:pPr>
            <a:r>
              <a:rPr lang="fr-FR" dirty="0" smtClean="0"/>
              <a:t> </a:t>
            </a:r>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a:t>
            </a:fld>
            <a:endParaRPr lang="fr-FR"/>
          </a:p>
        </p:txBody>
      </p:sp>
    </p:spTree>
  </p:cSld>
  <p:clrMapOvr>
    <a:masterClrMapping/>
  </p:clrMapOvr>
  <p:transition>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dirty="0" smtClean="0"/>
              <a:t>Phonétique et phonologie: critères de distinction</a:t>
            </a:r>
            <a:r>
              <a:rPr lang="fr-FR" sz="4000" dirty="0" smtClean="0"/>
              <a:t/>
            </a:r>
            <a:br>
              <a:rPr lang="fr-FR" sz="4000" dirty="0" smtClean="0"/>
            </a:br>
            <a:endParaRPr lang="fr-FR" dirty="0"/>
          </a:p>
        </p:txBody>
      </p:sp>
      <p:sp>
        <p:nvSpPr>
          <p:cNvPr id="3" name="Espace réservé du contenu 2"/>
          <p:cNvSpPr>
            <a:spLocks noGrp="1"/>
          </p:cNvSpPr>
          <p:nvPr>
            <p:ph idx="1"/>
          </p:nvPr>
        </p:nvSpPr>
        <p:spPr/>
        <p:txBody>
          <a:bodyPr/>
          <a:lstStyle/>
          <a:p>
            <a:pPr>
              <a:buNone/>
            </a:pPr>
            <a:r>
              <a:rPr lang="fr-FR" dirty="0" smtClean="0"/>
              <a:t>-La phonétique a pour objet la parole, or, l’objet de la phonologie est la langue,</a:t>
            </a:r>
          </a:p>
          <a:p>
            <a:pPr>
              <a:buFontTx/>
              <a:buChar char="-"/>
            </a:pPr>
            <a:r>
              <a:rPr lang="fr-FR" dirty="0" smtClean="0"/>
              <a:t>La phonétique étudie les sons, alors que la phonologie étudie et le son et le sens, </a:t>
            </a:r>
          </a:p>
          <a:p>
            <a:pPr>
              <a:buFontTx/>
              <a:buChar char="-"/>
            </a:pPr>
            <a:r>
              <a:rPr lang="fr-FR" dirty="0" smtClean="0"/>
              <a:t>La phonétique propose une description graphique des sons, or, la phonologie étudie la façon dont les phonèmes sont agencés pour constituer des énoncés.</a:t>
            </a:r>
          </a:p>
          <a:p>
            <a:pPr>
              <a:buNone/>
            </a:pPr>
            <a:endParaRPr lang="fr-FR" dirty="0" smtClean="0"/>
          </a:p>
          <a:p>
            <a:pPr>
              <a:buFontTx/>
              <a:buChar char="-"/>
            </a:pPr>
            <a:endParaRPr lang="fr-FR" dirty="0" smtClean="0"/>
          </a:p>
          <a:p>
            <a:pPr>
              <a:buFontTx/>
              <a:buChar char="-"/>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40</a:t>
            </a:fld>
            <a:endParaRPr lang="fr-FR"/>
          </a:p>
        </p:txBody>
      </p:sp>
    </p:spTree>
  </p:cSld>
  <p:clrMapOvr>
    <a:masterClrMapping/>
  </p:clrMapOvr>
  <p:transition>
    <p:wheel spokes="2"/>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Rappel sur la phonétique</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La phonétique est l’étude scientifique des phones de la chaine parlée (voix).</a:t>
            </a:r>
          </a:p>
          <a:p>
            <a:pPr>
              <a:buNone/>
            </a:pPr>
            <a:r>
              <a:rPr lang="fr-FR" dirty="0" smtClean="0"/>
              <a:t>On distingue trois types de phonétique:</a:t>
            </a:r>
          </a:p>
          <a:p>
            <a:pPr>
              <a:buNone/>
            </a:pPr>
            <a:r>
              <a:rPr lang="fr-FR" dirty="0" smtClean="0"/>
              <a:t>- La phonétique articulatoire: production et émission des sons (genèse des sons),</a:t>
            </a:r>
          </a:p>
          <a:p>
            <a:pPr>
              <a:buNone/>
            </a:pPr>
            <a:r>
              <a:rPr lang="fr-FR" dirty="0" smtClean="0"/>
              <a:t>- La phonétique acoustique: transmission des sons dans l’air (qualités acoustiques),</a:t>
            </a:r>
          </a:p>
          <a:p>
            <a:pPr>
              <a:buNone/>
            </a:pPr>
            <a:r>
              <a:rPr lang="fr-FR" dirty="0" smtClean="0"/>
              <a:t>- La phonétique auditive: la façon dont l’oreille perçoit les sons (perception, impression des sons).</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41</a:t>
            </a:fld>
            <a:endParaRPr lang="fr-FR"/>
          </a:p>
        </p:txBody>
      </p:sp>
    </p:spTree>
  </p:cSld>
  <p:clrMapOvr>
    <a:masterClrMapping/>
  </p:clrMapOvr>
  <p:transition>
    <p:wheel/>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Appareil phonatoire</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42</a:t>
            </a:fld>
            <a:endParaRPr lang="fr-FR"/>
          </a:p>
        </p:txBody>
      </p:sp>
      <p:pic>
        <p:nvPicPr>
          <p:cNvPr id="1026" name="Picture 2" descr="C:\Users\dell\Desktop\Illustration-de-lappareil-phonatoire-et-de-ses-differents-elements-Le-trajet-de-lair.png"/>
          <p:cNvPicPr>
            <a:picLocks noChangeAspect="1" noChangeArrowheads="1"/>
          </p:cNvPicPr>
          <p:nvPr/>
        </p:nvPicPr>
        <p:blipFill>
          <a:blip r:embed="rId2"/>
          <a:srcRect/>
          <a:stretch>
            <a:fillRect/>
          </a:stretch>
        </p:blipFill>
        <p:spPr bwMode="auto">
          <a:xfrm>
            <a:off x="0" y="1142984"/>
            <a:ext cx="8143899" cy="5715015"/>
          </a:xfrm>
          <a:prstGeom prst="rect">
            <a:avLst/>
          </a:prstGeom>
          <a:noFill/>
        </p:spPr>
      </p:pic>
    </p:spTree>
  </p:cSld>
  <p:clrMapOvr>
    <a:masterClrMapping/>
  </p:clrMapOvr>
  <p:transition>
    <p:pull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
            </a:r>
            <a:br>
              <a:rPr lang="fr-FR" dirty="0" smtClean="0"/>
            </a:br>
            <a:r>
              <a:rPr lang="fr-FR" sz="2700" dirty="0" smtClean="0"/>
              <a:t>LIEUX ET MODES D’ARTICULATION</a:t>
            </a:r>
            <a:br>
              <a:rPr lang="fr-FR" sz="2700" dirty="0" smtClean="0"/>
            </a:br>
            <a:r>
              <a:rPr lang="fr-FR" sz="2700" dirty="0" smtClean="0"/>
              <a:t>DES CONSONNES AMAZIGHES RIFAINES</a:t>
            </a:r>
            <a:endParaRPr lang="fr-FR" sz="2700" dirty="0"/>
          </a:p>
        </p:txBody>
      </p:sp>
      <p:sp>
        <p:nvSpPr>
          <p:cNvPr id="3" name="Espace réservé du contenu 2"/>
          <p:cNvSpPr>
            <a:spLocks noGrp="1"/>
          </p:cNvSpPr>
          <p:nvPr>
            <p:ph idx="1"/>
          </p:nvPr>
        </p:nvSpPr>
        <p:spPr/>
        <p:txBody>
          <a:bodyPr>
            <a:normAutofit/>
          </a:bodyPr>
          <a:lstStyle/>
          <a:p>
            <a:pPr>
              <a:buNone/>
            </a:pPr>
            <a:r>
              <a:rPr lang="fr-FR" dirty="0" smtClean="0"/>
              <a:t>-  Les articulations sont des parties mobiles.</a:t>
            </a:r>
          </a:p>
          <a:p>
            <a:pPr>
              <a:buFontTx/>
              <a:buChar char="-"/>
            </a:pPr>
            <a:r>
              <a:rPr lang="fr-FR" dirty="0" smtClean="0"/>
              <a:t>Les lieux d’articulation est l’endroit où l’air rencontre un obstacle. </a:t>
            </a:r>
          </a:p>
          <a:p>
            <a:pPr>
              <a:buNone/>
            </a:pPr>
            <a:r>
              <a:rPr lang="fr-FR" dirty="0" smtClean="0"/>
              <a:t>   lèvre                              labiale</a:t>
            </a:r>
          </a:p>
          <a:p>
            <a:pPr>
              <a:buNone/>
            </a:pPr>
            <a:r>
              <a:rPr lang="fr-FR" dirty="0" smtClean="0"/>
              <a:t>   deux lèvres                     bilabiale</a:t>
            </a:r>
          </a:p>
          <a:p>
            <a:pPr>
              <a:buNone/>
            </a:pPr>
            <a:r>
              <a:rPr lang="fr-FR" dirty="0" smtClean="0"/>
              <a:t>  dent                               dentale</a:t>
            </a:r>
          </a:p>
          <a:p>
            <a:pPr>
              <a:buNone/>
            </a:pPr>
            <a:r>
              <a:rPr lang="fr-FR" dirty="0" smtClean="0"/>
              <a:t>  entre les dents                </a:t>
            </a:r>
            <a:r>
              <a:rPr lang="fr-FR" dirty="0" err="1" smtClean="0"/>
              <a:t>interdentale</a:t>
            </a:r>
            <a:endParaRPr lang="fr-FR" dirty="0" smtClean="0"/>
          </a:p>
          <a:p>
            <a:pPr>
              <a:buNone/>
            </a:pPr>
            <a:r>
              <a:rPr lang="fr-FR" dirty="0" smtClean="0"/>
              <a:t>  apex                                apicale</a:t>
            </a:r>
          </a:p>
          <a:p>
            <a:pPr>
              <a:buNone/>
            </a:pPr>
            <a:r>
              <a:rPr lang="fr-FR" dirty="0" smtClean="0"/>
              <a:t>   alvéoles                          alvéolaire</a:t>
            </a:r>
          </a:p>
          <a:p>
            <a:pPr>
              <a:buNone/>
            </a:pPr>
            <a:r>
              <a:rPr lang="fr-FR" dirty="0" smtClean="0"/>
              <a:t>  palais                              palatale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43</a:t>
            </a:fld>
            <a:endParaRPr lang="fr-FR"/>
          </a:p>
        </p:txBody>
      </p:sp>
      <p:cxnSp>
        <p:nvCxnSpPr>
          <p:cNvPr id="8" name="Connecteur droit avec flèche 7"/>
          <p:cNvCxnSpPr/>
          <p:nvPr/>
        </p:nvCxnSpPr>
        <p:spPr>
          <a:xfrm>
            <a:off x="2214546" y="3286124"/>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571736" y="3714752"/>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500298" y="4143380"/>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3071802" y="4643446"/>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2500298" y="5072074"/>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2500298" y="5572140"/>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2428860" y="6072206"/>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 </a:t>
            </a:r>
            <a:r>
              <a:rPr lang="fr-FR" dirty="0" err="1" smtClean="0"/>
              <a:t>dorsum</a:t>
            </a:r>
            <a:r>
              <a:rPr lang="fr-FR" dirty="0" smtClean="0"/>
              <a:t>                        </a:t>
            </a:r>
            <a:r>
              <a:rPr lang="fr-FR" dirty="0" err="1" smtClean="0"/>
              <a:t>dorsa</a:t>
            </a:r>
            <a:r>
              <a:rPr lang="fr-FR" dirty="0" smtClean="0"/>
              <a:t>- palatale/vélaire</a:t>
            </a:r>
          </a:p>
          <a:p>
            <a:pPr>
              <a:buNone/>
            </a:pPr>
            <a:r>
              <a:rPr lang="fr-FR" dirty="0" smtClean="0"/>
              <a:t>  (dos de la langue)             </a:t>
            </a:r>
          </a:p>
          <a:p>
            <a:pPr>
              <a:buNone/>
            </a:pPr>
            <a:r>
              <a:rPr lang="fr-FR" dirty="0" smtClean="0"/>
              <a:t>vélum/palais mou                           vélaire</a:t>
            </a:r>
          </a:p>
          <a:p>
            <a:pPr>
              <a:buNone/>
            </a:pPr>
            <a:r>
              <a:rPr lang="fr-FR" dirty="0" smtClean="0"/>
              <a:t>  uvula/luette                                 uvulaire</a:t>
            </a:r>
          </a:p>
          <a:p>
            <a:pPr>
              <a:buNone/>
            </a:pPr>
            <a:r>
              <a:rPr lang="fr-FR" dirty="0" smtClean="0"/>
              <a:t> pharynx                                         pharyngale</a:t>
            </a:r>
          </a:p>
          <a:p>
            <a:pPr>
              <a:buNone/>
            </a:pPr>
            <a:r>
              <a:rPr lang="fr-FR" dirty="0" smtClean="0"/>
              <a:t> larynx                                            laryngale</a:t>
            </a:r>
          </a:p>
          <a:p>
            <a:pPr>
              <a:buNone/>
            </a:pPr>
            <a:r>
              <a:rPr lang="fr-FR" dirty="0" smtClean="0"/>
              <a:t>  (glotte)                                     (glottale)</a:t>
            </a:r>
          </a:p>
          <a:p>
            <a:pPr>
              <a:buNone/>
            </a:pPr>
            <a:r>
              <a:rPr lang="fr-FR" dirty="0" smtClean="0"/>
              <a:t>deux côtés de la langue                   latérale </a:t>
            </a:r>
          </a:p>
          <a:p>
            <a:pPr>
              <a:buNone/>
            </a:pPr>
            <a:r>
              <a:rPr lang="fr-FR" dirty="0" smtClean="0"/>
              <a:t> bouche (cavité buccale)                  orale</a:t>
            </a:r>
          </a:p>
          <a:p>
            <a:pPr>
              <a:buNone/>
            </a:pPr>
            <a:r>
              <a:rPr lang="fr-FR" dirty="0" smtClean="0"/>
              <a:t> nez (cavité nasale)                         nasale                      </a:t>
            </a:r>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44</a:t>
            </a:fld>
            <a:endParaRPr lang="fr-FR"/>
          </a:p>
        </p:txBody>
      </p:sp>
      <p:cxnSp>
        <p:nvCxnSpPr>
          <p:cNvPr id="7" name="Connecteur droit avec flèche 6"/>
          <p:cNvCxnSpPr/>
          <p:nvPr/>
        </p:nvCxnSpPr>
        <p:spPr>
          <a:xfrm>
            <a:off x="3214678" y="785794"/>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p:cNvCxnSpPr/>
          <p:nvPr/>
        </p:nvCxnSpPr>
        <p:spPr>
          <a:xfrm>
            <a:off x="3571868" y="5000636"/>
            <a:ext cx="221457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3428992" y="1643050"/>
            <a:ext cx="221457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2786050" y="2143116"/>
            <a:ext cx="28575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2571736" y="2643182"/>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1857356" y="3143248"/>
            <a:ext cx="37147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4286248" y="4071942"/>
            <a:ext cx="1428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a:off x="4500562" y="4500570"/>
            <a:ext cx="13573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buNone/>
            </a:pPr>
            <a:r>
              <a:rPr lang="fr-FR" dirty="0" smtClean="0"/>
              <a:t>Modes d’articulation:</a:t>
            </a:r>
          </a:p>
          <a:p>
            <a:pPr>
              <a:buNone/>
            </a:pPr>
            <a:r>
              <a:rPr lang="fr-FR" dirty="0" smtClean="0"/>
              <a:t>Facteurs modifiant la nature de l’air expiré:</a:t>
            </a:r>
          </a:p>
          <a:p>
            <a:pPr>
              <a:buNone/>
            </a:pPr>
            <a:r>
              <a:rPr lang="fr-FR" dirty="0" smtClean="0"/>
              <a:t>Explosion                    occlusive, momentanée</a:t>
            </a:r>
          </a:p>
          <a:p>
            <a:pPr>
              <a:buNone/>
            </a:pPr>
            <a:r>
              <a:rPr lang="fr-FR" dirty="0" smtClean="0"/>
              <a:t>Frottement                  fricative, spirante,</a:t>
            </a:r>
          </a:p>
          <a:p>
            <a:pPr>
              <a:buNone/>
            </a:pPr>
            <a:r>
              <a:rPr lang="fr-FR" dirty="0" smtClean="0"/>
              <a:t>                                   constrictive</a:t>
            </a:r>
          </a:p>
          <a:p>
            <a:pPr>
              <a:buNone/>
            </a:pPr>
            <a:endParaRPr lang="fr-FR" dirty="0" smtClean="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45</a:t>
            </a:fld>
            <a:endParaRPr lang="fr-FR" dirty="0"/>
          </a:p>
        </p:txBody>
      </p:sp>
      <p:cxnSp>
        <p:nvCxnSpPr>
          <p:cNvPr id="6" name="Connecteur droit avec flèche 5"/>
          <p:cNvCxnSpPr/>
          <p:nvPr/>
        </p:nvCxnSpPr>
        <p:spPr>
          <a:xfrm>
            <a:off x="2071670" y="1571612"/>
            <a:ext cx="17859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2428860" y="2071678"/>
            <a:ext cx="142876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Quelques notes préliminaires</a:t>
            </a:r>
            <a:br>
              <a:rPr lang="fr-FR" dirty="0" smtClean="0"/>
            </a:br>
            <a:r>
              <a:rPr lang="fr-FR" dirty="0" smtClean="0"/>
              <a:t> </a:t>
            </a:r>
            <a:endParaRPr lang="fr-FR" dirty="0"/>
          </a:p>
        </p:txBody>
      </p:sp>
      <p:sp>
        <p:nvSpPr>
          <p:cNvPr id="3" name="Espace réservé du contenu 2"/>
          <p:cNvSpPr>
            <a:spLocks noGrp="1"/>
          </p:cNvSpPr>
          <p:nvPr>
            <p:ph idx="1"/>
          </p:nvPr>
        </p:nvSpPr>
        <p:spPr>
          <a:xfrm>
            <a:off x="457200" y="1071546"/>
            <a:ext cx="7239000" cy="5384190"/>
          </a:xfrm>
        </p:spPr>
        <p:txBody>
          <a:bodyPr>
            <a:normAutofit/>
          </a:bodyPr>
          <a:lstStyle/>
          <a:p>
            <a:pPr>
              <a:buNone/>
            </a:pPr>
            <a:r>
              <a:rPr lang="fr-FR" sz="2000" dirty="0" smtClean="0"/>
              <a:t>De prime abord:</a:t>
            </a:r>
          </a:p>
          <a:p>
            <a:pPr algn="just">
              <a:buNone/>
            </a:pPr>
            <a:r>
              <a:rPr lang="fr-FR" sz="2000" dirty="0" smtClean="0"/>
              <a:t>-les voyelles sont le produit des vibrations des cordes vocales, quand l’air s’échappe sans être bloqué ou freiné. Le timbre propre à chacune dépend de la position de la langue et/ou de l’ouverture de la bouche(arrondissement des lèvres, etc.),</a:t>
            </a:r>
          </a:p>
          <a:p>
            <a:pPr algn="just">
              <a:buNone/>
            </a:pPr>
            <a:r>
              <a:rPr lang="fr-FR" sz="2000" dirty="0" smtClean="0"/>
              <a:t>-les consonnes sont le produit du souffle qui heurte divers organes dans la gorge ou la bouche, entraînant des explosions ou des frottements.</a:t>
            </a:r>
          </a:p>
          <a:p>
            <a:pPr algn="just">
              <a:buFontTx/>
              <a:buChar char="-"/>
            </a:pPr>
            <a:endParaRPr lang="fr-FR" sz="2000" dirty="0" smtClean="0"/>
          </a:p>
          <a:p>
            <a:pPr algn="just">
              <a:buNone/>
            </a:pPr>
            <a:r>
              <a:rPr lang="fr-FR" sz="2000" dirty="0" smtClean="0"/>
              <a:t>N.B</a:t>
            </a:r>
          </a:p>
          <a:p>
            <a:pPr algn="just">
              <a:buNone/>
            </a:pPr>
            <a:r>
              <a:rPr lang="fr-FR" sz="2000" dirty="0" smtClean="0"/>
              <a:t>Pour les voyelles, il est question de:</a:t>
            </a:r>
          </a:p>
          <a:p>
            <a:pPr algn="just">
              <a:buNone/>
            </a:pPr>
            <a:r>
              <a:rPr lang="fr-FR" sz="2000" dirty="0" smtClean="0"/>
              <a:t>- Zones d’articulation: palatale/centrale/vélaire</a:t>
            </a:r>
          </a:p>
          <a:p>
            <a:pPr algn="just">
              <a:buNone/>
            </a:pPr>
            <a:r>
              <a:rPr lang="fr-FR" sz="2000" dirty="0" smtClean="0"/>
              <a:t>- Degrés d’aperture:</a:t>
            </a:r>
          </a:p>
          <a:p>
            <a:pPr algn="just">
              <a:buNone/>
            </a:pPr>
            <a:r>
              <a:rPr lang="fr-FR" sz="2000" dirty="0" smtClean="0"/>
              <a:t>   fermée/mi-fermée/médiane/ouverte</a:t>
            </a:r>
          </a:p>
          <a:p>
            <a:pPr>
              <a:buNone/>
            </a:pP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46</a:t>
            </a:fld>
            <a:endParaRPr lang="fr-FR" dirty="0"/>
          </a:p>
        </p:txBody>
      </p:sp>
    </p:spTree>
  </p:cSld>
  <p:clrMapOvr>
    <a:masterClrMapping/>
  </p:clrMapOvr>
  <p:transition>
    <p:wheel spokes="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Phonologie amazighe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lgn="just">
              <a:buNone/>
            </a:pPr>
            <a:r>
              <a:rPr lang="fr-FR" sz="2200" dirty="0" smtClean="0"/>
              <a:t>Il importe de signaler que notre approche phonologique s’inscrit dans le champs de la linguistique structurale («cercle linguistique de Prague», cf. Troubetzkoy, 1939, « </a:t>
            </a:r>
            <a:r>
              <a:rPr lang="fr-FR" sz="2200" i="1" dirty="0" smtClean="0"/>
              <a:t>Principes de phonologie »</a:t>
            </a:r>
            <a:r>
              <a:rPr lang="fr-FR" sz="2200" dirty="0" smtClean="0"/>
              <a:t>). Plus particulièrement, il est question d’étudier la phonologie amazighe (rifaine) tout en adoptant  sa terminologie et ses méthodes. </a:t>
            </a:r>
          </a:p>
          <a:p>
            <a:pPr algn="just">
              <a:buNone/>
            </a:pPr>
            <a:r>
              <a:rPr lang="fr-FR" sz="2200" dirty="0" smtClean="0"/>
              <a:t>D’abord, voici quelques précurseurs ayant fait de la phonologie amazighe un objet d’étude:</a:t>
            </a:r>
          </a:p>
          <a:p>
            <a:pPr algn="just">
              <a:buNone/>
            </a:pPr>
            <a:r>
              <a:rPr lang="fr-FR" sz="2200" dirty="0" smtClean="0"/>
              <a:t> Basset 1946, Basset et Picard 1948, Picard, Ricard, L. </a:t>
            </a:r>
            <a:r>
              <a:rPr lang="fr-FR" sz="2200" dirty="0" err="1" smtClean="0"/>
              <a:t>Galand</a:t>
            </a:r>
            <a:r>
              <a:rPr lang="fr-FR" sz="2200" dirty="0" smtClean="0"/>
              <a:t> (1953),A. </a:t>
            </a:r>
            <a:r>
              <a:rPr lang="fr-FR" sz="2200" dirty="0" err="1" smtClean="0"/>
              <a:t>Willms</a:t>
            </a:r>
            <a:r>
              <a:rPr lang="fr-FR" sz="2200" dirty="0" smtClean="0"/>
              <a:t> (1962, 1964 et 1965), </a:t>
            </a:r>
            <a:r>
              <a:rPr lang="fr-FR" sz="2200" dirty="0" err="1" smtClean="0"/>
              <a:t>etc</a:t>
            </a:r>
            <a:r>
              <a:rPr lang="fr-FR" sz="2200"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47</a:t>
            </a:fld>
            <a:endParaRPr lang="fr-FR" dirty="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sz="2200" dirty="0" smtClean="0"/>
              <a:t>Par la suite, on note, qu’après l’article de Basset (1946), les études sur la phonologie « stagnent ». Il fallait attendre les années 1980, surtout, pour assister à une production en faveur de la phonologie amazighe, c’est ainsi qu’on trouve sur la liste de tamazight : </a:t>
            </a:r>
            <a:r>
              <a:rPr lang="fr-FR" sz="2200" dirty="0" err="1" smtClean="0"/>
              <a:t>Ameur</a:t>
            </a:r>
            <a:r>
              <a:rPr lang="fr-FR" sz="2200" dirty="0" smtClean="0"/>
              <a:t>, </a:t>
            </a:r>
            <a:r>
              <a:rPr lang="fr-FR" sz="2200" dirty="0" err="1" smtClean="0"/>
              <a:t>Bahmad</a:t>
            </a:r>
            <a:r>
              <a:rPr lang="fr-FR" sz="2200" dirty="0" smtClean="0"/>
              <a:t>, </a:t>
            </a:r>
            <a:r>
              <a:rPr lang="fr-FR" sz="2200" dirty="0" err="1" smtClean="0"/>
              <a:t>Bezaa</a:t>
            </a:r>
            <a:r>
              <a:rPr lang="fr-FR" sz="2200" dirty="0" smtClean="0"/>
              <a:t>, </a:t>
            </a:r>
            <a:r>
              <a:rPr lang="fr-FR" sz="2200" dirty="0" err="1" smtClean="0"/>
              <a:t>Bergou</a:t>
            </a:r>
            <a:r>
              <a:rPr lang="fr-FR" sz="2200" dirty="0" smtClean="0"/>
              <a:t>, </a:t>
            </a:r>
            <a:r>
              <a:rPr lang="fr-FR" sz="2200" dirty="0" err="1" smtClean="0"/>
              <a:t>Guerssel</a:t>
            </a:r>
            <a:r>
              <a:rPr lang="fr-FR" sz="2200" dirty="0" smtClean="0"/>
              <a:t>, </a:t>
            </a:r>
            <a:r>
              <a:rPr lang="fr-FR" sz="2200" dirty="0" err="1" smtClean="0"/>
              <a:t>Idrissi</a:t>
            </a:r>
            <a:r>
              <a:rPr lang="fr-FR" sz="2200" dirty="0" smtClean="0"/>
              <a:t>, </a:t>
            </a:r>
            <a:r>
              <a:rPr lang="fr-FR" sz="2200" dirty="0" err="1" smtClean="0"/>
              <a:t>Saïb</a:t>
            </a:r>
            <a:r>
              <a:rPr lang="fr-FR" sz="2200" dirty="0" smtClean="0"/>
              <a:t>; celle de rifain : </a:t>
            </a:r>
            <a:r>
              <a:rPr lang="fr-FR" sz="2200" dirty="0" err="1" smtClean="0"/>
              <a:t>Hamdaoui</a:t>
            </a:r>
            <a:r>
              <a:rPr lang="fr-FR" sz="2200" dirty="0" smtClean="0"/>
              <a:t>, Chami, </a:t>
            </a:r>
            <a:r>
              <a:rPr lang="fr-FR" sz="2200" dirty="0" err="1" smtClean="0"/>
              <a:t>Allati</a:t>
            </a:r>
            <a:r>
              <a:rPr lang="fr-FR" sz="2200" dirty="0" smtClean="0"/>
              <a:t>, </a:t>
            </a:r>
            <a:r>
              <a:rPr lang="fr-FR" sz="2200" dirty="0" err="1" smtClean="0"/>
              <a:t>Chtatou</a:t>
            </a:r>
            <a:r>
              <a:rPr lang="fr-FR" sz="2200" dirty="0" smtClean="0"/>
              <a:t>, El </a:t>
            </a:r>
            <a:r>
              <a:rPr lang="fr-FR" sz="2200" dirty="0" err="1" smtClean="0"/>
              <a:t>Aïssati</a:t>
            </a:r>
            <a:r>
              <a:rPr lang="fr-FR" sz="2200" dirty="0" smtClean="0"/>
              <a:t>, </a:t>
            </a:r>
            <a:r>
              <a:rPr lang="fr-FR" sz="2200" dirty="0" err="1" smtClean="0"/>
              <a:t>Elkirat</a:t>
            </a:r>
            <a:r>
              <a:rPr lang="fr-FR" sz="2200" dirty="0" smtClean="0"/>
              <a:t> et celle de tachelhit : </a:t>
            </a:r>
            <a:r>
              <a:rPr lang="fr-FR" sz="2200" dirty="0" err="1" smtClean="0"/>
              <a:t>Boukous</a:t>
            </a:r>
            <a:r>
              <a:rPr lang="fr-FR" sz="2200" dirty="0" smtClean="0"/>
              <a:t>, </a:t>
            </a:r>
            <a:r>
              <a:rPr lang="fr-FR" sz="2200" dirty="0" err="1" smtClean="0"/>
              <a:t>Elmedlaoui</a:t>
            </a:r>
            <a:r>
              <a:rPr lang="fr-FR" sz="2200" dirty="0" smtClean="0"/>
              <a:t>, Dell et </a:t>
            </a:r>
            <a:r>
              <a:rPr lang="fr-FR" sz="2200" dirty="0" err="1" smtClean="0"/>
              <a:t>Elmedlaoui</a:t>
            </a:r>
            <a:r>
              <a:rPr lang="fr-FR" sz="2200" dirty="0" smtClean="0"/>
              <a:t>, entre autres.</a:t>
            </a:r>
          </a:p>
          <a:p>
            <a:pPr algn="just">
              <a:buNone/>
            </a:pPr>
            <a:r>
              <a:rPr lang="fr-FR" sz="2200" dirty="0" smtClean="0"/>
              <a:t> Enfin, à partir des 1990, la majorité des études visent des aspects particuliers, tels la gémination, le schwa, les glides, la syllabe, etc., hormis </a:t>
            </a:r>
            <a:r>
              <a:rPr lang="fr-FR" sz="2200" dirty="0" err="1" smtClean="0"/>
              <a:t>Boukous</a:t>
            </a:r>
            <a:r>
              <a:rPr lang="fr-FR" sz="2200" dirty="0" smtClean="0"/>
              <a:t> (2009) </a:t>
            </a:r>
            <a:r>
              <a:rPr lang="fr-FR" sz="2200" i="1" dirty="0" smtClean="0"/>
              <a:t>« Phonologie de l’amazighe </a:t>
            </a:r>
            <a:r>
              <a:rPr lang="fr-FR" sz="2200" dirty="0" smtClean="0"/>
              <a:t>» a présenté une étude d’ensemble de tachelhit.</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48</a:t>
            </a:fld>
            <a:endParaRPr lang="fr-FR" dirty="0"/>
          </a:p>
        </p:txBody>
      </p:sp>
    </p:spTree>
  </p:cSld>
  <p:clrMapOvr>
    <a:masterClrMapping/>
  </p:clrMapOvr>
  <p:transition>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800" dirty="0" smtClean="0"/>
              <a:t>I) Une mise au point terminologique</a:t>
            </a:r>
            <a:br>
              <a:rPr lang="fr-FR" sz="2800" dirty="0" smtClean="0"/>
            </a:br>
            <a:r>
              <a:rPr lang="fr-FR" sz="2800" dirty="0" smtClean="0"/>
              <a:t/>
            </a:r>
            <a:br>
              <a:rPr lang="fr-FR" sz="2800" dirty="0" smtClean="0"/>
            </a:br>
            <a:endParaRPr lang="fr-FR" sz="2800" dirty="0"/>
          </a:p>
        </p:txBody>
      </p:sp>
      <p:sp>
        <p:nvSpPr>
          <p:cNvPr id="3" name="Espace réservé du contenu 2"/>
          <p:cNvSpPr>
            <a:spLocks noGrp="1"/>
          </p:cNvSpPr>
          <p:nvPr>
            <p:ph idx="1"/>
          </p:nvPr>
        </p:nvSpPr>
        <p:spPr>
          <a:xfrm>
            <a:off x="457200" y="1000108"/>
            <a:ext cx="7239000" cy="5455628"/>
          </a:xfrm>
        </p:spPr>
        <p:txBody>
          <a:bodyPr>
            <a:normAutofit/>
          </a:bodyPr>
          <a:lstStyle/>
          <a:p>
            <a:pPr algn="just">
              <a:buNone/>
            </a:pPr>
            <a:r>
              <a:rPr lang="fr-FR" sz="2000" dirty="0" smtClean="0"/>
              <a:t>Cette entrée par les concepts sera importante afin de délimiter le champ d’application de notre description phonologique du rifain.</a:t>
            </a:r>
          </a:p>
          <a:p>
            <a:pPr algn="just">
              <a:buNone/>
            </a:pPr>
            <a:r>
              <a:rPr lang="fr-FR" sz="2000" dirty="0" smtClean="0"/>
              <a:t>Il est généralement admis que l’étude en linguistique ne pourrait se réaliser sans collecter tous les matériaux nécessaires à l’analyse. Cette construction de matériaux linguistiques sous forme de listes de mots est désignée par le terme: </a:t>
            </a:r>
            <a:r>
              <a:rPr lang="fr-FR" sz="2000" b="1" dirty="0" smtClean="0">
                <a:solidFill>
                  <a:srgbClr val="FF0000"/>
                </a:solidFill>
              </a:rPr>
              <a:t>corpus</a:t>
            </a:r>
            <a:r>
              <a:rPr lang="fr-FR" sz="2000" dirty="0" smtClean="0"/>
              <a:t>.</a:t>
            </a:r>
          </a:p>
          <a:p>
            <a:pPr algn="just">
              <a:buNone/>
            </a:pPr>
            <a:r>
              <a:rPr lang="fr-FR" sz="2000" dirty="0" smtClean="0"/>
              <a:t>Le corpus dans notre cas renferme des exemples purement rifains, sans pour autant exclure les autres parlers. </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49</a:t>
            </a:fld>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du cours</a:t>
            </a:r>
            <a:endParaRPr lang="fr-FR" dirty="0"/>
          </a:p>
        </p:txBody>
      </p:sp>
      <p:sp>
        <p:nvSpPr>
          <p:cNvPr id="3" name="Espace réservé du contenu 2"/>
          <p:cNvSpPr>
            <a:spLocks noGrp="1"/>
          </p:cNvSpPr>
          <p:nvPr>
            <p:ph idx="1"/>
          </p:nvPr>
        </p:nvSpPr>
        <p:spPr/>
        <p:txBody>
          <a:bodyPr/>
          <a:lstStyle/>
          <a:p>
            <a:r>
              <a:rPr lang="fr-FR" dirty="0" smtClean="0"/>
              <a:t>Introduction</a:t>
            </a:r>
          </a:p>
          <a:p>
            <a:pPr>
              <a:buNone/>
            </a:pPr>
            <a:r>
              <a:rPr lang="fr-FR" dirty="0" smtClean="0"/>
              <a:t>  - </a:t>
            </a:r>
            <a:r>
              <a:rPr lang="fr-FR" sz="2000" dirty="0" smtClean="0"/>
              <a:t>Bref aperçu sur la linguistique </a:t>
            </a:r>
            <a:r>
              <a:rPr lang="fr-FR" sz="1400" dirty="0" smtClean="0"/>
              <a:t>(histoire de la linguistique, branches de la linguistique);  </a:t>
            </a:r>
          </a:p>
          <a:p>
            <a:pPr>
              <a:buNone/>
            </a:pPr>
            <a:r>
              <a:rPr lang="fr-FR" sz="2000" dirty="0" smtClean="0"/>
              <a:t>   - Phonétique et phonologie: critères de distinction; </a:t>
            </a:r>
          </a:p>
          <a:p>
            <a:pPr>
              <a:buNone/>
            </a:pPr>
            <a:r>
              <a:rPr lang="fr-FR" sz="2000" dirty="0" smtClean="0"/>
              <a:t>   - Rappel sur la phonétique </a:t>
            </a:r>
            <a:r>
              <a:rPr lang="fr-FR" sz="1400" dirty="0" smtClean="0"/>
              <a:t>( types de phonétique, appareil phonatoire, sons: consonnes, voyelles, lieu/mode d’articulation, etc.);</a:t>
            </a:r>
          </a:p>
          <a:p>
            <a:pPr>
              <a:buNone/>
            </a:pPr>
            <a:r>
              <a:rPr lang="fr-FR" sz="2000" dirty="0" smtClean="0"/>
              <a:t>   - Phonologie amazighe </a:t>
            </a:r>
            <a:r>
              <a:rPr lang="fr-FR" sz="1400" dirty="0" smtClean="0"/>
              <a:t>(état de lieu de la recherche).</a:t>
            </a:r>
            <a:endParaRPr lang="fr-FR" sz="14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a:t>
            </a:fld>
            <a:endParaRPr lang="fr-FR"/>
          </a:p>
        </p:txBody>
      </p:sp>
    </p:spTree>
  </p:cSld>
  <p:clrMapOvr>
    <a:masterClrMapping/>
  </p:clrMapOvr>
  <p:transition>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7239000" cy="5884256"/>
          </a:xfrm>
        </p:spPr>
        <p:txBody>
          <a:bodyPr>
            <a:noAutofit/>
          </a:bodyPr>
          <a:lstStyle/>
          <a:p>
            <a:pPr algn="just">
              <a:buNone/>
            </a:pPr>
            <a:r>
              <a:rPr lang="fr-FR" sz="2000" dirty="0" smtClean="0"/>
              <a:t>La </a:t>
            </a:r>
            <a:r>
              <a:rPr lang="fr-FR" sz="2000" dirty="0" smtClean="0">
                <a:solidFill>
                  <a:srgbClr val="FF0000"/>
                </a:solidFill>
              </a:rPr>
              <a:t>phonologie</a:t>
            </a:r>
            <a:r>
              <a:rPr lang="fr-FR" sz="2000" dirty="0" smtClean="0"/>
              <a:t> </a:t>
            </a:r>
            <a:r>
              <a:rPr lang="fr-FR" sz="2000" dirty="0" smtClean="0">
                <a:solidFill>
                  <a:srgbClr val="FF0000"/>
                </a:solidFill>
              </a:rPr>
              <a:t>phonématique</a:t>
            </a:r>
            <a:r>
              <a:rPr lang="fr-FR" sz="2000" dirty="0" smtClean="0"/>
              <a:t> vise l’étude des unités phoniques distinctives de la langue, ayant une fonction. Ces unités sont les </a:t>
            </a:r>
            <a:r>
              <a:rPr lang="fr-FR" sz="2000" dirty="0" smtClean="0">
                <a:solidFill>
                  <a:srgbClr val="FF0000"/>
                </a:solidFill>
              </a:rPr>
              <a:t>phonèmes</a:t>
            </a:r>
            <a:r>
              <a:rPr lang="fr-FR" sz="2000" dirty="0" smtClean="0"/>
              <a:t>. </a:t>
            </a:r>
          </a:p>
          <a:p>
            <a:pPr>
              <a:buNone/>
            </a:pPr>
            <a:r>
              <a:rPr lang="fr-FR" sz="2000" dirty="0" smtClean="0"/>
              <a:t>Le </a:t>
            </a:r>
            <a:r>
              <a:rPr lang="fr-FR" sz="2000" dirty="0" smtClean="0">
                <a:solidFill>
                  <a:srgbClr val="FF0000"/>
                </a:solidFill>
              </a:rPr>
              <a:t>phonème</a:t>
            </a:r>
            <a:r>
              <a:rPr lang="fr-FR" sz="2000" dirty="0" smtClean="0"/>
              <a:t> est la petite unité dépourvue de sens.</a:t>
            </a:r>
          </a:p>
          <a:p>
            <a:pPr>
              <a:buNone/>
            </a:pPr>
            <a:r>
              <a:rPr lang="fr-FR" sz="2000" dirty="0" smtClean="0"/>
              <a:t>Selon Troubetzkoy (1939:34): « les </a:t>
            </a:r>
            <a:r>
              <a:rPr lang="fr-FR" sz="2000" dirty="0" smtClean="0">
                <a:solidFill>
                  <a:srgbClr val="FF0000"/>
                </a:solidFill>
              </a:rPr>
              <a:t>phonèmes</a:t>
            </a:r>
            <a:r>
              <a:rPr lang="fr-FR" sz="2000" dirty="0" smtClean="0"/>
              <a:t> sont donc les marques distinctives des silhouettes des mots . Chaque mot doit contenir autant de phonèmes dans l ’</a:t>
            </a:r>
            <a:r>
              <a:rPr lang="pt-BR" sz="2000" dirty="0" smtClean="0"/>
              <a:t>ordre voulu qu</a:t>
            </a:r>
            <a:r>
              <a:rPr lang="fr-FR" sz="2000" dirty="0" smtClean="0"/>
              <a:t>’ il est nécessaire pour le distinguer de tout autre mot. »</a:t>
            </a:r>
          </a:p>
          <a:p>
            <a:pPr>
              <a:buNone/>
            </a:pPr>
            <a:r>
              <a:rPr lang="fr-FR" sz="2000" dirty="0" smtClean="0"/>
              <a:t> Enfin, Troubetzkoy(1939:44) conclut que « </a:t>
            </a:r>
            <a:r>
              <a:rPr lang="fr-FR" sz="2000" dirty="0" smtClean="0">
                <a:solidFill>
                  <a:srgbClr val="FF0000"/>
                </a:solidFill>
              </a:rPr>
              <a:t>le phonème </a:t>
            </a:r>
            <a:r>
              <a:rPr lang="fr-FR" sz="2000" dirty="0" smtClean="0"/>
              <a:t>est un terme de ces oppositions qui ne soit plus divisible en unités phonologiques distinctives encore plus petites . »</a:t>
            </a:r>
          </a:p>
          <a:p>
            <a:pPr>
              <a:buNone/>
            </a:pPr>
            <a:r>
              <a:rPr lang="fr-FR" sz="2000" dirty="0" smtClean="0"/>
              <a:t>Le </a:t>
            </a:r>
            <a:r>
              <a:rPr lang="fr-FR" sz="2000" dirty="0" smtClean="0">
                <a:solidFill>
                  <a:srgbClr val="FF0000"/>
                </a:solidFill>
              </a:rPr>
              <a:t>phonème</a:t>
            </a:r>
            <a:r>
              <a:rPr lang="fr-FR" sz="2000" dirty="0" smtClean="0"/>
              <a:t> est un son langagier qui entraîne une opposition de sens. On peut prouver que deux sons constituent des phonèmes distincts s'il existe au moins une </a:t>
            </a:r>
            <a:r>
              <a:rPr lang="fr-FR" sz="2000" dirty="0" smtClean="0">
                <a:solidFill>
                  <a:srgbClr val="FF0000"/>
                </a:solidFill>
              </a:rPr>
              <a:t>paire minimale </a:t>
            </a:r>
            <a:r>
              <a:rPr lang="fr-FR" sz="2000" dirty="0" smtClean="0"/>
              <a:t>pour cette </a:t>
            </a:r>
            <a:r>
              <a:rPr lang="fr-FR" sz="2000" dirty="0" smtClean="0">
                <a:solidFill>
                  <a:srgbClr val="FF0000"/>
                </a:solidFill>
              </a:rPr>
              <a:t>opposition phonologique</a:t>
            </a:r>
            <a:r>
              <a:rPr lang="fr-FR" sz="2000" dirty="0" smtClean="0"/>
              <a:t>. </a:t>
            </a:r>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50</a:t>
            </a:fld>
            <a:endParaRPr lang="fr-F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7429552" cy="5955694"/>
          </a:xfrm>
        </p:spPr>
        <p:txBody>
          <a:bodyPr>
            <a:normAutofit/>
          </a:bodyPr>
          <a:lstStyle/>
          <a:p>
            <a:pPr algn="just">
              <a:buNone/>
            </a:pPr>
            <a:r>
              <a:rPr lang="fr-FR" sz="2000" dirty="0" smtClean="0"/>
              <a:t>Toutefois, « les </a:t>
            </a:r>
            <a:r>
              <a:rPr lang="fr-FR" sz="2000" dirty="0" smtClean="0">
                <a:solidFill>
                  <a:srgbClr val="FF0000"/>
                </a:solidFill>
              </a:rPr>
              <a:t>oppositions phoniques </a:t>
            </a:r>
            <a:r>
              <a:rPr lang="fr-FR" sz="2000" dirty="0" smtClean="0"/>
              <a:t>qui dans la langue en question peuvent différencier les significations intellectuelles de deux mots , nous les nommerons des </a:t>
            </a:r>
            <a:r>
              <a:rPr lang="fr-FR" sz="2000" dirty="0" smtClean="0">
                <a:solidFill>
                  <a:srgbClr val="FF0000"/>
                </a:solidFill>
              </a:rPr>
              <a:t>oppositions phonologiques </a:t>
            </a:r>
            <a:r>
              <a:rPr lang="fr-FR" sz="2000" dirty="0" smtClean="0"/>
              <a:t>(ou des oppositions phonologiques distinctives ou encore des oppositions distinctives ) . Par contre les oppositions qui ne possèdent pas cette faculté seront dites non pertinentes au point de vue phonologique ou non distinctives » Troubetzkoy (1939:33) . </a:t>
            </a:r>
          </a:p>
          <a:p>
            <a:pPr algn="just">
              <a:buNone/>
            </a:pPr>
            <a:r>
              <a:rPr lang="fr-FR" sz="2000" dirty="0" smtClean="0"/>
              <a:t> Une </a:t>
            </a:r>
            <a:r>
              <a:rPr lang="fr-FR" sz="2000" dirty="0" smtClean="0">
                <a:solidFill>
                  <a:srgbClr val="FF0000"/>
                </a:solidFill>
              </a:rPr>
              <a:t>paire minimale </a:t>
            </a:r>
            <a:r>
              <a:rPr lang="fr-FR" sz="2000" dirty="0" smtClean="0"/>
              <a:t>est une opposition de deux mots qui se distinguent par un seul phonème, occupant nécessairement la même position: initiale, médiale ou finale. </a:t>
            </a:r>
            <a:endParaRPr lang="fr-FR" sz="2000" dirty="0" smtClean="0">
              <a:solidFill>
                <a:srgbClr val="FF0000"/>
              </a:solidFill>
            </a:endParaRPr>
          </a:p>
          <a:p>
            <a:pPr algn="just">
              <a:buNone/>
            </a:pPr>
            <a:r>
              <a:rPr lang="fr-FR" sz="2000" dirty="0" smtClean="0"/>
              <a:t>Ceci fait appel au procédé de </a:t>
            </a:r>
            <a:r>
              <a:rPr lang="fr-FR" sz="2000" dirty="0" smtClean="0">
                <a:solidFill>
                  <a:srgbClr val="FF0000"/>
                </a:solidFill>
              </a:rPr>
              <a:t>commutation </a:t>
            </a:r>
            <a:r>
              <a:rPr lang="fr-FR" sz="2000" dirty="0" smtClean="0"/>
              <a:t>qui consiste à</a:t>
            </a:r>
            <a:r>
              <a:rPr lang="fr-FR" sz="2000" dirty="0" smtClean="0">
                <a:solidFill>
                  <a:srgbClr val="FF0000"/>
                </a:solidFill>
              </a:rPr>
              <a:t> substituer </a:t>
            </a:r>
            <a:r>
              <a:rPr lang="fr-FR" sz="2000" dirty="0" smtClean="0"/>
              <a:t>deux sons apparentés phonétiquement, et qui sont interchangeables, dans le même  environnement, entraînant de la sorte une différenciation de sens. </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51</a:t>
            </a:fld>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pPr algn="just">
              <a:buNone/>
            </a:pPr>
            <a:r>
              <a:rPr lang="fr-FR" sz="2000" dirty="0" smtClean="0"/>
              <a:t>Il est à noter que « le nombre de phonèmes employés comme marques distinctives est dans chaque langue beaucoup plus petit que le nombre des mots , de sorte que chaque mot particulier n’</a:t>
            </a:r>
            <a:r>
              <a:rPr lang="pt-BR" sz="2000" dirty="0" smtClean="0"/>
              <a:t>offre jamais qu’</a:t>
            </a:r>
            <a:r>
              <a:rPr lang="fr-FR" sz="2000" dirty="0" smtClean="0"/>
              <a:t>une combinaison déterminée de phonèmes existant également dans d’autres mots. » Troubetzkoy (1927:38)</a:t>
            </a:r>
          </a:p>
          <a:p>
            <a:pPr algn="just">
              <a:buNone/>
            </a:pPr>
            <a:endParaRPr lang="fr-FR" sz="2000" dirty="0" smtClean="0"/>
          </a:p>
          <a:p>
            <a:pPr algn="just">
              <a:buNone/>
            </a:pPr>
            <a:r>
              <a:rPr lang="fr-FR" sz="2000" dirty="0" smtClean="0"/>
              <a:t>À distinguer le phonème de la variante:</a:t>
            </a:r>
          </a:p>
          <a:p>
            <a:pPr algn="just">
              <a:buNone/>
            </a:pPr>
            <a:r>
              <a:rPr lang="fr-FR" sz="2000" dirty="0" smtClean="0"/>
              <a:t>« Si deux sons de la même langue apparaissent exactement dans le même entourage phonique, et s’ils peuvent être substitués l’un à l’autre sans qu'</a:t>
            </a:r>
            <a:r>
              <a:rPr lang="pt-BR" sz="2000" dirty="0" smtClean="0"/>
              <a:t>il se produise par là une </a:t>
            </a:r>
            <a:r>
              <a:rPr lang="fr-FR" sz="2000" dirty="0" smtClean="0"/>
              <a:t>différence dans la signification intellectuelle du mot, alors ces deux sons ne sont que des variantes facultatives d’un phonème unique. » Troubetzkoy (1939: 47)</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52</a:t>
            </a:fld>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 Analyse phonologique</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Autofit/>
          </a:bodyPr>
          <a:lstStyle/>
          <a:p>
            <a:pPr algn="just">
              <a:buNone/>
            </a:pPr>
            <a:endParaRPr lang="fr-FR" sz="1600" dirty="0" smtClean="0"/>
          </a:p>
          <a:p>
            <a:pPr algn="just">
              <a:buNone/>
            </a:pPr>
            <a:r>
              <a:rPr lang="fr-FR" sz="2000" dirty="0" smtClean="0"/>
              <a:t>Nous interprétons, d’abord, cette assertion:</a:t>
            </a:r>
          </a:p>
          <a:p>
            <a:pPr algn="just">
              <a:buNone/>
            </a:pPr>
            <a:r>
              <a:rPr lang="fr-FR" sz="1600" dirty="0" smtClean="0"/>
              <a:t>« Le système phonologique d’une langue est semblable à un crible à travers lequel passe tout ce qui est dit . Seules restent dans le crible les marques phoniques pertinentes pour individualiser les phonèmes . Tout le reste tombe dans un autre crible où restent les marques phoniques ayant une valeur d’ appel ;plus bas se trouve encore un crible où sont triés les traits phoniques caractérisant l’expression du sujet parlant . Chaque homme s’habitue dès l’enfance à analyser ainsi ce qui est dit et cette analyse se fait d‘une façon tout à fait automatique et inconsciente . Mais en outre </a:t>
            </a:r>
            <a:r>
              <a:rPr lang="fr-FR" sz="1600" dirty="0" smtClean="0">
                <a:solidFill>
                  <a:srgbClr val="FF0000"/>
                </a:solidFill>
              </a:rPr>
              <a:t>le système des cribles, qui rend cette analyse possible, est construit différemment dans chaque langue</a:t>
            </a:r>
            <a:r>
              <a:rPr lang="fr-FR" sz="1600" dirty="0" smtClean="0"/>
              <a:t>. L’ homme approprie le système de sa langue maternelle. Mais s’il entend parler une autre langue Il emploie involontairement pour l’analyse de ce qu’il entend le crible phonologique de sa langue maternelle qui lui est familier . Et comme ce crible ne convient pas pour la langue étrangère entendue, il se produit de nombreuses erreurs et incompréhensions . Les sons de la langue étrangère reçoivent une interprétation phonologiquement inexacte, puisqu’on les fait passer par le crible phonologique de sa propre langue. » Troubetzkoy (1939: 57)</a:t>
            </a:r>
            <a:endParaRPr lang="fr-FR" sz="16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53</a:t>
            </a:fld>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00" dirty="0" smtClean="0"/>
              <a:t>2-1) Inventaire des phonèmes amazighes</a:t>
            </a:r>
            <a:r>
              <a:rPr lang="fr-FR" sz="4000" dirty="0" smtClean="0"/>
              <a:t/>
            </a:r>
            <a:br>
              <a:rPr lang="fr-FR" sz="4000"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lgn="just">
              <a:buNone/>
            </a:pPr>
            <a:r>
              <a:rPr lang="fr-FR" sz="2000" dirty="0" smtClean="0"/>
              <a:t>En nous basant sur un corpus constitué à partir des parlers amazighes rifains, nous procéderons à l’analyse suivante:</a:t>
            </a:r>
          </a:p>
          <a:p>
            <a:pPr algn="just">
              <a:buNone/>
            </a:pPr>
            <a:r>
              <a:rPr lang="fr-FR" sz="2000" dirty="0" smtClean="0"/>
              <a:t>a) Transcription phonétiques des unités significatives,</a:t>
            </a:r>
          </a:p>
          <a:p>
            <a:pPr algn="just">
              <a:buNone/>
            </a:pPr>
            <a:r>
              <a:rPr lang="fr-FR" sz="2000" dirty="0" smtClean="0"/>
              <a:t>b) Segmentation phonématique des unités signifiantes,</a:t>
            </a:r>
          </a:p>
          <a:p>
            <a:pPr algn="just">
              <a:buNone/>
            </a:pPr>
            <a:r>
              <a:rPr lang="fr-FR" sz="2000" dirty="0" smtClean="0"/>
              <a:t>c) Dégagement de l’inventaire des sons,</a:t>
            </a:r>
          </a:p>
          <a:p>
            <a:pPr algn="just">
              <a:buNone/>
            </a:pPr>
            <a:r>
              <a:rPr lang="fr-FR" sz="2000" dirty="0" smtClean="0"/>
              <a:t>d) Soumission des sons au test de commutation (oppositions phonologiques/paires minimales).</a:t>
            </a:r>
          </a:p>
          <a:p>
            <a:pPr>
              <a:buNone/>
            </a:pPr>
            <a:endParaRPr lang="fr-FR" sz="2400" dirty="0" smtClean="0"/>
          </a:p>
          <a:p>
            <a:pPr>
              <a:buNone/>
            </a:pPr>
            <a:r>
              <a:rPr lang="fr-FR" sz="2400" dirty="0" smtClean="0"/>
              <a:t>        </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54</a:t>
            </a:fld>
            <a:endParaRPr lang="fr-F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214554"/>
            <a:ext cx="7858180" cy="1643074"/>
          </a:xfrm>
        </p:spPr>
        <p:txBody>
          <a:bodyPr>
            <a:normAutofit/>
          </a:bodyPr>
          <a:lstStyle/>
          <a:p>
            <a:r>
              <a:rPr lang="fr-FR" sz="2800" dirty="0" smtClean="0"/>
              <a:t>2-2) Tableau phonologique (consonnes)</a:t>
            </a:r>
            <a:endParaRPr lang="fr-FR" sz="28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55</a:t>
            </a:fld>
            <a:endParaRPr lang="fr-FR" dirty="0"/>
          </a:p>
        </p:txBody>
      </p:sp>
    </p:spTree>
  </p:cSld>
  <p:clrMapOvr>
    <a:masterClrMapping/>
  </p:clrMapOvr>
  <p:transition>
    <p:pull/>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5" name="Espace réservé du contenu 4"/>
          <p:cNvGraphicFramePr>
            <a:graphicFrameLocks noGrp="1"/>
          </p:cNvGraphicFramePr>
          <p:nvPr>
            <p:ph idx="1"/>
          </p:nvPr>
        </p:nvGraphicFramePr>
        <p:xfrm>
          <a:off x="-34895" y="0"/>
          <a:ext cx="9178895" cy="6895845"/>
        </p:xfrm>
        <a:graphic>
          <a:graphicData uri="http://schemas.openxmlformats.org/drawingml/2006/table">
            <a:tbl>
              <a:tblPr firstRow="1" bandRow="1">
                <a:tableStyleId>{5C22544A-7EE6-4342-B048-85BDC9FD1C3A}</a:tableStyleId>
              </a:tblPr>
              <a:tblGrid>
                <a:gridCol w="753334"/>
                <a:gridCol w="368993"/>
                <a:gridCol w="289590"/>
                <a:gridCol w="268942"/>
                <a:gridCol w="208280"/>
                <a:gridCol w="336178"/>
                <a:gridCol w="208280"/>
                <a:gridCol w="336178"/>
                <a:gridCol w="208280"/>
                <a:gridCol w="336178"/>
                <a:gridCol w="336178"/>
                <a:gridCol w="268942"/>
                <a:gridCol w="208280"/>
                <a:gridCol w="208280"/>
                <a:gridCol w="413858"/>
                <a:gridCol w="428628"/>
                <a:gridCol w="222159"/>
                <a:gridCol w="268942"/>
                <a:gridCol w="268942"/>
                <a:gridCol w="208280"/>
                <a:gridCol w="336178"/>
                <a:gridCol w="268942"/>
                <a:gridCol w="426821"/>
                <a:gridCol w="357190"/>
                <a:gridCol w="224522"/>
                <a:gridCol w="336178"/>
                <a:gridCol w="268942"/>
                <a:gridCol w="336178"/>
                <a:gridCol w="268942"/>
                <a:gridCol w="208280"/>
              </a:tblGrid>
              <a:tr h="771121">
                <a:tc gridSpan="2">
                  <a:txBody>
                    <a:bodyPr/>
                    <a:lstStyle/>
                    <a:p>
                      <a:r>
                        <a:rPr lang="fr-FR" sz="1200" dirty="0" smtClean="0">
                          <a:solidFill>
                            <a:srgbClr val="FFFF00"/>
                          </a:solidFill>
                        </a:rPr>
                        <a:t>     Lieux</a:t>
                      </a:r>
                      <a:r>
                        <a:rPr lang="fr-FR" sz="1200" baseline="0" dirty="0" smtClean="0">
                          <a:solidFill>
                            <a:srgbClr val="FFFF00"/>
                          </a:solidFill>
                        </a:rPr>
                        <a:t> </a:t>
                      </a:r>
                      <a:r>
                        <a:rPr lang="fr-FR" sz="1200" dirty="0" smtClean="0">
                          <a:solidFill>
                            <a:srgbClr val="FFFF00"/>
                          </a:solidFill>
                        </a:rPr>
                        <a:t>d’articulation </a:t>
                      </a:r>
                    </a:p>
                  </a:txBody>
                  <a:tcPr/>
                </a:tc>
                <a:tc hMerge="1">
                  <a:txBody>
                    <a:bodyPr/>
                    <a:lstStyle/>
                    <a:p>
                      <a:endParaRPr lang="fr-FR"/>
                    </a:p>
                  </a:txBody>
                  <a:tcPr/>
                </a:tc>
                <a:tc rowSpan="2" gridSpan="2">
                  <a:txBody>
                    <a:bodyPr/>
                    <a:lstStyle/>
                    <a:p>
                      <a:r>
                        <a:rPr lang="fr-FR" sz="1200" dirty="0" smtClean="0">
                          <a:solidFill>
                            <a:srgbClr val="FFFF00"/>
                          </a:solidFill>
                        </a:rPr>
                        <a:t>Bilab</a:t>
                      </a:r>
                    </a:p>
                    <a:p>
                      <a:endParaRPr lang="fr-FR" sz="1200" dirty="0" smtClean="0">
                        <a:solidFill>
                          <a:srgbClr val="FFFF00"/>
                        </a:solidFill>
                      </a:endParaRPr>
                    </a:p>
                    <a:p>
                      <a:endParaRPr lang="fr-FR" sz="1200" dirty="0" smtClean="0">
                        <a:solidFill>
                          <a:srgbClr val="FFFF00"/>
                        </a:solidFill>
                      </a:endParaRPr>
                    </a:p>
                  </a:txBody>
                  <a:tcPr/>
                </a:tc>
                <a:tc rowSpan="2" hMerge="1">
                  <a:txBody>
                    <a:bodyPr/>
                    <a:lstStyle/>
                    <a:p>
                      <a:endParaRPr lang="fr-FR"/>
                    </a:p>
                  </a:txBody>
                  <a:tcPr/>
                </a:tc>
                <a:tc rowSpan="2" gridSpan="2">
                  <a:txBody>
                    <a:bodyPr/>
                    <a:lstStyle/>
                    <a:p>
                      <a:r>
                        <a:rPr lang="fr-FR" sz="1200" dirty="0" smtClean="0">
                          <a:solidFill>
                            <a:srgbClr val="FFFF00"/>
                          </a:solidFill>
                        </a:rPr>
                        <a:t>Lab</a:t>
                      </a:r>
                    </a:p>
                    <a:p>
                      <a:r>
                        <a:rPr lang="fr-FR" sz="1200" dirty="0" smtClean="0">
                          <a:solidFill>
                            <a:srgbClr val="FFFF00"/>
                          </a:solidFill>
                        </a:rPr>
                        <a:t>dent</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err="1" smtClean="0">
                          <a:solidFill>
                            <a:srgbClr val="FFFF00"/>
                          </a:solidFill>
                        </a:rPr>
                        <a:t>Apic</a:t>
                      </a:r>
                      <a:endParaRPr lang="fr-FR" sz="1200" dirty="0" smtClean="0">
                        <a:solidFill>
                          <a:srgbClr val="FFFF00"/>
                        </a:solidFill>
                      </a:endParaRPr>
                    </a:p>
                    <a:p>
                      <a:r>
                        <a:rPr lang="fr-FR" sz="1200" dirty="0" smtClean="0">
                          <a:solidFill>
                            <a:srgbClr val="FFFF00"/>
                          </a:solidFill>
                        </a:rPr>
                        <a:t>dent</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smtClean="0">
                          <a:solidFill>
                            <a:srgbClr val="FFFF00"/>
                          </a:solidFill>
                        </a:rPr>
                        <a:t>Inter</a:t>
                      </a:r>
                    </a:p>
                    <a:p>
                      <a:r>
                        <a:rPr lang="fr-FR" sz="1200" dirty="0" smtClean="0">
                          <a:solidFill>
                            <a:srgbClr val="FFFF00"/>
                          </a:solidFill>
                        </a:rPr>
                        <a:t>Dent</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err="1" smtClean="0">
                          <a:solidFill>
                            <a:srgbClr val="FFFF00"/>
                          </a:solidFill>
                        </a:rPr>
                        <a:t>Apic</a:t>
                      </a:r>
                      <a:endParaRPr lang="fr-FR" sz="1200" dirty="0" smtClean="0">
                        <a:solidFill>
                          <a:srgbClr val="FFFF00"/>
                        </a:solidFill>
                      </a:endParaRPr>
                    </a:p>
                    <a:p>
                      <a:r>
                        <a:rPr lang="fr-FR" sz="1200" dirty="0" err="1" smtClean="0">
                          <a:solidFill>
                            <a:srgbClr val="FFFF00"/>
                          </a:solidFill>
                        </a:rPr>
                        <a:t>alv</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smtClean="0">
                          <a:solidFill>
                            <a:srgbClr val="FFFF00"/>
                          </a:solidFill>
                        </a:rPr>
                        <a:t>Pré</a:t>
                      </a:r>
                    </a:p>
                    <a:p>
                      <a:r>
                        <a:rPr lang="fr-FR" sz="1200" dirty="0" err="1" smtClean="0">
                          <a:solidFill>
                            <a:srgbClr val="FFFF00"/>
                          </a:solidFill>
                        </a:rPr>
                        <a:t>dorsa</a:t>
                      </a:r>
                      <a:endParaRPr lang="fr-FR" sz="1200" dirty="0" smtClean="0">
                        <a:solidFill>
                          <a:srgbClr val="FFFF00"/>
                        </a:solidFill>
                      </a:endParaRPr>
                    </a:p>
                    <a:p>
                      <a:r>
                        <a:rPr lang="fr-FR" sz="1200" dirty="0" err="1" smtClean="0">
                          <a:solidFill>
                            <a:srgbClr val="FFFF00"/>
                          </a:solidFill>
                        </a:rPr>
                        <a:t>alv</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smtClean="0">
                          <a:solidFill>
                            <a:srgbClr val="FFFF00"/>
                          </a:solidFill>
                        </a:rPr>
                        <a:t>Alv</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smtClean="0">
                          <a:solidFill>
                            <a:srgbClr val="FFFF00"/>
                          </a:solidFill>
                        </a:rPr>
                        <a:t>Pré</a:t>
                      </a:r>
                    </a:p>
                    <a:p>
                      <a:r>
                        <a:rPr lang="fr-FR" sz="1200" dirty="0" smtClean="0">
                          <a:solidFill>
                            <a:srgbClr val="FFFF00"/>
                          </a:solidFill>
                        </a:rPr>
                        <a:t>pal</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smtClean="0">
                          <a:solidFill>
                            <a:srgbClr val="FFFF00"/>
                          </a:solidFill>
                        </a:rPr>
                        <a:t>Pal</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err="1" smtClean="0">
                          <a:solidFill>
                            <a:srgbClr val="FFFF00"/>
                          </a:solidFill>
                        </a:rPr>
                        <a:t>Vél</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smtClean="0">
                          <a:solidFill>
                            <a:srgbClr val="FFFF00"/>
                          </a:solidFill>
                        </a:rPr>
                        <a:t>Lab</a:t>
                      </a:r>
                    </a:p>
                    <a:p>
                      <a:r>
                        <a:rPr lang="fr-FR" sz="1200" dirty="0" err="1" smtClean="0">
                          <a:solidFill>
                            <a:srgbClr val="FFFF00"/>
                          </a:solidFill>
                        </a:rPr>
                        <a:t>vél</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err="1" smtClean="0">
                          <a:solidFill>
                            <a:srgbClr val="FFFF00"/>
                          </a:solidFill>
                        </a:rPr>
                        <a:t>Uvul</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err="1" smtClean="0">
                          <a:solidFill>
                            <a:srgbClr val="FFFF00"/>
                          </a:solidFill>
                        </a:rPr>
                        <a:t>Phar</a:t>
                      </a:r>
                      <a:endParaRPr lang="fr-FR" sz="1200" dirty="0">
                        <a:solidFill>
                          <a:srgbClr val="FFFF00"/>
                        </a:solidFill>
                      </a:endParaRPr>
                    </a:p>
                  </a:txBody>
                  <a:tcPr/>
                </a:tc>
                <a:tc rowSpan="2" hMerge="1">
                  <a:txBody>
                    <a:bodyPr/>
                    <a:lstStyle/>
                    <a:p>
                      <a:endParaRPr lang="fr-FR"/>
                    </a:p>
                  </a:txBody>
                  <a:tcPr/>
                </a:tc>
                <a:tc rowSpan="2" gridSpan="2">
                  <a:txBody>
                    <a:bodyPr/>
                    <a:lstStyle/>
                    <a:p>
                      <a:r>
                        <a:rPr lang="fr-FR" sz="1200" dirty="0" err="1" smtClean="0">
                          <a:solidFill>
                            <a:srgbClr val="FFFF00"/>
                          </a:solidFill>
                        </a:rPr>
                        <a:t>Lar</a:t>
                      </a:r>
                      <a:endParaRPr lang="fr-FR" sz="1200" dirty="0">
                        <a:solidFill>
                          <a:srgbClr val="FFFF00"/>
                        </a:solidFill>
                      </a:endParaRPr>
                    </a:p>
                  </a:txBody>
                  <a:tcPr/>
                </a:tc>
                <a:tc rowSpan="2" hMerge="1">
                  <a:txBody>
                    <a:bodyPr/>
                    <a:lstStyle/>
                    <a:p>
                      <a:endParaRPr lang="fr-FR"/>
                    </a:p>
                  </a:txBody>
                  <a:tcPr/>
                </a:tc>
              </a:tr>
              <a:tr h="330474">
                <a:tc rowSpan="2" gridSpan="2">
                  <a:txBody>
                    <a:bodyPr/>
                    <a:lstStyle/>
                    <a:p>
                      <a:r>
                        <a:rPr lang="fr-FR" sz="1200" dirty="0" smtClean="0">
                          <a:solidFill>
                            <a:srgbClr val="FF0000"/>
                          </a:solidFill>
                        </a:rPr>
                        <a:t>Modes</a:t>
                      </a:r>
                    </a:p>
                    <a:p>
                      <a:r>
                        <a:rPr lang="fr-FR" sz="1200" dirty="0" smtClean="0">
                          <a:solidFill>
                            <a:srgbClr val="FF0000"/>
                          </a:solidFill>
                        </a:rPr>
                        <a:t>D’articulation</a:t>
                      </a:r>
                    </a:p>
                  </a:txBody>
                  <a:tcPr/>
                </a:tc>
                <a:tc rowSpan="2" hMerge="1">
                  <a:txBody>
                    <a:bodyPr/>
                    <a:lstStyle/>
                    <a:p>
                      <a:endParaRPr lang="fr-F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c gridSpan="2" vMerge="1">
                  <a:txBody>
                    <a:bodyPr/>
                    <a:lstStyle/>
                    <a:p>
                      <a:endParaRPr lang="fr-FR" sz="1200" dirty="0">
                        <a:solidFill>
                          <a:srgbClr val="00B0F0"/>
                        </a:solidFill>
                      </a:endParaRPr>
                    </a:p>
                  </a:txBody>
                  <a:tcPr/>
                </a:tc>
                <a:tc hMerge="1" vMerge="1">
                  <a:txBody>
                    <a:bodyPr/>
                    <a:lstStyle/>
                    <a:p>
                      <a:endParaRPr lang="fr-FR" sz="1200" dirty="0">
                        <a:solidFill>
                          <a:srgbClr val="00B0F0"/>
                        </a:solidFill>
                      </a:endParaRPr>
                    </a:p>
                  </a:txBody>
                  <a:tcPr/>
                </a:tc>
              </a:tr>
              <a:tr h="470021">
                <a:tc gridSpan="2" vMerge="1">
                  <a:txBody>
                    <a:bodyPr/>
                    <a:lstStyle/>
                    <a:p>
                      <a:endParaRPr lang="fr-FR"/>
                    </a:p>
                  </a:txBody>
                  <a:tcPr/>
                </a:tc>
                <a:tc hMerge="1" vMerge="1">
                  <a:txBody>
                    <a:bodyPr/>
                    <a:lstStyle/>
                    <a:p>
                      <a:endParaRPr lang="fr-FR"/>
                    </a:p>
                  </a:txBody>
                  <a:tcPr/>
                </a:tc>
                <a:tc>
                  <a:txBody>
                    <a:bodyPr/>
                    <a:lstStyle/>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c>
                  <a:txBody>
                    <a:bodyPr/>
                    <a:lstStyle/>
                    <a:p>
                      <a:r>
                        <a:rPr lang="fr-FR" sz="1200" dirty="0" smtClean="0">
                          <a:solidFill>
                            <a:srgbClr val="00B0F0"/>
                          </a:solidFill>
                        </a:rPr>
                        <a:t>+</a:t>
                      </a:r>
                    </a:p>
                    <a:p>
                      <a:r>
                        <a:rPr lang="fr-FR" sz="1200" dirty="0" smtClean="0">
                          <a:solidFill>
                            <a:srgbClr val="00B0F0"/>
                          </a:solidFill>
                        </a:rPr>
                        <a:t>V</a:t>
                      </a:r>
                      <a:endParaRPr lang="fr-FR" sz="1200" dirty="0">
                        <a:solidFill>
                          <a:srgbClr val="00B0F0"/>
                        </a:solidFill>
                      </a:endParaRPr>
                    </a:p>
                  </a:txBody>
                  <a:tcPr/>
                </a:tc>
              </a:tr>
              <a:tr h="383796">
                <a:tc rowSpan="2">
                  <a:txBody>
                    <a:bodyPr/>
                    <a:lstStyle/>
                    <a:p>
                      <a:r>
                        <a:rPr lang="fr-FR" sz="1200" dirty="0" smtClean="0">
                          <a:solidFill>
                            <a:srgbClr val="FF0000"/>
                          </a:solidFill>
                        </a:rPr>
                        <a:t>Occ</a:t>
                      </a:r>
                      <a:endParaRPr lang="fr-FR" sz="1200" dirty="0">
                        <a:solidFill>
                          <a:srgbClr val="FF0000"/>
                        </a:solidFill>
                      </a:endParaRPr>
                    </a:p>
                  </a:txBody>
                  <a:tcPr/>
                </a:tc>
                <a:tc>
                  <a:txBody>
                    <a:bodyPr/>
                    <a:lstStyle/>
                    <a:p>
                      <a:r>
                        <a:rPr lang="fr-FR" sz="1200" dirty="0" smtClean="0">
                          <a:solidFill>
                            <a:srgbClr val="7030A0"/>
                          </a:solidFill>
                        </a:rPr>
                        <a:t>O</a:t>
                      </a:r>
                      <a:endParaRPr lang="fr-FR" sz="1200" dirty="0">
                        <a:solidFill>
                          <a:srgbClr val="7030A0"/>
                        </a:solidFill>
                      </a:endParaRPr>
                    </a:p>
                  </a:txBody>
                  <a:tcPr/>
                </a:tc>
                <a:tc>
                  <a:txBody>
                    <a:bodyPr/>
                    <a:lstStyle/>
                    <a:p>
                      <a:r>
                        <a:rPr kumimoji="0" lang="fr-FR" sz="1300" b="1" kern="1200" dirty="0" smtClean="0">
                          <a:solidFill>
                            <a:schemeClr val="dk1"/>
                          </a:solidFill>
                          <a:latin typeface="+mn-lt"/>
                          <a:ea typeface="+mn-ea"/>
                          <a:cs typeface="+mn-cs"/>
                        </a:rPr>
                        <a:t>p</a:t>
                      </a:r>
                      <a:endParaRPr lang="fr-FR" sz="1300" b="1" dirty="0"/>
                    </a:p>
                  </a:txBody>
                  <a:tcPr/>
                </a:tc>
                <a:tc>
                  <a:txBody>
                    <a:bodyPr/>
                    <a:lstStyle/>
                    <a:p>
                      <a:r>
                        <a:rPr lang="fr-FR" sz="1300" b="1" dirty="0" smtClean="0"/>
                        <a:t>b</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r>
                        <a:rPr lang="fr-FR" sz="1300" b="1" dirty="0" smtClean="0"/>
                        <a:t>t</a:t>
                      </a:r>
                      <a:endParaRPr lang="fr-FR" sz="1300" b="1" dirty="0"/>
                    </a:p>
                  </a:txBody>
                  <a:tcPr/>
                </a:tc>
                <a:tc>
                  <a:txBody>
                    <a:bodyPr/>
                    <a:lstStyle/>
                    <a:p>
                      <a:r>
                        <a:rPr lang="fr-FR" sz="1300" b="1" dirty="0" smtClean="0"/>
                        <a:t>d</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r>
                        <a:rPr lang="fr-FR" sz="1300" b="1" dirty="0" smtClean="0"/>
                        <a:t>k</a:t>
                      </a:r>
                      <a:endParaRPr lang="fr-FR" sz="1300" b="1" dirty="0"/>
                    </a:p>
                  </a:txBody>
                  <a:tcPr/>
                </a:tc>
                <a:tc>
                  <a:txBody>
                    <a:bodyPr/>
                    <a:lstStyle/>
                    <a:p>
                      <a:r>
                        <a:rPr lang="fr-FR" sz="1300" b="1" dirty="0" smtClean="0"/>
                        <a:t>g</a:t>
                      </a:r>
                      <a:endParaRPr lang="fr-FR"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300" b="1" kern="1200" dirty="0" smtClean="0">
                          <a:solidFill>
                            <a:schemeClr val="dk1"/>
                          </a:solidFill>
                          <a:latin typeface="+mn-lt"/>
                          <a:ea typeface="+mn-ea"/>
                          <a:cs typeface="+mn-cs"/>
                        </a:rPr>
                        <a:t>k</a:t>
                      </a:r>
                      <a:r>
                        <a:rPr kumimoji="0" lang="fr-FR" sz="1300" b="1" kern="1200" baseline="30000" dirty="0" smtClean="0">
                          <a:solidFill>
                            <a:schemeClr val="dk1"/>
                          </a:solidFill>
                          <a:latin typeface="+mn-lt"/>
                          <a:ea typeface="+mn-ea"/>
                          <a:cs typeface="+mn-cs"/>
                        </a:rPr>
                        <a:t>w</a:t>
                      </a:r>
                      <a:endParaRPr lang="fr-FR" sz="1300" b="1" dirty="0" smtClean="0"/>
                    </a:p>
                    <a:p>
                      <a:endParaRPr kumimoji="0" lang="fr-FR" sz="1300" b="1" kern="1200" baseline="30000" dirty="0" smtClean="0">
                        <a:solidFill>
                          <a:schemeClr val="dk1"/>
                        </a:solidFill>
                        <a:latin typeface="+mn-lt"/>
                        <a:ea typeface="+mn-ea"/>
                        <a:cs typeface="+mn-cs"/>
                      </a:endParaRPr>
                    </a:p>
                  </a:txBody>
                  <a:tcPr/>
                </a:tc>
                <a:tc>
                  <a:txBody>
                    <a:bodyPr/>
                    <a:lstStyle/>
                    <a:p>
                      <a:r>
                        <a:rPr kumimoji="0" lang="fr-FR" sz="1300" b="1" kern="1200" dirty="0" smtClean="0">
                          <a:solidFill>
                            <a:schemeClr val="dk1"/>
                          </a:solidFill>
                          <a:latin typeface="+mn-lt"/>
                          <a:ea typeface="+mn-ea"/>
                          <a:cs typeface="+mn-cs"/>
                        </a:rPr>
                        <a:t>g</a:t>
                      </a:r>
                      <a:r>
                        <a:rPr kumimoji="0" lang="fr-FR" sz="1300" b="1" kern="1200" baseline="30000" dirty="0" smtClean="0">
                          <a:solidFill>
                            <a:schemeClr val="dk1"/>
                          </a:solidFill>
                          <a:latin typeface="+mn-lt"/>
                          <a:ea typeface="+mn-ea"/>
                          <a:cs typeface="+mn-cs"/>
                        </a:rPr>
                        <a:t>w</a:t>
                      </a:r>
                      <a:endParaRPr lang="fr-FR" sz="1300" b="1" dirty="0"/>
                    </a:p>
                  </a:txBody>
                  <a:tcPr/>
                </a:tc>
                <a:tc>
                  <a:txBody>
                    <a:bodyPr/>
                    <a:lstStyle/>
                    <a:p>
                      <a:r>
                        <a:rPr lang="fr-FR" sz="1300" b="1" dirty="0" smtClean="0"/>
                        <a:t>q</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dirty="0"/>
                    </a:p>
                  </a:txBody>
                  <a:tcPr/>
                </a:tc>
              </a:tr>
              <a:tr h="376017">
                <a:tc vMerge="1">
                  <a:txBody>
                    <a:bodyPr/>
                    <a:lstStyle/>
                    <a:p>
                      <a:endParaRPr lang="fr-FR"/>
                    </a:p>
                  </a:txBody>
                  <a:tcPr/>
                </a:tc>
                <a:tc>
                  <a:txBody>
                    <a:bodyPr/>
                    <a:lstStyle/>
                    <a:p>
                      <a:r>
                        <a:rPr lang="fr-FR" sz="1200" dirty="0" smtClean="0">
                          <a:solidFill>
                            <a:srgbClr val="7030A0"/>
                          </a:solidFill>
                        </a:rPr>
                        <a:t>N</a:t>
                      </a:r>
                      <a:endParaRPr lang="fr-FR" sz="1200" dirty="0">
                        <a:solidFill>
                          <a:srgbClr val="7030A0"/>
                        </a:solidFill>
                      </a:endParaRPr>
                    </a:p>
                  </a:txBody>
                  <a:tcPr/>
                </a:tc>
                <a:tc>
                  <a:txBody>
                    <a:bodyPr/>
                    <a:lstStyle/>
                    <a:p>
                      <a:endParaRPr lang="fr-FR" sz="1300" b="1" dirty="0"/>
                    </a:p>
                  </a:txBody>
                  <a:tcPr/>
                </a:tc>
                <a:tc>
                  <a:txBody>
                    <a:bodyPr/>
                    <a:lstStyle/>
                    <a:p>
                      <a:r>
                        <a:rPr lang="fr-FR" sz="1300" b="1" dirty="0" smtClean="0"/>
                        <a:t>m</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r>
                        <a:rPr lang="fr-FR" sz="1300" b="1" dirty="0" smtClean="0"/>
                        <a:t>n</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9609">
                <a:tc rowSpan="2">
                  <a:txBody>
                    <a:bodyPr/>
                    <a:lstStyle/>
                    <a:p>
                      <a:r>
                        <a:rPr lang="fr-FR" sz="1200" dirty="0" smtClean="0">
                          <a:solidFill>
                            <a:srgbClr val="FF0000"/>
                          </a:solidFill>
                        </a:rPr>
                        <a:t>Fric</a:t>
                      </a:r>
                      <a:endParaRPr lang="fr-FR" sz="1200" dirty="0">
                        <a:solidFill>
                          <a:srgbClr val="FF0000"/>
                        </a:solidFill>
                      </a:endParaRPr>
                    </a:p>
                  </a:txBody>
                  <a:tcPr/>
                </a:tc>
                <a:tc>
                  <a:txBody>
                    <a:bodyPr/>
                    <a:lstStyle/>
                    <a:p>
                      <a:r>
                        <a:rPr lang="fr-FR" sz="1200" dirty="0" smtClean="0">
                          <a:solidFill>
                            <a:srgbClr val="7030A0"/>
                          </a:solidFill>
                        </a:rPr>
                        <a:t>O</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r>
                        <a:rPr lang="fr-FR" sz="1300" b="1" dirty="0" smtClean="0"/>
                        <a:t>f</a:t>
                      </a:r>
                      <a:endParaRPr lang="fr-FR" sz="1300" b="1" dirty="0"/>
                    </a:p>
                  </a:txBody>
                  <a:tcPr/>
                </a:tc>
                <a:tc>
                  <a:txBody>
                    <a:bodyPr/>
                    <a:lstStyle/>
                    <a:p>
                      <a:r>
                        <a:rPr lang="fr-FR" sz="1300" b="1" dirty="0" smtClean="0"/>
                        <a:t>v</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r>
                        <a:rPr lang="fr-FR" sz="1300" b="1" dirty="0" smtClean="0"/>
                        <a:t>s</a:t>
                      </a:r>
                      <a:endParaRPr lang="fr-FR" sz="1300" b="1" dirty="0"/>
                    </a:p>
                  </a:txBody>
                  <a:tcPr/>
                </a:tc>
                <a:tc>
                  <a:txBody>
                    <a:bodyPr/>
                    <a:lstStyle/>
                    <a:p>
                      <a:r>
                        <a:rPr lang="fr-FR" sz="1300" b="1" dirty="0" smtClean="0"/>
                        <a:t>z</a:t>
                      </a:r>
                      <a:endParaRPr lang="fr-FR" sz="1300" b="1" dirty="0"/>
                    </a:p>
                  </a:txBody>
                  <a:tcPr/>
                </a:tc>
                <a:tc>
                  <a:txBody>
                    <a:bodyPr/>
                    <a:lstStyle/>
                    <a:p>
                      <a:endParaRPr lang="fr-FR" sz="1300" b="1" dirty="0"/>
                    </a:p>
                  </a:txBody>
                  <a:tcPr/>
                </a:tc>
                <a:tc>
                  <a:txBody>
                    <a:bodyPr/>
                    <a:lstStyle/>
                    <a:p>
                      <a:endParaRPr lang="fr-FR" sz="1300" b="1"/>
                    </a:p>
                  </a:txBody>
                  <a:tcPr/>
                </a:tc>
                <a:tc>
                  <a:txBody>
                    <a:bodyPr/>
                    <a:lstStyle/>
                    <a:p>
                      <a:r>
                        <a:rPr kumimoji="0" lang="fr-FR" sz="1300" b="1" kern="1200" dirty="0" smtClean="0">
                          <a:solidFill>
                            <a:schemeClr val="dk1"/>
                          </a:solidFill>
                          <a:latin typeface="+mn-lt"/>
                          <a:ea typeface="+mn-ea"/>
                          <a:cs typeface="+mn-cs"/>
                        </a:rPr>
                        <a:t>š</a:t>
                      </a:r>
                      <a:endParaRPr lang="fr-FR" sz="1300" b="1" dirty="0"/>
                    </a:p>
                  </a:txBody>
                  <a:tcPr/>
                </a:tc>
                <a:tc>
                  <a:txBody>
                    <a:bodyPr/>
                    <a:lstStyle/>
                    <a:p>
                      <a:r>
                        <a:rPr kumimoji="0" lang="fr-FR" sz="1300" b="1" kern="1200" dirty="0" smtClean="0">
                          <a:solidFill>
                            <a:schemeClr val="dk1"/>
                          </a:solidFill>
                          <a:latin typeface="+mn-lt"/>
                          <a:ea typeface="+mn-ea"/>
                          <a:cs typeface="+mn-cs"/>
                        </a:rPr>
                        <a:t>ž</a:t>
                      </a:r>
                      <a:endParaRPr lang="fr-FR" sz="1300" b="1" dirty="0"/>
                    </a:p>
                  </a:txBody>
                  <a:tcPr/>
                </a:tc>
                <a:tc>
                  <a:txBody>
                    <a:bodyPr/>
                    <a:lstStyle/>
                    <a:p>
                      <a:endParaRPr lang="fr-FR" sz="1300" b="1" dirty="0"/>
                    </a:p>
                  </a:txBody>
                  <a:tcPr/>
                </a:tc>
                <a:tc>
                  <a:txBody>
                    <a:bodyPr/>
                    <a:lstStyle/>
                    <a:p>
                      <a:r>
                        <a:rPr lang="fr-FR" sz="1300" b="1" dirty="0" smtClean="0"/>
                        <a:t>y</a:t>
                      </a:r>
                      <a:endParaRPr lang="fr-FR" sz="1300" b="1" dirty="0"/>
                    </a:p>
                  </a:txBody>
                  <a:tcPr/>
                </a:tc>
                <a:tc>
                  <a:txBody>
                    <a:bodyPr/>
                    <a:lstStyle/>
                    <a:p>
                      <a:endParaRPr lang="fr-FR" sz="1300" b="1" dirty="0"/>
                    </a:p>
                  </a:txBody>
                  <a:tcPr/>
                </a:tc>
                <a:tc>
                  <a:txBody>
                    <a:bodyPr/>
                    <a:lstStyle/>
                    <a:p>
                      <a:r>
                        <a:rPr lang="fr-FR" sz="1300" b="1" dirty="0" smtClean="0"/>
                        <a:t>w</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r>
                        <a:rPr lang="fr-FR" sz="1300" b="1" dirty="0" smtClean="0"/>
                        <a:t>x</a:t>
                      </a:r>
                      <a:endParaRPr lang="fr-FR" sz="1300" b="1" dirty="0"/>
                    </a:p>
                  </a:txBody>
                  <a:tcPr/>
                </a:tc>
                <a:tc>
                  <a:txBody>
                    <a:bodyPr/>
                    <a:lstStyle/>
                    <a:p>
                      <a:r>
                        <a:rPr kumimoji="0" lang="fr-FR" sz="1300" b="1" kern="1200" dirty="0" smtClean="0">
                          <a:solidFill>
                            <a:schemeClr val="dk1"/>
                          </a:solidFill>
                          <a:latin typeface="+mn-lt"/>
                          <a:ea typeface="+mn-ea"/>
                          <a:cs typeface="+mn-cs"/>
                        </a:rPr>
                        <a:t>ġ</a:t>
                      </a:r>
                      <a:endParaRPr lang="fr-FR" sz="1300" b="1" dirty="0"/>
                    </a:p>
                  </a:txBody>
                  <a:tcPr/>
                </a:tc>
                <a:tc>
                  <a:txBody>
                    <a:bodyPr/>
                    <a:lstStyle/>
                    <a:p>
                      <a:r>
                        <a:rPr kumimoji="0" lang="fr-FR" sz="1300" b="1" kern="1200" dirty="0" smtClean="0">
                          <a:solidFill>
                            <a:schemeClr val="dk1"/>
                          </a:solidFill>
                          <a:latin typeface="+mn-lt"/>
                          <a:ea typeface="+mn-ea"/>
                          <a:cs typeface="+mn-cs"/>
                        </a:rPr>
                        <a:t>ẖ</a:t>
                      </a:r>
                      <a:endParaRPr lang="fr-FR" sz="1300" b="1" dirty="0"/>
                    </a:p>
                  </a:txBody>
                  <a:tcPr/>
                </a:tc>
                <a:tc>
                  <a:txBody>
                    <a:bodyPr/>
                    <a:lstStyle/>
                    <a:p>
                      <a:r>
                        <a:rPr kumimoji="0" lang="fr-FR" sz="1300" b="1" kern="1200" dirty="0" smtClean="0">
                          <a:solidFill>
                            <a:schemeClr val="dk1"/>
                          </a:solidFill>
                          <a:latin typeface="+mn-lt"/>
                          <a:ea typeface="+mn-ea"/>
                          <a:cs typeface="+mn-cs"/>
                        </a:rPr>
                        <a:t>ɛ</a:t>
                      </a:r>
                      <a:endParaRPr lang="fr-FR" sz="1300" b="1" dirty="0"/>
                    </a:p>
                  </a:txBody>
                  <a:tcPr/>
                </a:tc>
                <a:tc>
                  <a:txBody>
                    <a:bodyPr/>
                    <a:lstStyle/>
                    <a:p>
                      <a:r>
                        <a:rPr lang="fr-FR" sz="1300" b="1" dirty="0" smtClean="0"/>
                        <a:t>h</a:t>
                      </a:r>
                      <a:endParaRPr lang="fr-FR" sz="1300" b="1" dirty="0"/>
                    </a:p>
                  </a:txBody>
                  <a:tcPr/>
                </a:tc>
                <a:tc>
                  <a:txBody>
                    <a:bodyPr/>
                    <a:lstStyle/>
                    <a:p>
                      <a:endParaRPr lang="fr-FR" sz="1300" dirty="0"/>
                    </a:p>
                  </a:txBody>
                  <a:tcPr/>
                </a:tc>
              </a:tr>
              <a:tr h="379609">
                <a:tc vMerge="1">
                  <a:txBody>
                    <a:bodyPr/>
                    <a:lstStyle/>
                    <a:p>
                      <a:endParaRPr lang="fr-FR"/>
                    </a:p>
                  </a:txBody>
                  <a:tcPr/>
                </a:tc>
                <a:tc>
                  <a:txBody>
                    <a:bodyPr/>
                    <a:lstStyle/>
                    <a:p>
                      <a:r>
                        <a:rPr lang="fr-FR" sz="1200" dirty="0" smtClean="0">
                          <a:solidFill>
                            <a:srgbClr val="7030A0"/>
                          </a:solidFill>
                        </a:rPr>
                        <a:t>N</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rowSpan="2">
                  <a:txBody>
                    <a:bodyPr/>
                    <a:lstStyle/>
                    <a:p>
                      <a:r>
                        <a:rPr lang="fr-FR" sz="1200" dirty="0" smtClean="0">
                          <a:solidFill>
                            <a:srgbClr val="FF0000"/>
                          </a:solidFill>
                        </a:rPr>
                        <a:t>Spir</a:t>
                      </a:r>
                      <a:endParaRPr lang="fr-FR" sz="1200" dirty="0">
                        <a:solidFill>
                          <a:srgbClr val="FF0000"/>
                        </a:solidFill>
                      </a:endParaRPr>
                    </a:p>
                  </a:txBody>
                  <a:tcPr/>
                </a:tc>
                <a:tc>
                  <a:txBody>
                    <a:bodyPr/>
                    <a:lstStyle/>
                    <a:p>
                      <a:r>
                        <a:rPr lang="fr-FR" sz="1200" dirty="0" smtClean="0">
                          <a:solidFill>
                            <a:srgbClr val="7030A0"/>
                          </a:solidFill>
                        </a:rPr>
                        <a:t>O</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r>
                        <a:rPr kumimoji="0" lang="fr-FR" sz="1300" b="1" kern="1200" dirty="0" smtClean="0">
                          <a:solidFill>
                            <a:schemeClr val="dk1"/>
                          </a:solidFill>
                          <a:latin typeface="+mn-lt"/>
                          <a:ea typeface="+mn-ea"/>
                          <a:cs typeface="+mn-cs"/>
                        </a:rPr>
                        <a:t>ṯ</a:t>
                      </a:r>
                      <a:endParaRPr lang="fr-FR" sz="1300" b="1" dirty="0"/>
                    </a:p>
                  </a:txBody>
                  <a:tcPr/>
                </a:tc>
                <a:tc>
                  <a:txBody>
                    <a:bodyPr/>
                    <a:lstStyle/>
                    <a:p>
                      <a:r>
                        <a:rPr kumimoji="0" lang="fr-FR" sz="1300" b="1" kern="1200" dirty="0" smtClean="0">
                          <a:solidFill>
                            <a:schemeClr val="dk1"/>
                          </a:solidFill>
                          <a:latin typeface="+mn-lt"/>
                          <a:ea typeface="+mn-ea"/>
                          <a:cs typeface="+mn-cs"/>
                        </a:rPr>
                        <a:t>ḏ</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vMerge="1">
                  <a:txBody>
                    <a:bodyPr/>
                    <a:lstStyle/>
                    <a:p>
                      <a:endParaRPr lang="fr-FR"/>
                    </a:p>
                  </a:txBody>
                  <a:tcPr/>
                </a:tc>
                <a:tc>
                  <a:txBody>
                    <a:bodyPr/>
                    <a:lstStyle/>
                    <a:p>
                      <a:r>
                        <a:rPr lang="fr-FR" sz="1200" dirty="0" smtClean="0">
                          <a:solidFill>
                            <a:srgbClr val="7030A0"/>
                          </a:solidFill>
                        </a:rPr>
                        <a:t>N</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rowSpan="2">
                  <a:txBody>
                    <a:bodyPr/>
                    <a:lstStyle/>
                    <a:p>
                      <a:pPr algn="l" rtl="0"/>
                      <a:r>
                        <a:rPr lang="fr-FR" sz="1200" dirty="0" smtClean="0">
                          <a:solidFill>
                            <a:srgbClr val="FF0000"/>
                          </a:solidFill>
                        </a:rPr>
                        <a:t>Lat</a:t>
                      </a:r>
                      <a:endParaRPr lang="fr-FR" sz="1200" dirty="0">
                        <a:solidFill>
                          <a:srgbClr val="FF0000"/>
                        </a:solidFill>
                      </a:endParaRPr>
                    </a:p>
                  </a:txBody>
                  <a:tcPr/>
                </a:tc>
                <a:tc>
                  <a:txBody>
                    <a:bodyPr/>
                    <a:lstStyle/>
                    <a:p>
                      <a:pPr algn="l" rtl="0"/>
                      <a:r>
                        <a:rPr lang="fr-FR" sz="1200" dirty="0" smtClean="0">
                          <a:solidFill>
                            <a:srgbClr val="7030A0"/>
                          </a:solidFill>
                        </a:rPr>
                        <a:t>O</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r>
                        <a:rPr lang="fr-FR" sz="1300" b="1" dirty="0" smtClean="0"/>
                        <a:t>l</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vMerge="1">
                  <a:txBody>
                    <a:bodyPr/>
                    <a:lstStyle/>
                    <a:p>
                      <a:endParaRPr lang="fr-FR"/>
                    </a:p>
                  </a:txBody>
                  <a:tcPr/>
                </a:tc>
                <a:tc>
                  <a:txBody>
                    <a:bodyPr/>
                    <a:lstStyle/>
                    <a:p>
                      <a:pPr algn="l" rtl="0"/>
                      <a:r>
                        <a:rPr lang="fr-FR" sz="1200" dirty="0" smtClean="0">
                          <a:solidFill>
                            <a:srgbClr val="7030A0"/>
                          </a:solidFill>
                        </a:rPr>
                        <a:t>N</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dirty="0"/>
                    </a:p>
                  </a:txBody>
                  <a:tcPr/>
                </a:tc>
              </a:tr>
              <a:tr h="379609">
                <a:tc rowSpan="2">
                  <a:txBody>
                    <a:bodyPr/>
                    <a:lstStyle/>
                    <a:p>
                      <a:r>
                        <a:rPr lang="fr-FR" sz="1200" dirty="0" smtClean="0">
                          <a:solidFill>
                            <a:srgbClr val="FF0000"/>
                          </a:solidFill>
                        </a:rPr>
                        <a:t>Vibr</a:t>
                      </a:r>
                      <a:endParaRPr lang="fr-FR" sz="1200" dirty="0">
                        <a:solidFill>
                          <a:srgbClr val="FF0000"/>
                        </a:solidFill>
                      </a:endParaRPr>
                    </a:p>
                  </a:txBody>
                  <a:tcPr/>
                </a:tc>
                <a:tc>
                  <a:txBody>
                    <a:bodyPr/>
                    <a:lstStyle/>
                    <a:p>
                      <a:r>
                        <a:rPr lang="fr-FR" sz="1200" dirty="0" smtClean="0">
                          <a:solidFill>
                            <a:srgbClr val="7030A0"/>
                          </a:solidFill>
                        </a:rPr>
                        <a:t>O</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a:p>
                  </a:txBody>
                  <a:tcPr/>
                </a:tc>
                <a:tc>
                  <a:txBody>
                    <a:bodyPr/>
                    <a:lstStyle/>
                    <a:p>
                      <a:r>
                        <a:rPr lang="fr-FR" sz="1300" b="1" dirty="0" smtClean="0"/>
                        <a:t>r</a:t>
                      </a:r>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9609">
                <a:tc vMerge="1">
                  <a:txBody>
                    <a:bodyPr/>
                    <a:lstStyle/>
                    <a:p>
                      <a:endParaRPr lang="fr-FR"/>
                    </a:p>
                  </a:txBody>
                  <a:tcPr/>
                </a:tc>
                <a:tc>
                  <a:txBody>
                    <a:bodyPr/>
                    <a:lstStyle/>
                    <a:p>
                      <a:r>
                        <a:rPr lang="fr-FR" sz="1200" dirty="0" smtClean="0">
                          <a:solidFill>
                            <a:srgbClr val="7030A0"/>
                          </a:solidFill>
                        </a:rPr>
                        <a:t>N</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rowSpan="2">
                  <a:txBody>
                    <a:bodyPr/>
                    <a:lstStyle/>
                    <a:p>
                      <a:r>
                        <a:rPr lang="fr-FR" sz="1200" dirty="0" smtClean="0">
                          <a:solidFill>
                            <a:srgbClr val="FF0000"/>
                          </a:solidFill>
                        </a:rPr>
                        <a:t>Emph</a:t>
                      </a:r>
                      <a:endParaRPr lang="fr-FR" sz="1200" dirty="0">
                        <a:solidFill>
                          <a:srgbClr val="FF0000"/>
                        </a:solidFill>
                      </a:endParaRPr>
                    </a:p>
                  </a:txBody>
                  <a:tcPr/>
                </a:tc>
                <a:tc>
                  <a:txBody>
                    <a:bodyPr/>
                    <a:lstStyle/>
                    <a:p>
                      <a:r>
                        <a:rPr lang="fr-FR" sz="1200" dirty="0" smtClean="0">
                          <a:solidFill>
                            <a:srgbClr val="7030A0"/>
                          </a:solidFill>
                        </a:rPr>
                        <a:t>O</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r>
                        <a:rPr kumimoji="0" lang="fr-FR" sz="1300" b="1" kern="1200" dirty="0" smtClean="0">
                          <a:solidFill>
                            <a:schemeClr val="dk1"/>
                          </a:solidFill>
                          <a:latin typeface="+mn-lt"/>
                          <a:ea typeface="+mn-ea"/>
                          <a:cs typeface="+mn-cs"/>
                        </a:rPr>
                        <a:t>ṭ</a:t>
                      </a:r>
                      <a:endParaRPr lang="fr-FR" sz="1300" b="1" dirty="0"/>
                    </a:p>
                  </a:txBody>
                  <a:tcPr/>
                </a:tc>
                <a:tc>
                  <a:txBody>
                    <a:bodyPr/>
                    <a:lstStyle/>
                    <a:p>
                      <a:r>
                        <a:rPr kumimoji="0" lang="fr-FR" sz="1300" b="1" kern="1200" dirty="0" smtClean="0">
                          <a:solidFill>
                            <a:schemeClr val="dk1"/>
                          </a:solidFill>
                          <a:latin typeface="+mn-lt"/>
                          <a:ea typeface="+mn-ea"/>
                          <a:cs typeface="+mn-cs"/>
                        </a:rPr>
                        <a:t>ḍ</a:t>
                      </a:r>
                      <a:endParaRPr lang="fr-FR" sz="1300" b="1" dirty="0"/>
                    </a:p>
                  </a:txBody>
                  <a:tcPr/>
                </a:tc>
                <a:tc>
                  <a:txBody>
                    <a:bodyPr/>
                    <a:lstStyle/>
                    <a:p>
                      <a:endParaRPr lang="fr-FR" sz="1300" b="1" dirty="0"/>
                    </a:p>
                  </a:txBody>
                  <a:tcPr/>
                </a:tc>
                <a:tc>
                  <a:txBody>
                    <a:bodyPr/>
                    <a:lstStyle/>
                    <a:p>
                      <a:r>
                        <a:rPr kumimoji="0" lang="fr-FR" sz="1300" b="1" u="sng" kern="1200" dirty="0" smtClean="0">
                          <a:solidFill>
                            <a:schemeClr val="dk1"/>
                          </a:solidFill>
                          <a:latin typeface="+mn-lt"/>
                          <a:ea typeface="+mn-ea"/>
                          <a:cs typeface="+mn-cs"/>
                        </a:rPr>
                        <a:t>ḍ</a:t>
                      </a:r>
                      <a:endParaRPr lang="fr-FR" sz="1300" b="1" dirty="0"/>
                    </a:p>
                  </a:txBody>
                  <a:tcPr/>
                </a:tc>
                <a:tc>
                  <a:txBody>
                    <a:bodyPr/>
                    <a:lstStyle/>
                    <a:p>
                      <a:endParaRPr lang="fr-FR" sz="1300" b="1" dirty="0"/>
                    </a:p>
                  </a:txBody>
                  <a:tcPr/>
                </a:tc>
                <a:tc>
                  <a:txBody>
                    <a:bodyPr/>
                    <a:lstStyle/>
                    <a:p>
                      <a:r>
                        <a:rPr kumimoji="0" lang="fr-FR" sz="1300" b="1" kern="1200" dirty="0" smtClean="0">
                          <a:solidFill>
                            <a:schemeClr val="dk1"/>
                          </a:solidFill>
                          <a:latin typeface="+mn-lt"/>
                          <a:ea typeface="+mn-ea"/>
                          <a:cs typeface="+mn-cs"/>
                        </a:rPr>
                        <a:t>ṛ</a:t>
                      </a:r>
                      <a:endParaRPr lang="fr-FR" sz="1300" b="1" dirty="0"/>
                    </a:p>
                  </a:txBody>
                  <a:tcPr/>
                </a:tc>
                <a:tc>
                  <a:txBody>
                    <a:bodyPr/>
                    <a:lstStyle/>
                    <a:p>
                      <a:r>
                        <a:rPr kumimoji="0" lang="fr-FR" sz="1300" b="1" kern="1200" dirty="0" smtClean="0">
                          <a:solidFill>
                            <a:schemeClr val="dk1"/>
                          </a:solidFill>
                          <a:latin typeface="+mn-lt"/>
                          <a:ea typeface="+mn-ea"/>
                          <a:cs typeface="+mn-cs"/>
                        </a:rPr>
                        <a:t>ṣ</a:t>
                      </a:r>
                      <a:endParaRPr lang="fr-FR" sz="1300" b="1" dirty="0"/>
                    </a:p>
                  </a:txBody>
                  <a:tcPr/>
                </a:tc>
                <a:tc>
                  <a:txBody>
                    <a:bodyPr/>
                    <a:lstStyle/>
                    <a:p>
                      <a:r>
                        <a:rPr kumimoji="0" lang="fr-FR" sz="1300" b="1" kern="1200" dirty="0" smtClean="0">
                          <a:solidFill>
                            <a:schemeClr val="dk1"/>
                          </a:solidFill>
                          <a:latin typeface="+mn-lt"/>
                          <a:ea typeface="+mn-ea"/>
                          <a:cs typeface="+mn-cs"/>
                        </a:rPr>
                        <a:t>ẓ</a:t>
                      </a:r>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vMerge="1">
                  <a:txBody>
                    <a:bodyPr/>
                    <a:lstStyle/>
                    <a:p>
                      <a:endParaRPr lang="fr-FR"/>
                    </a:p>
                  </a:txBody>
                  <a:tcPr/>
                </a:tc>
                <a:tc>
                  <a:txBody>
                    <a:bodyPr/>
                    <a:lstStyle/>
                    <a:p>
                      <a:r>
                        <a:rPr lang="fr-FR" sz="1200" dirty="0" smtClean="0">
                          <a:solidFill>
                            <a:srgbClr val="7030A0"/>
                          </a:solidFill>
                        </a:rPr>
                        <a:t>N</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rowSpan="2">
                  <a:txBody>
                    <a:bodyPr/>
                    <a:lstStyle/>
                    <a:p>
                      <a:r>
                        <a:rPr lang="fr-FR" sz="1200" dirty="0" smtClean="0">
                          <a:solidFill>
                            <a:srgbClr val="FF0000"/>
                          </a:solidFill>
                        </a:rPr>
                        <a:t>Aff</a:t>
                      </a:r>
                      <a:endParaRPr lang="fr-FR" sz="1200" dirty="0">
                        <a:solidFill>
                          <a:srgbClr val="FF0000"/>
                        </a:solidFill>
                      </a:endParaRPr>
                    </a:p>
                  </a:txBody>
                  <a:tcPr/>
                </a:tc>
                <a:tc>
                  <a:txBody>
                    <a:bodyPr/>
                    <a:lstStyle/>
                    <a:p>
                      <a:r>
                        <a:rPr lang="fr-FR" sz="1200" dirty="0" smtClean="0">
                          <a:solidFill>
                            <a:srgbClr val="7030A0"/>
                          </a:solidFill>
                        </a:rPr>
                        <a:t>O</a:t>
                      </a:r>
                      <a:endParaRPr lang="fr-FR" sz="1200" dirty="0">
                        <a:solidFill>
                          <a:srgbClr val="7030A0"/>
                        </a:solidFill>
                      </a:endParaRPr>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b="1" dirty="0"/>
                    </a:p>
                  </a:txBody>
                  <a:tcPr/>
                </a:tc>
                <a:tc>
                  <a:txBody>
                    <a:bodyPr/>
                    <a:lstStyle/>
                    <a:p>
                      <a:r>
                        <a:rPr kumimoji="0" lang="fr-FR" sz="1300" b="1" kern="1200" dirty="0" err="1" smtClean="0">
                          <a:solidFill>
                            <a:schemeClr val="dk1"/>
                          </a:solidFill>
                          <a:latin typeface="+mn-lt"/>
                          <a:ea typeface="+mn-ea"/>
                          <a:cs typeface="+mn-cs"/>
                        </a:rPr>
                        <a:t>tš</a:t>
                      </a:r>
                      <a:endParaRPr lang="fr-FR" sz="1300" b="1" dirty="0"/>
                    </a:p>
                  </a:txBody>
                  <a:tcPr/>
                </a:tc>
                <a:tc>
                  <a:txBody>
                    <a:bodyPr/>
                    <a:lstStyle/>
                    <a:p>
                      <a:r>
                        <a:rPr kumimoji="0" lang="fr-FR" sz="1200" b="1" kern="1200" dirty="0" err="1" smtClean="0">
                          <a:solidFill>
                            <a:schemeClr val="dk1"/>
                          </a:solidFill>
                          <a:latin typeface="+mn-lt"/>
                          <a:ea typeface="+mn-ea"/>
                          <a:cs typeface="+mn-cs"/>
                        </a:rPr>
                        <a:t>dž</a:t>
                      </a:r>
                      <a:endParaRPr lang="fr-FR" sz="12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dirty="0"/>
                    </a:p>
                  </a:txBody>
                  <a:tcPr/>
                </a:tc>
                <a:tc>
                  <a:txBody>
                    <a:bodyPr/>
                    <a:lstStyle/>
                    <a:p>
                      <a:endParaRPr lang="fr-FR" sz="1300" b="1"/>
                    </a:p>
                  </a:txBody>
                  <a:tcPr/>
                </a:tc>
                <a:tc>
                  <a:txBody>
                    <a:bodyPr/>
                    <a:lstStyle/>
                    <a:p>
                      <a:endParaRPr lang="fr-FR" sz="1300" b="1" dirty="0"/>
                    </a:p>
                  </a:txBody>
                  <a:tcPr/>
                </a:tc>
                <a:tc>
                  <a:txBody>
                    <a:bodyPr/>
                    <a:lstStyle/>
                    <a:p>
                      <a:endParaRPr lang="fr-FR" sz="1300" dirty="0"/>
                    </a:p>
                  </a:txBody>
                  <a:tcPr/>
                </a:tc>
              </a:tr>
              <a:tr h="376017">
                <a:tc vMerge="1">
                  <a:txBody>
                    <a:bodyPr/>
                    <a:lstStyle/>
                    <a:p>
                      <a:endParaRPr lang="fr-FR"/>
                    </a:p>
                  </a:txBody>
                  <a:tcPr/>
                </a:tc>
                <a:tc>
                  <a:txBody>
                    <a:bodyPr/>
                    <a:lstStyle/>
                    <a:p>
                      <a:r>
                        <a:rPr lang="fr-FR" sz="1200" dirty="0" smtClean="0">
                          <a:solidFill>
                            <a:srgbClr val="7030A0"/>
                          </a:solidFill>
                        </a:rPr>
                        <a:t>N</a:t>
                      </a:r>
                      <a:endParaRPr lang="fr-FR" sz="1200" dirty="0">
                        <a:solidFill>
                          <a:srgbClr val="7030A0"/>
                        </a:solidFill>
                      </a:endParaRPr>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a:p>
                  </a:txBody>
                  <a:tcPr/>
                </a:tc>
                <a:tc>
                  <a:txBody>
                    <a:bodyPr/>
                    <a:lstStyle/>
                    <a:p>
                      <a:endParaRPr lang="fr-FR" sz="1300" dirty="0"/>
                    </a:p>
                  </a:txBody>
                  <a:tcPr/>
                </a:tc>
                <a:tc>
                  <a:txBody>
                    <a:bodyPr/>
                    <a:lstStyle/>
                    <a:p>
                      <a:endParaRPr lang="fr-FR" sz="1300"/>
                    </a:p>
                  </a:txBody>
                  <a:tcPr/>
                </a:tc>
                <a:tc>
                  <a:txBody>
                    <a:bodyPr/>
                    <a:lstStyle/>
                    <a:p>
                      <a:endParaRPr lang="fr-FR" sz="1300" dirty="0"/>
                    </a:p>
                  </a:txBody>
                  <a:tcPr/>
                </a:tc>
                <a:tc>
                  <a:txBody>
                    <a:bodyPr/>
                    <a:lstStyle/>
                    <a:p>
                      <a:endParaRPr lang="fr-FR" sz="1300"/>
                    </a:p>
                  </a:txBody>
                  <a:tcPr/>
                </a:tc>
                <a:tc>
                  <a:txBody>
                    <a:bodyPr/>
                    <a:lstStyle/>
                    <a:p>
                      <a:endParaRPr lang="fr-FR" sz="1300" dirty="0"/>
                    </a:p>
                  </a:txBody>
                  <a:tcPr/>
                </a:tc>
                <a:tc>
                  <a:txBody>
                    <a:bodyPr/>
                    <a:lstStyle/>
                    <a:p>
                      <a:endParaRPr lang="fr-FR" sz="130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c>
                  <a:txBody>
                    <a:bodyPr/>
                    <a:lstStyle/>
                    <a:p>
                      <a:endParaRPr lang="fr-FR" sz="1300" dirty="0"/>
                    </a:p>
                  </a:txBody>
                  <a:tcPr/>
                </a:tc>
              </a:tr>
            </a:tbl>
          </a:graphicData>
        </a:graphic>
      </p:graphicFrame>
      <p:sp>
        <p:nvSpPr>
          <p:cNvPr id="7" name="Ellipse 6"/>
          <p:cNvSpPr/>
          <p:nvPr/>
        </p:nvSpPr>
        <p:spPr>
          <a:xfrm>
            <a:off x="3714744" y="2357430"/>
            <a:ext cx="714380"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2071670" y="1571612"/>
            <a:ext cx="714380" cy="285752"/>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5000628" y="2357430"/>
            <a:ext cx="714380"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6000760" y="1500174"/>
            <a:ext cx="714380"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6715140" y="1500174"/>
            <a:ext cx="785818"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7358082" y="2357430"/>
            <a:ext cx="714380"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llipse 12"/>
          <p:cNvSpPr/>
          <p:nvPr/>
        </p:nvSpPr>
        <p:spPr>
          <a:xfrm>
            <a:off x="1500166" y="2357430"/>
            <a:ext cx="714380"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1000100" y="1571612"/>
            <a:ext cx="714380" cy="285752"/>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1357290" y="1928802"/>
            <a:ext cx="1357322"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Ellipse 15"/>
          <p:cNvSpPr/>
          <p:nvPr/>
        </p:nvSpPr>
        <p:spPr>
          <a:xfrm>
            <a:off x="2643174" y="3143248"/>
            <a:ext cx="714380" cy="285752"/>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2071670" y="5429264"/>
            <a:ext cx="714380" cy="285752"/>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4143372" y="6072206"/>
            <a:ext cx="1000132" cy="428628"/>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3857620" y="5357826"/>
            <a:ext cx="714380" cy="35719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llipse 19"/>
          <p:cNvSpPr/>
          <p:nvPr/>
        </p:nvSpPr>
        <p:spPr>
          <a:xfrm>
            <a:off x="8001024" y="2357430"/>
            <a:ext cx="571472" cy="35719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86058"/>
            <a:ext cx="7472386" cy="1143008"/>
          </a:xfrm>
        </p:spPr>
        <p:txBody>
          <a:bodyPr>
            <a:normAutofit/>
          </a:bodyPr>
          <a:lstStyle/>
          <a:p>
            <a:r>
              <a:rPr lang="fr-FR" sz="2800" dirty="0" smtClean="0"/>
              <a:t>Tableau phonologique (voyelles)</a:t>
            </a:r>
            <a:endParaRPr lang="fr-FR" sz="28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57</a:t>
            </a:fld>
            <a:endParaRPr lang="fr-FR" dirty="0"/>
          </a:p>
        </p:txBody>
      </p:sp>
    </p:spTree>
  </p:cSld>
  <p:clrMapOvr>
    <a:masterClrMapping/>
  </p:clrMapOvr>
  <p:transition>
    <p:wheel spokes="3"/>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58</a:t>
            </a:fld>
            <a:endParaRPr lang="fr-FR" dirty="0"/>
          </a:p>
        </p:txBody>
      </p:sp>
      <p:graphicFrame>
        <p:nvGraphicFramePr>
          <p:cNvPr id="9" name="Espace réservé du contenu 8"/>
          <p:cNvGraphicFramePr>
            <a:graphicFrameLocks noGrp="1"/>
          </p:cNvGraphicFramePr>
          <p:nvPr>
            <p:ph idx="1"/>
          </p:nvPr>
        </p:nvGraphicFramePr>
        <p:xfrm>
          <a:off x="214284" y="285728"/>
          <a:ext cx="7858178" cy="6215105"/>
        </p:xfrm>
        <a:graphic>
          <a:graphicData uri="http://schemas.openxmlformats.org/drawingml/2006/table">
            <a:tbl>
              <a:tblPr firstRow="1" bandRow="1">
                <a:tableStyleId>{5C22544A-7EE6-4342-B048-85BDC9FD1C3A}</a:tableStyleId>
              </a:tblPr>
              <a:tblGrid>
                <a:gridCol w="1506016"/>
                <a:gridCol w="614712"/>
                <a:gridCol w="922070"/>
                <a:gridCol w="917101"/>
                <a:gridCol w="768391"/>
                <a:gridCol w="845230"/>
                <a:gridCol w="845230"/>
                <a:gridCol w="719714"/>
                <a:gridCol w="719714"/>
              </a:tblGrid>
              <a:tr h="743906">
                <a:tc rowSpan="3">
                  <a:txBody>
                    <a:bodyPr/>
                    <a:lstStyle/>
                    <a:p>
                      <a:r>
                        <a:rPr lang="fr-FR" dirty="0" smtClean="0">
                          <a:solidFill>
                            <a:schemeClr val="accent6"/>
                          </a:solidFill>
                        </a:rPr>
                        <a:t>  Degrés d’aperture</a:t>
                      </a:r>
                      <a:endParaRPr lang="fr-FR" dirty="0">
                        <a:solidFill>
                          <a:schemeClr val="accent6"/>
                        </a:solidFill>
                      </a:endParaRPr>
                    </a:p>
                  </a:txBody>
                  <a:tcPr/>
                </a:tc>
                <a:tc rowSpan="3" gridSpan="2">
                  <a:txBody>
                    <a:bodyPr/>
                    <a:lstStyle/>
                    <a:p>
                      <a:r>
                        <a:rPr lang="fr-FR" dirty="0" smtClean="0">
                          <a:solidFill>
                            <a:srgbClr val="FFFF00"/>
                          </a:solidFill>
                        </a:rPr>
                        <a:t>   Zones d’aperture</a:t>
                      </a:r>
                      <a:endParaRPr lang="fr-FR" dirty="0">
                        <a:solidFill>
                          <a:srgbClr val="FFFF00"/>
                        </a:solidFill>
                      </a:endParaRPr>
                    </a:p>
                  </a:txBody>
                  <a:tcPr/>
                </a:tc>
                <a:tc rowSpan="3" hMerge="1">
                  <a:txBody>
                    <a:bodyPr/>
                    <a:lstStyle/>
                    <a:p>
                      <a:endParaRPr lang="fr-FR" dirty="0"/>
                    </a:p>
                  </a:txBody>
                  <a:tcPr/>
                </a:tc>
                <a:tc gridSpan="2">
                  <a:txBody>
                    <a:bodyPr/>
                    <a:lstStyle/>
                    <a:p>
                      <a:r>
                        <a:rPr lang="fr-FR" dirty="0" smtClean="0">
                          <a:solidFill>
                            <a:srgbClr val="FFFF00"/>
                          </a:solidFill>
                        </a:rPr>
                        <a:t>Palatale </a:t>
                      </a:r>
                      <a:endParaRPr lang="fr-FR" dirty="0">
                        <a:solidFill>
                          <a:srgbClr val="FFFF00"/>
                        </a:solidFill>
                      </a:endParaRPr>
                    </a:p>
                  </a:txBody>
                  <a:tcPr/>
                </a:tc>
                <a:tc hMerge="1">
                  <a:txBody>
                    <a:bodyPr/>
                    <a:lstStyle/>
                    <a:p>
                      <a:endParaRPr lang="fr-FR"/>
                    </a:p>
                  </a:txBody>
                  <a:tcPr/>
                </a:tc>
                <a:tc gridSpan="2">
                  <a:txBody>
                    <a:bodyPr/>
                    <a:lstStyle/>
                    <a:p>
                      <a:r>
                        <a:rPr lang="fr-FR" dirty="0" smtClean="0">
                          <a:solidFill>
                            <a:srgbClr val="FFFF00"/>
                          </a:solidFill>
                        </a:rPr>
                        <a:t>Centrale </a:t>
                      </a:r>
                      <a:endParaRPr lang="fr-FR" dirty="0">
                        <a:solidFill>
                          <a:srgbClr val="FFFF00"/>
                        </a:solidFill>
                      </a:endParaRPr>
                    </a:p>
                  </a:txBody>
                  <a:tcPr/>
                </a:tc>
                <a:tc hMerge="1">
                  <a:txBody>
                    <a:bodyPr/>
                    <a:lstStyle/>
                    <a:p>
                      <a:endParaRPr lang="fr-FR"/>
                    </a:p>
                  </a:txBody>
                  <a:tcPr/>
                </a:tc>
                <a:tc gridSpan="2">
                  <a:txBody>
                    <a:bodyPr/>
                    <a:lstStyle/>
                    <a:p>
                      <a:r>
                        <a:rPr lang="fr-FR" dirty="0" smtClean="0">
                          <a:solidFill>
                            <a:srgbClr val="FFFF00"/>
                          </a:solidFill>
                        </a:rPr>
                        <a:t>Vélaire </a:t>
                      </a:r>
                      <a:endParaRPr lang="fr-FR" dirty="0">
                        <a:solidFill>
                          <a:srgbClr val="FFFF00"/>
                        </a:solidFill>
                      </a:endParaRPr>
                    </a:p>
                  </a:txBody>
                  <a:tcPr/>
                </a:tc>
                <a:tc hMerge="1">
                  <a:txBody>
                    <a:bodyPr/>
                    <a:lstStyle/>
                    <a:p>
                      <a:endParaRPr lang="fr-FR"/>
                    </a:p>
                  </a:txBody>
                  <a:tcPr/>
                </a:tc>
              </a:tr>
              <a:tr h="405088">
                <a:tc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r>
                        <a:rPr kumimoji="0" lang="fr-FR" sz="1800" kern="1200" dirty="0" smtClean="0">
                          <a:solidFill>
                            <a:schemeClr val="dk1"/>
                          </a:solidFill>
                          <a:latin typeface="+mn-lt"/>
                          <a:ea typeface="+mn-ea"/>
                          <a:cs typeface="+mn-cs"/>
                        </a:rPr>
                        <a:t>-Lab</a:t>
                      </a:r>
                      <a:endParaRPr lang="fr-FR" dirty="0"/>
                    </a:p>
                  </a:txBody>
                  <a:tcPr/>
                </a:tc>
                <a:tc>
                  <a:txBody>
                    <a:bodyPr/>
                    <a:lstStyle/>
                    <a:p>
                      <a:r>
                        <a:rPr kumimoji="0" lang="fr-FR" sz="1800" kern="1200" dirty="0" smtClean="0">
                          <a:solidFill>
                            <a:schemeClr val="dk1"/>
                          </a:solidFill>
                          <a:latin typeface="+mn-lt"/>
                          <a:ea typeface="+mn-ea"/>
                          <a:cs typeface="+mn-cs"/>
                        </a:rPr>
                        <a:t>+Lab</a:t>
                      </a:r>
                      <a:endParaRPr lang="fr-FR" dirty="0"/>
                    </a:p>
                  </a:txBody>
                  <a:tcPr/>
                </a:tc>
                <a:tc>
                  <a:txBody>
                    <a:bodyPr/>
                    <a:lstStyle/>
                    <a:p>
                      <a:r>
                        <a:rPr kumimoji="0" lang="fr-FR" sz="1800" kern="1200" dirty="0" smtClean="0">
                          <a:solidFill>
                            <a:schemeClr val="dk1"/>
                          </a:solidFill>
                          <a:latin typeface="+mn-lt"/>
                          <a:ea typeface="+mn-ea"/>
                          <a:cs typeface="+mn-cs"/>
                        </a:rPr>
                        <a:t>-Lab</a:t>
                      </a:r>
                      <a:endParaRPr lang="fr-FR" dirty="0"/>
                    </a:p>
                  </a:txBody>
                  <a:tcPr/>
                </a:tc>
                <a:tc>
                  <a:txBody>
                    <a:bodyPr/>
                    <a:lstStyle/>
                    <a:p>
                      <a:r>
                        <a:rPr kumimoji="0" lang="fr-FR" sz="1800" kern="1200" dirty="0" smtClean="0">
                          <a:solidFill>
                            <a:schemeClr val="dk1"/>
                          </a:solidFill>
                          <a:latin typeface="+mn-lt"/>
                          <a:ea typeface="+mn-ea"/>
                          <a:cs typeface="+mn-cs"/>
                        </a:rPr>
                        <a:t>+Lab</a:t>
                      </a:r>
                      <a:endParaRPr lang="fr-FR" dirty="0"/>
                    </a:p>
                  </a:txBody>
                  <a:tcPr/>
                </a:tc>
                <a:tc>
                  <a:txBody>
                    <a:bodyPr/>
                    <a:lstStyle/>
                    <a:p>
                      <a:r>
                        <a:rPr kumimoji="0" lang="fr-FR" sz="1800" kern="1200" dirty="0" smtClean="0">
                          <a:solidFill>
                            <a:schemeClr val="dk1"/>
                          </a:solidFill>
                          <a:latin typeface="+mn-lt"/>
                          <a:ea typeface="+mn-ea"/>
                          <a:cs typeface="+mn-cs"/>
                        </a:rPr>
                        <a:t>-Lab</a:t>
                      </a:r>
                      <a:endParaRPr lang="fr-FR" dirty="0"/>
                    </a:p>
                  </a:txBody>
                  <a:tcPr/>
                </a:tc>
                <a:tc>
                  <a:txBody>
                    <a:bodyPr/>
                    <a:lstStyle/>
                    <a:p>
                      <a:r>
                        <a:rPr kumimoji="0" lang="fr-FR" sz="1800" kern="1200" dirty="0" smtClean="0">
                          <a:solidFill>
                            <a:schemeClr val="dk1"/>
                          </a:solidFill>
                          <a:latin typeface="+mn-lt"/>
                          <a:ea typeface="+mn-ea"/>
                          <a:cs typeface="+mn-cs"/>
                        </a:rPr>
                        <a:t>+Lab</a:t>
                      </a:r>
                      <a:endParaRPr lang="fr-FR" dirty="0"/>
                    </a:p>
                  </a:txBody>
                  <a:tcPr/>
                </a:tc>
              </a:tr>
              <a:tr h="405088">
                <a:tc vMerge="1">
                  <a:txBody>
                    <a:bodyPr/>
                    <a:lstStyle/>
                    <a:p>
                      <a:endParaRPr lang="fr-FR"/>
                    </a:p>
                  </a:txBody>
                  <a:tcPr/>
                </a:tc>
                <a:tc gridSpan="2" vMerge="1">
                  <a:txBody>
                    <a:bodyPr/>
                    <a:lstStyle/>
                    <a:p>
                      <a:endParaRPr lang="fr-FR"/>
                    </a:p>
                  </a:txBody>
                  <a:tcPr/>
                </a:tc>
                <a:tc hMerge="1" vMerge="1">
                  <a:txBody>
                    <a:bodyPr/>
                    <a:lstStyle/>
                    <a:p>
                      <a:endParaRPr lang="fr-F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r>
              <a:tr h="554835">
                <a:tc gridSpan="2">
                  <a:txBody>
                    <a:bodyPr/>
                    <a:lstStyle/>
                    <a:p>
                      <a:r>
                        <a:rPr lang="fr-FR" dirty="0" smtClean="0">
                          <a:solidFill>
                            <a:schemeClr val="accent6"/>
                          </a:solidFill>
                        </a:rPr>
                        <a:t>Fermée              </a:t>
                      </a:r>
                      <a:endParaRPr lang="fr-FR" dirty="0">
                        <a:solidFill>
                          <a:schemeClr val="accent6"/>
                        </a:solidFill>
                      </a:endParaRPr>
                    </a:p>
                  </a:txBody>
                  <a:tcPr/>
                </a:tc>
                <a:tc hMerge="1">
                  <a:txBody>
                    <a:bodyPr/>
                    <a:lstStyle/>
                    <a:p>
                      <a:endParaRPr lang="fr-FR"/>
                    </a:p>
                  </a:txBody>
                  <a:tcPr/>
                </a:tc>
                <a:tc>
                  <a:txBody>
                    <a:bodyPr/>
                    <a:lstStyle/>
                    <a:p>
                      <a:r>
                        <a:rPr kumimoji="0" lang="fr-FR" sz="1800" kern="1200" dirty="0" smtClean="0">
                          <a:solidFill>
                            <a:schemeClr val="dk1"/>
                          </a:solidFill>
                          <a:latin typeface="+mn-lt"/>
                          <a:ea typeface="+mn-ea"/>
                          <a:cs typeface="+mn-cs"/>
                        </a:rPr>
                        <a:t>- Long</a:t>
                      </a:r>
                      <a:endParaRPr lang="fr-FR" dirty="0"/>
                    </a:p>
                  </a:txBody>
                  <a:tcPr/>
                </a:tc>
                <a:tc>
                  <a:txBody>
                    <a:bodyPr/>
                    <a:lstStyle/>
                    <a:p>
                      <a:r>
                        <a:rPr kumimoji="0" lang="fr-FR" sz="1800" b="1" kern="1200" dirty="0" smtClean="0">
                          <a:solidFill>
                            <a:schemeClr val="dk1"/>
                          </a:solidFill>
                          <a:latin typeface="+mn-lt"/>
                          <a:ea typeface="+mn-ea"/>
                          <a:cs typeface="+mn-cs"/>
                        </a:rPr>
                        <a:t>[i]</a:t>
                      </a:r>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kumimoji="0" lang="fr-FR" sz="1800" b="1" kern="1200" dirty="0" smtClean="0">
                          <a:solidFill>
                            <a:schemeClr val="dk1"/>
                          </a:solidFill>
                          <a:latin typeface="+mn-lt"/>
                          <a:ea typeface="+mn-ea"/>
                          <a:cs typeface="+mn-cs"/>
                        </a:rPr>
                        <a:t>[u]</a:t>
                      </a:r>
                      <a:endParaRPr lang="fr-FR" dirty="0"/>
                    </a:p>
                  </a:txBody>
                  <a:tcPr/>
                </a:tc>
              </a:tr>
              <a:tr h="557930">
                <a:tc gridSpan="2">
                  <a:txBody>
                    <a:bodyPr/>
                    <a:lstStyle/>
                    <a:p>
                      <a:endParaRPr lang="fr-FR" dirty="0">
                        <a:solidFill>
                          <a:schemeClr val="accent6"/>
                        </a:solidFill>
                      </a:endParaRPr>
                    </a:p>
                  </a:txBody>
                  <a:tcPr/>
                </a:tc>
                <a:tc hMerge="1">
                  <a:txBody>
                    <a:bodyPr/>
                    <a:lstStyle/>
                    <a:p>
                      <a:endParaRPr lang="fr-FR"/>
                    </a:p>
                  </a:txBody>
                  <a:tcPr/>
                </a:tc>
                <a:tc>
                  <a:txBody>
                    <a:bodyPr/>
                    <a:lstStyle/>
                    <a:p>
                      <a:r>
                        <a:rPr lang="fr-FR" dirty="0" smtClean="0"/>
                        <a:t>+</a:t>
                      </a:r>
                      <a:r>
                        <a:rPr lang="fr-FR" baseline="0" dirty="0" smtClean="0"/>
                        <a:t> Long </a:t>
                      </a:r>
                      <a:endParaRPr lang="fr-FR" dirty="0"/>
                    </a:p>
                  </a:txBody>
                  <a:tcPr/>
                </a:tc>
                <a:tc>
                  <a:txBody>
                    <a:bodyPr/>
                    <a:lstStyle/>
                    <a:p>
                      <a:r>
                        <a:rPr kumimoji="0" lang="fr-FR" sz="1800" b="1" kern="1200" dirty="0" smtClean="0">
                          <a:solidFill>
                            <a:schemeClr val="dk1"/>
                          </a:solidFill>
                          <a:latin typeface="+mn-lt"/>
                          <a:ea typeface="+mn-ea"/>
                          <a:cs typeface="+mn-cs"/>
                        </a:rPr>
                        <a:t>[ī] </a:t>
                      </a:r>
                      <a:endParaRPr lang="fr-FR" b="1"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kumimoji="0" lang="fr-FR" sz="1800" b="1" kern="1200" dirty="0" smtClean="0">
                          <a:solidFill>
                            <a:schemeClr val="dk1"/>
                          </a:solidFill>
                          <a:latin typeface="+mn-lt"/>
                          <a:ea typeface="+mn-ea"/>
                          <a:cs typeface="+mn-cs"/>
                        </a:rPr>
                        <a:t>[ū]</a:t>
                      </a:r>
                      <a:r>
                        <a:rPr kumimoji="0" lang="fr-FR" sz="1800" kern="1200" dirty="0" smtClean="0">
                          <a:solidFill>
                            <a:schemeClr val="dk1"/>
                          </a:solidFill>
                          <a:latin typeface="+mn-lt"/>
                          <a:ea typeface="+mn-ea"/>
                          <a:cs typeface="+mn-cs"/>
                        </a:rPr>
                        <a:t> </a:t>
                      </a:r>
                      <a:endParaRPr lang="fr-FR" dirty="0"/>
                    </a:p>
                  </a:txBody>
                  <a:tcPr/>
                </a:tc>
              </a:tr>
              <a:tr h="557930">
                <a:tc gridSpan="2">
                  <a:txBody>
                    <a:bodyPr/>
                    <a:lstStyle/>
                    <a:p>
                      <a:r>
                        <a:rPr lang="fr-FR" dirty="0" smtClean="0">
                          <a:solidFill>
                            <a:schemeClr val="accent6"/>
                          </a:solidFill>
                        </a:rPr>
                        <a:t>Mi-fermée</a:t>
                      </a:r>
                      <a:endParaRPr lang="fr-FR" dirty="0">
                        <a:solidFill>
                          <a:schemeClr val="accent6"/>
                        </a:solidFill>
                      </a:endParaRPr>
                    </a:p>
                  </a:txBody>
                  <a:tcPr/>
                </a:tc>
                <a:tc hMerge="1">
                  <a:txBody>
                    <a:bodyPr/>
                    <a:lstStyle/>
                    <a:p>
                      <a:endParaRPr lang="fr-FR"/>
                    </a:p>
                  </a:txBody>
                  <a:tcPr/>
                </a:tc>
                <a:tc>
                  <a:txBody>
                    <a:bodyPr/>
                    <a:lstStyle/>
                    <a:p>
                      <a:r>
                        <a:rPr kumimoji="0" lang="fr-FR" sz="1800" kern="1200" dirty="0" smtClean="0">
                          <a:solidFill>
                            <a:schemeClr val="dk1"/>
                          </a:solidFill>
                          <a:latin typeface="+mn-lt"/>
                          <a:ea typeface="+mn-ea"/>
                          <a:cs typeface="+mn-cs"/>
                        </a:rPr>
                        <a:t>- Long</a:t>
                      </a:r>
                      <a:endParaRPr lang="fr-FR" dirty="0"/>
                    </a:p>
                  </a:txBody>
                  <a:tcPr/>
                </a:tc>
                <a:tc>
                  <a:txBody>
                    <a:bodyPr/>
                    <a:lstStyle/>
                    <a:p>
                      <a:r>
                        <a:rPr kumimoji="0" lang="fr-FR" sz="1800" b="1" kern="1200" dirty="0" smtClean="0">
                          <a:solidFill>
                            <a:schemeClr val="dk1"/>
                          </a:solidFill>
                          <a:latin typeface="+mn-lt"/>
                          <a:ea typeface="+mn-ea"/>
                          <a:cs typeface="+mn-cs"/>
                        </a:rPr>
                        <a:t>[e]</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r>
              <a:tr h="557930">
                <a:tc gridSpan="2">
                  <a:txBody>
                    <a:bodyPr/>
                    <a:lstStyle/>
                    <a:p>
                      <a:endParaRPr lang="fr-FR" dirty="0">
                        <a:solidFill>
                          <a:schemeClr val="accent6"/>
                        </a:solidFill>
                      </a:endParaRPr>
                    </a:p>
                  </a:txBody>
                  <a:tcPr/>
                </a:tc>
                <a:tc hMerge="1">
                  <a:txBody>
                    <a:bodyPr/>
                    <a:lstStyle/>
                    <a:p>
                      <a:endParaRPr lang="fr-FR"/>
                    </a:p>
                  </a:txBody>
                  <a:tcPr/>
                </a:tc>
                <a:tc>
                  <a:txBody>
                    <a:bodyPr/>
                    <a:lstStyle/>
                    <a:p>
                      <a:r>
                        <a:rPr lang="fr-FR" dirty="0" smtClean="0"/>
                        <a:t>+ Long</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r>
              <a:tr h="557930">
                <a:tc gridSpan="2">
                  <a:txBody>
                    <a:bodyPr/>
                    <a:lstStyle/>
                    <a:p>
                      <a:r>
                        <a:rPr lang="fr-FR" dirty="0" smtClean="0">
                          <a:solidFill>
                            <a:schemeClr val="accent6"/>
                          </a:solidFill>
                        </a:rPr>
                        <a:t>Médiane</a:t>
                      </a:r>
                      <a:r>
                        <a:rPr lang="fr-FR" baseline="0" dirty="0" smtClean="0">
                          <a:solidFill>
                            <a:schemeClr val="accent6"/>
                          </a:solidFill>
                        </a:rPr>
                        <a:t> </a:t>
                      </a:r>
                      <a:endParaRPr lang="fr-FR" dirty="0">
                        <a:solidFill>
                          <a:schemeClr val="accent6"/>
                        </a:solidFill>
                      </a:endParaRPr>
                    </a:p>
                  </a:txBody>
                  <a:tcPr/>
                </a:tc>
                <a:tc hMerge="1">
                  <a:txBody>
                    <a:bodyPr/>
                    <a:lstStyle/>
                    <a:p>
                      <a:endParaRPr lang="fr-FR"/>
                    </a:p>
                  </a:txBody>
                  <a:tcPr/>
                </a:tc>
                <a:tc>
                  <a:txBody>
                    <a:bodyPr/>
                    <a:lstStyle/>
                    <a:p>
                      <a:r>
                        <a:rPr kumimoji="0" lang="fr-FR" sz="1800" kern="1200" dirty="0" smtClean="0">
                          <a:solidFill>
                            <a:schemeClr val="dk1"/>
                          </a:solidFill>
                          <a:latin typeface="+mn-lt"/>
                          <a:ea typeface="+mn-ea"/>
                          <a:cs typeface="+mn-cs"/>
                        </a:rPr>
                        <a:t>- Long</a:t>
                      </a:r>
                      <a:endParaRPr lang="fr-FR"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r>
                        <a:rPr kumimoji="0" lang="fr-FR" sz="1800" b="1" kern="1200" dirty="0" smtClean="0">
                          <a:solidFill>
                            <a:schemeClr val="dk1"/>
                          </a:solidFill>
                          <a:latin typeface="+mn-lt"/>
                          <a:ea typeface="+mn-ea"/>
                          <a:cs typeface="+mn-cs"/>
                        </a:rPr>
                        <a:t>[ə]</a:t>
                      </a:r>
                      <a:endParaRPr lang="fr-FR" dirty="0"/>
                    </a:p>
                  </a:txBody>
                  <a:tcPr/>
                </a:tc>
                <a:tc>
                  <a:txBody>
                    <a:bodyPr/>
                    <a:lstStyle/>
                    <a:p>
                      <a:endParaRPr lang="fr-FR" dirty="0"/>
                    </a:p>
                  </a:txBody>
                  <a:tcPr/>
                </a:tc>
                <a:tc>
                  <a:txBody>
                    <a:bodyPr/>
                    <a:lstStyle/>
                    <a:p>
                      <a:endParaRPr lang="fr-FR" dirty="0"/>
                    </a:p>
                  </a:txBody>
                  <a:tcPr/>
                </a:tc>
              </a:tr>
              <a:tr h="607633">
                <a:tc gridSpan="2">
                  <a:txBody>
                    <a:bodyPr/>
                    <a:lstStyle/>
                    <a:p>
                      <a:endParaRPr lang="fr-FR" dirty="0">
                        <a:solidFill>
                          <a:schemeClr val="accent6"/>
                        </a:solidFill>
                      </a:endParaRPr>
                    </a:p>
                  </a:txBody>
                  <a:tcPr/>
                </a:tc>
                <a:tc h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Long</a:t>
                      </a:r>
                    </a:p>
                    <a:p>
                      <a:endParaRPr lang="fr-FR" baseline="-25000" dirty="0"/>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a:p>
                  </a:txBody>
                  <a:tcPr/>
                </a:tc>
                <a:tc>
                  <a:txBody>
                    <a:bodyPr/>
                    <a:lstStyle/>
                    <a:p>
                      <a:endParaRPr lang="fr-FR" dirty="0"/>
                    </a:p>
                  </a:txBody>
                  <a:tcPr/>
                </a:tc>
                <a:tc>
                  <a:txBody>
                    <a:bodyPr/>
                    <a:lstStyle/>
                    <a:p>
                      <a:endParaRPr lang="fr-FR" dirty="0"/>
                    </a:p>
                  </a:txBody>
                  <a:tcPr/>
                </a:tc>
              </a:tr>
              <a:tr h="557930">
                <a:tc gridSpan="2">
                  <a:txBody>
                    <a:bodyPr/>
                    <a:lstStyle/>
                    <a:p>
                      <a:r>
                        <a:rPr lang="fr-FR" dirty="0" smtClean="0">
                          <a:solidFill>
                            <a:schemeClr val="accent6"/>
                          </a:solidFill>
                        </a:rPr>
                        <a:t>Ouverte </a:t>
                      </a:r>
                      <a:endParaRPr lang="fr-FR" dirty="0">
                        <a:solidFill>
                          <a:schemeClr val="accent6"/>
                        </a:solidFill>
                      </a:endParaRPr>
                    </a:p>
                  </a:txBody>
                  <a:tcPr/>
                </a:tc>
                <a:tc hMerge="1">
                  <a:txBody>
                    <a:bodyPr/>
                    <a:lstStyle/>
                    <a:p>
                      <a:endParaRPr lang="fr-FR"/>
                    </a:p>
                  </a:txBody>
                  <a:tcPr/>
                </a:tc>
                <a:tc>
                  <a:txBody>
                    <a:bodyPr/>
                    <a:lstStyle/>
                    <a:p>
                      <a:r>
                        <a:rPr kumimoji="0" lang="fr-FR" sz="1800" kern="1200" dirty="0" smtClean="0">
                          <a:solidFill>
                            <a:schemeClr val="dk1"/>
                          </a:solidFill>
                          <a:latin typeface="+mn-lt"/>
                          <a:ea typeface="+mn-ea"/>
                          <a:cs typeface="+mn-cs"/>
                        </a:rPr>
                        <a:t>- Long</a:t>
                      </a:r>
                      <a:endParaRPr lang="fr-FR" dirty="0"/>
                    </a:p>
                  </a:txBody>
                  <a:tcPr/>
                </a:tc>
                <a:tc>
                  <a:txBody>
                    <a:bodyPr/>
                    <a:lstStyle/>
                    <a:p>
                      <a:endParaRPr lang="fr-FR"/>
                    </a:p>
                  </a:txBody>
                  <a:tcPr/>
                </a:tc>
                <a:tc>
                  <a:txBody>
                    <a:bodyPr/>
                    <a:lstStyle/>
                    <a:p>
                      <a:endParaRPr lang="fr-FR"/>
                    </a:p>
                  </a:txBody>
                  <a:tcPr/>
                </a:tc>
                <a:tc>
                  <a:txBody>
                    <a:bodyPr/>
                    <a:lstStyle/>
                    <a:p>
                      <a:r>
                        <a:rPr kumimoji="0" lang="fr-FR" sz="1800" b="1" kern="1200" dirty="0" smtClean="0">
                          <a:solidFill>
                            <a:schemeClr val="dk1"/>
                          </a:solidFill>
                          <a:latin typeface="+mn-lt"/>
                          <a:ea typeface="+mn-ea"/>
                          <a:cs typeface="+mn-cs"/>
                        </a:rPr>
                        <a:t>[a]</a:t>
                      </a:r>
                      <a:endParaRPr lang="fr-FR" dirty="0"/>
                    </a:p>
                  </a:txBody>
                  <a:tcPr/>
                </a:tc>
                <a:tc>
                  <a:txBody>
                    <a:bodyPr/>
                    <a:lstStyle/>
                    <a:p>
                      <a:endParaRPr lang="fr-FR"/>
                    </a:p>
                  </a:txBody>
                  <a:tcPr/>
                </a:tc>
                <a:tc>
                  <a:txBody>
                    <a:bodyPr/>
                    <a:lstStyle/>
                    <a:p>
                      <a:endParaRPr lang="fr-FR" dirty="0"/>
                    </a:p>
                  </a:txBody>
                  <a:tcPr/>
                </a:tc>
                <a:tc>
                  <a:txBody>
                    <a:bodyPr/>
                    <a:lstStyle/>
                    <a:p>
                      <a:endParaRPr lang="fr-FR" dirty="0"/>
                    </a:p>
                  </a:txBody>
                  <a:tcPr/>
                </a:tc>
              </a:tr>
              <a:tr h="708905">
                <a:tc gridSpan="2">
                  <a:txBody>
                    <a:bodyPr/>
                    <a:lstStyle/>
                    <a:p>
                      <a:endParaRPr lang="fr-FR" dirty="0">
                        <a:solidFill>
                          <a:schemeClr val="accent6"/>
                        </a:solidFill>
                      </a:endParaRPr>
                    </a:p>
                  </a:txBody>
                  <a:tcPr/>
                </a:tc>
                <a:tc hMerge="1">
                  <a:txBody>
                    <a:bodyPr/>
                    <a:lstStyle/>
                    <a:p>
                      <a:endParaRPr lang="fr-F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 Long</a:t>
                      </a:r>
                    </a:p>
                    <a:p>
                      <a:endParaRPr lang="fr-FR" dirty="0"/>
                    </a:p>
                  </a:txBody>
                  <a:tcPr/>
                </a:tc>
                <a:tc>
                  <a:txBody>
                    <a:bodyPr/>
                    <a:lstStyle/>
                    <a:p>
                      <a:endParaRPr lang="fr-FR"/>
                    </a:p>
                  </a:txBody>
                  <a:tcPr/>
                </a:tc>
                <a:tc>
                  <a:txBody>
                    <a:bodyPr/>
                    <a:lstStyle/>
                    <a:p>
                      <a:endParaRPr lang="fr-FR"/>
                    </a:p>
                  </a:txBody>
                  <a:tcPr/>
                </a:tc>
                <a:tc>
                  <a:txBody>
                    <a:bodyPr/>
                    <a:lstStyle/>
                    <a:p>
                      <a:r>
                        <a:rPr kumimoji="0" lang="fr-FR" sz="1800" b="1" kern="1200" dirty="0" smtClean="0">
                          <a:solidFill>
                            <a:schemeClr val="dk1"/>
                          </a:solidFill>
                          <a:latin typeface="+mn-lt"/>
                          <a:ea typeface="+mn-ea"/>
                          <a:cs typeface="+mn-cs"/>
                        </a:rPr>
                        <a:t>[ā] </a:t>
                      </a:r>
                      <a:endParaRPr lang="fr-FR" b="1" dirty="0"/>
                    </a:p>
                  </a:txBody>
                  <a:tcPr/>
                </a:tc>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ransition>
    <p:wheel spokes="2"/>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2-3) paires minimales: commutation</a:t>
            </a:r>
            <a:r>
              <a:rPr lang="fr-FR" dirty="0" smtClean="0"/>
              <a:t/>
            </a:r>
            <a:br>
              <a:rPr lang="fr-FR" dirty="0" smtClean="0"/>
            </a:br>
            <a:endParaRPr lang="fr-FR" dirty="0"/>
          </a:p>
        </p:txBody>
      </p:sp>
      <p:sp>
        <p:nvSpPr>
          <p:cNvPr id="3" name="Espace réservé du contenu 2"/>
          <p:cNvSpPr>
            <a:spLocks noGrp="1"/>
          </p:cNvSpPr>
          <p:nvPr>
            <p:ph idx="1"/>
          </p:nvPr>
        </p:nvSpPr>
        <p:spPr>
          <a:xfrm>
            <a:off x="457200" y="1285860"/>
            <a:ext cx="7239000" cy="5169876"/>
          </a:xfrm>
        </p:spPr>
        <p:txBody>
          <a:bodyPr>
            <a:normAutofit/>
          </a:bodyPr>
          <a:lstStyle/>
          <a:p>
            <a:pPr algn="just">
              <a:buNone/>
            </a:pPr>
            <a:r>
              <a:rPr lang="fr-FR" dirty="0" smtClean="0"/>
              <a:t>Exemple:</a:t>
            </a:r>
          </a:p>
          <a:p>
            <a:pPr algn="just">
              <a:buNone/>
            </a:pPr>
            <a:r>
              <a:rPr lang="fr-FR" sz="2000" dirty="0" smtClean="0"/>
              <a:t>Les mots [</a:t>
            </a:r>
            <a:r>
              <a:rPr lang="fr-FR" sz="2000" b="1" dirty="0" smtClean="0"/>
              <a:t>ism</a:t>
            </a:r>
            <a:r>
              <a:rPr lang="fr-FR" sz="2000" dirty="0" smtClean="0"/>
              <a:t>] « nom » et [</a:t>
            </a:r>
            <a:r>
              <a:rPr lang="fr-FR" sz="2000" b="1" dirty="0" err="1" smtClean="0"/>
              <a:t>izm</a:t>
            </a:r>
            <a:r>
              <a:rPr lang="fr-FR" sz="2000" dirty="0" smtClean="0"/>
              <a:t>] « lion » constituent une paire minimale (opposition phonologique), car:</a:t>
            </a:r>
          </a:p>
          <a:p>
            <a:pPr marL="457200" indent="-457200" algn="just">
              <a:buAutoNum type="arabicParenR"/>
            </a:pPr>
            <a:r>
              <a:rPr lang="fr-FR" sz="2000" b="1" dirty="0" smtClean="0"/>
              <a:t>Ils ont le même nombre de sons,</a:t>
            </a:r>
          </a:p>
          <a:p>
            <a:pPr marL="457200" indent="-457200" algn="just">
              <a:buAutoNum type="arabicParenR"/>
            </a:pPr>
            <a:r>
              <a:rPr lang="fr-FR" sz="2000" b="1" dirty="0" smtClean="0"/>
              <a:t>Ils diffèrent par un son (/s/ et /z/),</a:t>
            </a:r>
          </a:p>
          <a:p>
            <a:pPr marL="457200" indent="-457200" algn="just">
              <a:buAutoNum type="arabicParenR"/>
            </a:pPr>
            <a:r>
              <a:rPr lang="fr-FR" sz="2000" b="1" dirty="0" smtClean="0"/>
              <a:t>ces sons sont comparables (rapprochés): (fricative, pré-</a:t>
            </a:r>
            <a:r>
              <a:rPr lang="fr-FR" sz="2000" b="1" dirty="0" err="1" smtClean="0"/>
              <a:t>dorsa</a:t>
            </a:r>
            <a:r>
              <a:rPr lang="fr-FR" sz="2000" b="1" dirty="0" smtClean="0"/>
              <a:t>-alvéolaire, orale, l'autre sonore (voisée),</a:t>
            </a:r>
          </a:p>
          <a:p>
            <a:pPr marL="457200" indent="-457200" algn="just">
              <a:buAutoNum type="arabicParenR"/>
            </a:pPr>
            <a:r>
              <a:rPr lang="fr-FR" sz="2000" dirty="0" smtClean="0"/>
              <a:t>ils s’occurrent en même contexte,</a:t>
            </a:r>
          </a:p>
          <a:p>
            <a:pPr marL="457200" indent="-457200" algn="just">
              <a:buAutoNum type="arabicParenR"/>
            </a:pPr>
            <a:r>
              <a:rPr lang="fr-FR" sz="2000" b="1" dirty="0" smtClean="0"/>
              <a:t>Ils ont des sens distincts.</a:t>
            </a:r>
            <a:r>
              <a:rPr lang="fr-FR" sz="2000" dirty="0" smtClean="0"/>
              <a:t> </a:t>
            </a:r>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59</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du cours</a:t>
            </a:r>
            <a:endParaRPr lang="fr-FR" dirty="0"/>
          </a:p>
        </p:txBody>
      </p:sp>
      <p:sp>
        <p:nvSpPr>
          <p:cNvPr id="3" name="Espace réservé du contenu 2"/>
          <p:cNvSpPr>
            <a:spLocks noGrp="1"/>
          </p:cNvSpPr>
          <p:nvPr>
            <p:ph idx="1"/>
          </p:nvPr>
        </p:nvSpPr>
        <p:spPr/>
        <p:txBody>
          <a:bodyPr>
            <a:normAutofit/>
          </a:bodyPr>
          <a:lstStyle/>
          <a:p>
            <a:r>
              <a:rPr lang="fr-FR" sz="2000" dirty="0" smtClean="0"/>
              <a:t>I) Une mise au point terminologique</a:t>
            </a:r>
          </a:p>
          <a:p>
            <a:pPr>
              <a:buNone/>
            </a:pPr>
            <a:r>
              <a:rPr lang="fr-FR" sz="2000" dirty="0" smtClean="0"/>
              <a:t>     -corpus/phonème et bien d’autres termes.</a:t>
            </a:r>
          </a:p>
          <a:p>
            <a:endParaRPr lang="fr-FR" sz="2000" dirty="0" smtClean="0"/>
          </a:p>
          <a:p>
            <a:r>
              <a:rPr lang="fr-FR" sz="2000" dirty="0" smtClean="0"/>
              <a:t>  II) Analyse phonologique</a:t>
            </a:r>
          </a:p>
          <a:p>
            <a:pPr>
              <a:buNone/>
            </a:pPr>
            <a:endParaRPr lang="fr-FR" sz="2000" dirty="0" smtClean="0"/>
          </a:p>
          <a:p>
            <a:pPr>
              <a:buNone/>
            </a:pPr>
            <a:r>
              <a:rPr lang="fr-FR" sz="2000" dirty="0" smtClean="0"/>
              <a:t>        2-1) Inventaire des phonèmes amazighes</a:t>
            </a:r>
          </a:p>
          <a:p>
            <a:pPr>
              <a:buNone/>
            </a:pPr>
            <a:r>
              <a:rPr lang="fr-FR" sz="2000" dirty="0" smtClean="0"/>
              <a:t>               a) le système consonantique</a:t>
            </a:r>
          </a:p>
          <a:p>
            <a:pPr>
              <a:buNone/>
            </a:pPr>
            <a:r>
              <a:rPr lang="fr-FR" sz="2000" dirty="0" smtClean="0"/>
              <a:t>               b) le système vocalique</a:t>
            </a:r>
          </a:p>
          <a:p>
            <a:pPr>
              <a:buNone/>
            </a:pPr>
            <a:endParaRPr lang="fr-FR" sz="2000" dirty="0" smtClean="0"/>
          </a:p>
          <a:p>
            <a:pPr>
              <a:buNone/>
            </a:pPr>
            <a:r>
              <a:rPr lang="fr-FR" sz="2000" dirty="0" smtClean="0"/>
              <a:t>        2-2) Tableau phonologique</a:t>
            </a:r>
          </a:p>
          <a:p>
            <a:pPr>
              <a:buNone/>
            </a:pPr>
            <a:endParaRPr lang="fr-FR" sz="2000" dirty="0" smtClean="0"/>
          </a:p>
          <a:p>
            <a:pPr>
              <a:buNone/>
            </a:pPr>
            <a:r>
              <a:rPr lang="fr-FR" sz="2000" dirty="0" smtClean="0"/>
              <a:t>        2-3) Paires minimales: commutation</a:t>
            </a: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a:t>
            </a:fld>
            <a:endParaRPr lang="fr-FR"/>
          </a:p>
        </p:txBody>
      </p:sp>
    </p:spTree>
  </p:cSld>
  <p:clrMapOvr>
    <a:masterClrMapping/>
  </p:clrMapOvr>
  <p:transition>
    <p:push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lgn="just">
              <a:buNone/>
            </a:pPr>
            <a:r>
              <a:rPr lang="fr-FR" dirty="0" smtClean="0"/>
              <a:t>Somme toute, les paires minimales sont </a:t>
            </a:r>
            <a:r>
              <a:rPr lang="fr-FR" b="1" dirty="0" smtClean="0"/>
              <a:t>catégorielles, </a:t>
            </a:r>
            <a:r>
              <a:rPr lang="fr-FR" dirty="0" smtClean="0"/>
              <a:t>c’est-à-dire que nous opposerons uniquement :</a:t>
            </a:r>
          </a:p>
          <a:p>
            <a:pPr>
              <a:buNone/>
            </a:pPr>
            <a:endParaRPr lang="fr-FR" dirty="0" smtClean="0"/>
          </a:p>
          <a:p>
            <a:pPr>
              <a:buNone/>
            </a:pPr>
            <a:r>
              <a:rPr lang="fr-FR" dirty="0" smtClean="0"/>
              <a:t>   Verbe                                     </a:t>
            </a:r>
            <a:r>
              <a:rPr lang="fr-FR" dirty="0" err="1" smtClean="0"/>
              <a:t>Verbe</a:t>
            </a:r>
            <a:r>
              <a:rPr lang="fr-FR" dirty="0" smtClean="0"/>
              <a:t> </a:t>
            </a:r>
          </a:p>
          <a:p>
            <a:pPr>
              <a:buNone/>
            </a:pPr>
            <a:r>
              <a:rPr lang="fr-FR" dirty="0" smtClean="0"/>
              <a:t>                                   </a:t>
            </a:r>
          </a:p>
          <a:p>
            <a:pPr>
              <a:buNone/>
            </a:pPr>
            <a:r>
              <a:rPr lang="fr-FR" dirty="0" smtClean="0"/>
              <a:t>     Nom                                       </a:t>
            </a:r>
            <a:r>
              <a:rPr lang="fr-FR" dirty="0" err="1" smtClean="0"/>
              <a:t>Nom</a:t>
            </a:r>
            <a:endParaRPr lang="fr-FR" dirty="0" smtClean="0"/>
          </a:p>
          <a:p>
            <a:pPr>
              <a:buNone/>
            </a:pPr>
            <a:r>
              <a:rPr lang="fr-FR" dirty="0" smtClean="0"/>
              <a:t>                                   </a:t>
            </a:r>
          </a:p>
          <a:p>
            <a:pPr>
              <a:buNone/>
            </a:pPr>
            <a:r>
              <a:rPr lang="fr-FR" dirty="0" smtClean="0"/>
              <a:t>    Adjectif                                  </a:t>
            </a:r>
            <a:r>
              <a:rPr lang="fr-FR" dirty="0" err="1" smtClean="0"/>
              <a:t>Adjectif</a:t>
            </a:r>
            <a:r>
              <a:rPr lang="fr-FR" dirty="0" smtClean="0"/>
              <a:t> </a:t>
            </a:r>
          </a:p>
          <a:p>
            <a:pPr>
              <a:buNone/>
            </a:pPr>
            <a:endParaRPr lang="fr-FR" dirty="0" smtClean="0"/>
          </a:p>
          <a:p>
            <a:pPr>
              <a:buNone/>
            </a:pPr>
            <a:r>
              <a:rPr lang="fr-FR" dirty="0" smtClean="0"/>
              <a:t>   Nom d’action                          Nom d’action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60</a:t>
            </a:fld>
            <a:endParaRPr lang="fr-FR" dirty="0"/>
          </a:p>
        </p:txBody>
      </p:sp>
      <p:sp>
        <p:nvSpPr>
          <p:cNvPr id="7" name="Double flèche horizontale 6"/>
          <p:cNvSpPr/>
          <p:nvPr/>
        </p:nvSpPr>
        <p:spPr>
          <a:xfrm>
            <a:off x="1857356" y="2285992"/>
            <a:ext cx="3357586" cy="1428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Double flèche horizontale 7"/>
          <p:cNvSpPr/>
          <p:nvPr/>
        </p:nvSpPr>
        <p:spPr>
          <a:xfrm>
            <a:off x="2857488" y="5143512"/>
            <a:ext cx="2500330" cy="1428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Double flèche horizontale 8"/>
          <p:cNvSpPr/>
          <p:nvPr/>
        </p:nvSpPr>
        <p:spPr>
          <a:xfrm flipV="1">
            <a:off x="1857356" y="3214686"/>
            <a:ext cx="3429024" cy="21431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Double flèche horizontale 9"/>
          <p:cNvSpPr/>
          <p:nvPr/>
        </p:nvSpPr>
        <p:spPr>
          <a:xfrm>
            <a:off x="2214546" y="4143380"/>
            <a:ext cx="3143272" cy="14287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nvPr>
        </p:nvGraphicFramePr>
        <p:xfrm>
          <a:off x="457200" y="857235"/>
          <a:ext cx="7239000" cy="5874434"/>
        </p:xfrm>
        <a:graphic>
          <a:graphicData uri="http://schemas.openxmlformats.org/drawingml/2006/table">
            <a:tbl>
              <a:tblPr firstRow="1" bandRow="1">
                <a:tableStyleId>{5C22544A-7EE6-4342-B048-85BDC9FD1C3A}</a:tableStyleId>
              </a:tblPr>
              <a:tblGrid>
                <a:gridCol w="1809750"/>
                <a:gridCol w="1809750"/>
                <a:gridCol w="1809750"/>
                <a:gridCol w="1809750"/>
              </a:tblGrid>
              <a:tr h="388802">
                <a:tc>
                  <a:txBody>
                    <a:bodyPr/>
                    <a:lstStyle/>
                    <a:p>
                      <a:r>
                        <a:rPr lang="fr-FR" dirty="0" smtClean="0"/>
                        <a:t>mot</a:t>
                      </a:r>
                      <a:endParaRPr lang="fr-FR" dirty="0"/>
                    </a:p>
                  </a:txBody>
                  <a:tcPr/>
                </a:tc>
                <a:tc>
                  <a:txBody>
                    <a:bodyPr/>
                    <a:lstStyle/>
                    <a:p>
                      <a:r>
                        <a:rPr lang="fr-FR" dirty="0" smtClean="0"/>
                        <a:t>glose</a:t>
                      </a:r>
                      <a:endParaRPr lang="fr-FR" dirty="0"/>
                    </a:p>
                  </a:txBody>
                  <a:tcPr/>
                </a:tc>
                <a:tc>
                  <a:txBody>
                    <a:bodyPr/>
                    <a:lstStyle/>
                    <a:p>
                      <a:r>
                        <a:rPr lang="fr-FR" dirty="0" smtClean="0"/>
                        <a:t>mot</a:t>
                      </a:r>
                      <a:endParaRPr lang="fr-FR" dirty="0"/>
                    </a:p>
                  </a:txBody>
                  <a:tcPr/>
                </a:tc>
                <a:tc>
                  <a:txBody>
                    <a:bodyPr/>
                    <a:lstStyle/>
                    <a:p>
                      <a:r>
                        <a:rPr lang="fr-FR" dirty="0" smtClean="0"/>
                        <a:t>glose</a:t>
                      </a:r>
                      <a:endParaRPr lang="fr-FR" dirty="0"/>
                    </a:p>
                  </a:txBody>
                  <a:tcPr/>
                </a:tc>
              </a:tr>
              <a:tr h="972006">
                <a:tc>
                  <a:txBody>
                    <a:bodyPr/>
                    <a:lstStyle/>
                    <a:p>
                      <a:pPr>
                        <a:lnSpc>
                          <a:spcPct val="200000"/>
                        </a:lnSpc>
                        <a:spcAft>
                          <a:spcPts val="0"/>
                        </a:spcAft>
                      </a:pPr>
                      <a:r>
                        <a:rPr lang="fr-FR" sz="2000" b="1" dirty="0" err="1">
                          <a:latin typeface="Times New Roman"/>
                          <a:ea typeface="Arial Unicode MS"/>
                          <a:cs typeface="Arial"/>
                        </a:rPr>
                        <a:t>fres</a:t>
                      </a:r>
                      <a:endParaRPr lang="fr-FR" sz="2000" dirty="0">
                        <a:latin typeface="Calibri"/>
                        <a:ea typeface="PMingLiU"/>
                        <a:cs typeface="Arial"/>
                      </a:endParaRPr>
                    </a:p>
                  </a:txBody>
                  <a:tcPr marL="68580" marR="68580" marT="0" marB="0"/>
                </a:tc>
                <a:tc>
                  <a:txBody>
                    <a:bodyPr/>
                    <a:lstStyle/>
                    <a:p>
                      <a:pPr>
                        <a:lnSpc>
                          <a:spcPct val="100000"/>
                        </a:lnSpc>
                        <a:spcAft>
                          <a:spcPts val="0"/>
                        </a:spcAft>
                      </a:pPr>
                      <a:r>
                        <a:rPr lang="fr-FR" sz="2000" dirty="0">
                          <a:latin typeface="Times New Roman"/>
                          <a:ea typeface="Arial Unicode MS"/>
                          <a:cs typeface="Arial"/>
                        </a:rPr>
                        <a:t>Couper en utilisant un gros marteau</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b="1" dirty="0">
                          <a:latin typeface="Times New Roman"/>
                          <a:ea typeface="Arial Unicode MS"/>
                          <a:cs typeface="Arial"/>
                        </a:rPr>
                        <a:t> </a:t>
                      </a:r>
                      <a:r>
                        <a:rPr lang="fr-FR" sz="2000" b="1" dirty="0" err="1">
                          <a:latin typeface="Times New Roman"/>
                          <a:ea typeface="Arial Unicode MS"/>
                          <a:cs typeface="Arial"/>
                        </a:rPr>
                        <a:t>frez</a:t>
                      </a:r>
                      <a:r>
                        <a:rPr lang="fr-FR" sz="2000" b="1" dirty="0">
                          <a:latin typeface="Times New Roman"/>
                          <a:ea typeface="Arial Unicode MS"/>
                          <a:cs typeface="Arial"/>
                        </a:rPr>
                        <a:t> </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dirty="0">
                          <a:latin typeface="Times New Roman"/>
                          <a:ea typeface="Arial Unicode MS"/>
                          <a:cs typeface="Arial"/>
                        </a:rPr>
                        <a:t>séparer </a:t>
                      </a:r>
                      <a:endParaRPr lang="fr-FR" sz="2000" dirty="0">
                        <a:latin typeface="Calibri"/>
                        <a:ea typeface="PMingLiU"/>
                        <a:cs typeface="Arial"/>
                      </a:endParaRPr>
                    </a:p>
                  </a:txBody>
                  <a:tcPr marL="68580" marR="68580" marT="0" marB="0"/>
                </a:tc>
              </a:tr>
              <a:tr h="592008">
                <a:tc>
                  <a:txBody>
                    <a:bodyPr/>
                    <a:lstStyle/>
                    <a:p>
                      <a:pPr>
                        <a:lnSpc>
                          <a:spcPct val="200000"/>
                        </a:lnSpc>
                        <a:spcAft>
                          <a:spcPts val="0"/>
                        </a:spcAft>
                      </a:pPr>
                      <a:r>
                        <a:rPr lang="fr-FR" sz="2000" b="1" dirty="0" err="1">
                          <a:latin typeface="Times New Roman"/>
                          <a:ea typeface="Arial Unicode MS"/>
                          <a:cs typeface="Arial"/>
                        </a:rPr>
                        <a:t>ssu</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dirty="0">
                          <a:latin typeface="Times New Roman"/>
                          <a:ea typeface="Arial Unicode MS"/>
                          <a:cs typeface="Arial"/>
                        </a:rPr>
                        <a:t>étaler</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b="1">
                          <a:latin typeface="Times New Roman"/>
                          <a:ea typeface="Arial Unicode MS"/>
                          <a:cs typeface="Arial"/>
                        </a:rPr>
                        <a:t>ẓẓu</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planter</a:t>
                      </a:r>
                      <a:endParaRPr lang="fr-FR" sz="2000">
                        <a:latin typeface="Calibri"/>
                        <a:ea typeface="PMingLiU"/>
                        <a:cs typeface="Arial"/>
                      </a:endParaRPr>
                    </a:p>
                  </a:txBody>
                  <a:tcPr marL="68580" marR="68580" marT="0" marB="0"/>
                </a:tc>
              </a:tr>
              <a:tr h="592008">
                <a:tc>
                  <a:txBody>
                    <a:bodyPr/>
                    <a:lstStyle/>
                    <a:p>
                      <a:pPr>
                        <a:lnSpc>
                          <a:spcPct val="200000"/>
                        </a:lnSpc>
                        <a:spcAft>
                          <a:spcPts val="0"/>
                        </a:spcAft>
                      </a:pPr>
                      <a:r>
                        <a:rPr lang="fr-FR" sz="2000" b="1">
                          <a:latin typeface="Times New Roman"/>
                          <a:ea typeface="Arial Unicode MS"/>
                          <a:cs typeface="Arial"/>
                        </a:rPr>
                        <a:t>izi</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mouche</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b="1">
                          <a:latin typeface="Times New Roman"/>
                          <a:ea typeface="Arial Unicode MS"/>
                          <a:cs typeface="Arial"/>
                        </a:rPr>
                        <a:t>iẓi</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vésicule </a:t>
                      </a:r>
                      <a:endParaRPr lang="fr-FR" sz="2000">
                        <a:latin typeface="Calibri"/>
                        <a:ea typeface="PMingLiU"/>
                        <a:cs typeface="Arial"/>
                      </a:endParaRPr>
                    </a:p>
                  </a:txBody>
                  <a:tcPr marL="68580" marR="68580" marT="0" marB="0"/>
                </a:tc>
              </a:tr>
              <a:tr h="592008">
                <a:tc>
                  <a:txBody>
                    <a:bodyPr/>
                    <a:lstStyle/>
                    <a:p>
                      <a:pPr>
                        <a:lnSpc>
                          <a:spcPct val="200000"/>
                        </a:lnSpc>
                        <a:spcAft>
                          <a:spcPts val="0"/>
                        </a:spcAft>
                      </a:pPr>
                      <a:r>
                        <a:rPr lang="fr-FR" sz="2000" b="1" dirty="0" smtClean="0">
                          <a:latin typeface="Times New Roman"/>
                          <a:ea typeface="Arial Unicode MS"/>
                          <a:cs typeface="Arial"/>
                        </a:rPr>
                        <a:t>ism</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Nom</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b="1" dirty="0" err="1" smtClean="0">
                          <a:latin typeface="Times New Roman"/>
                          <a:ea typeface="Arial Unicode MS"/>
                          <a:cs typeface="Arial"/>
                        </a:rPr>
                        <a:t>izm</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lion</a:t>
                      </a:r>
                      <a:endParaRPr lang="fr-FR" sz="2000">
                        <a:latin typeface="Calibri"/>
                        <a:ea typeface="PMingLiU"/>
                        <a:cs typeface="Arial"/>
                      </a:endParaRPr>
                    </a:p>
                  </a:txBody>
                  <a:tcPr marL="68580" marR="68580" marT="0" marB="0"/>
                </a:tc>
              </a:tr>
              <a:tr h="817621">
                <a:tc>
                  <a:txBody>
                    <a:bodyPr/>
                    <a:lstStyle/>
                    <a:p>
                      <a:pPr>
                        <a:lnSpc>
                          <a:spcPct val="200000"/>
                        </a:lnSpc>
                        <a:spcAft>
                          <a:spcPts val="0"/>
                        </a:spcAft>
                      </a:pPr>
                      <a:r>
                        <a:rPr lang="fr-FR" sz="2000" b="1">
                          <a:latin typeface="Times New Roman"/>
                          <a:ea typeface="Arial Unicode MS"/>
                          <a:cs typeface="Arial"/>
                        </a:rPr>
                        <a:t>sewweq</a:t>
                      </a:r>
                      <a:endParaRPr lang="fr-FR" sz="2000">
                        <a:latin typeface="Calibri"/>
                        <a:ea typeface="PMingLiU"/>
                        <a:cs typeface="Arial"/>
                      </a:endParaRPr>
                    </a:p>
                  </a:txBody>
                  <a:tcPr marL="68580" marR="68580" marT="0" marB="0"/>
                </a:tc>
                <a:tc>
                  <a:txBody>
                    <a:bodyPr/>
                    <a:lstStyle/>
                    <a:p>
                      <a:pPr>
                        <a:lnSpc>
                          <a:spcPct val="100000"/>
                        </a:lnSpc>
                        <a:spcAft>
                          <a:spcPts val="0"/>
                        </a:spcAft>
                      </a:pPr>
                      <a:r>
                        <a:rPr lang="fr-FR" sz="2000" dirty="0" smtClean="0">
                          <a:latin typeface="Times New Roman"/>
                          <a:ea typeface="Arial Unicode MS"/>
                          <a:cs typeface="Arial"/>
                        </a:rPr>
                        <a:t>Acheter, aller au marché</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b="1">
                          <a:latin typeface="Times New Roman"/>
                          <a:ea typeface="Arial Unicode MS"/>
                          <a:cs typeface="Arial"/>
                        </a:rPr>
                        <a:t>zewweq</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orner</a:t>
                      </a:r>
                      <a:endParaRPr lang="fr-FR" sz="2000">
                        <a:latin typeface="Calibri"/>
                        <a:ea typeface="PMingLiU"/>
                        <a:cs typeface="Arial"/>
                      </a:endParaRPr>
                    </a:p>
                  </a:txBody>
                  <a:tcPr marL="68580" marR="68580" marT="0" marB="0"/>
                </a:tc>
              </a:tr>
              <a:tr h="592008">
                <a:tc>
                  <a:txBody>
                    <a:bodyPr/>
                    <a:lstStyle/>
                    <a:p>
                      <a:pPr>
                        <a:lnSpc>
                          <a:spcPct val="200000"/>
                        </a:lnSpc>
                        <a:spcAft>
                          <a:spcPts val="0"/>
                        </a:spcAft>
                      </a:pPr>
                      <a:r>
                        <a:rPr lang="fr-FR" sz="2000" b="1">
                          <a:latin typeface="Times New Roman"/>
                          <a:ea typeface="Arial Unicode MS"/>
                          <a:cs typeface="Arial"/>
                        </a:rPr>
                        <a:t>sref</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caresser</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b="1">
                          <a:latin typeface="Times New Roman"/>
                          <a:ea typeface="Arial Unicode MS"/>
                          <a:cs typeface="Arial"/>
                        </a:rPr>
                        <a:t>zref</a:t>
                      </a:r>
                      <a:endParaRPr lang="fr-FR" sz="2000">
                        <a:latin typeface="Calibri"/>
                        <a:ea typeface="PMingLiU"/>
                        <a:cs typeface="Arial"/>
                      </a:endParaRPr>
                    </a:p>
                  </a:txBody>
                  <a:tcPr marL="68580" marR="68580" marT="0" marB="0"/>
                </a:tc>
                <a:tc>
                  <a:txBody>
                    <a:bodyPr/>
                    <a:lstStyle/>
                    <a:p>
                      <a:pPr>
                        <a:lnSpc>
                          <a:spcPct val="200000"/>
                        </a:lnSpc>
                        <a:spcAft>
                          <a:spcPts val="0"/>
                        </a:spcAft>
                      </a:pPr>
                      <a:r>
                        <a:rPr lang="fr-FR" sz="2000">
                          <a:latin typeface="Times New Roman"/>
                          <a:ea typeface="Arial Unicode MS"/>
                          <a:cs typeface="Arial"/>
                        </a:rPr>
                        <a:t>griller</a:t>
                      </a:r>
                      <a:endParaRPr lang="fr-FR" sz="2000">
                        <a:latin typeface="Calibri"/>
                        <a:ea typeface="PMingLiU"/>
                        <a:cs typeface="Arial"/>
                      </a:endParaRPr>
                    </a:p>
                  </a:txBody>
                  <a:tcPr marL="68580" marR="68580" marT="0" marB="0"/>
                </a:tc>
              </a:tr>
              <a:tr h="648005">
                <a:tc>
                  <a:txBody>
                    <a:bodyPr/>
                    <a:lstStyle/>
                    <a:p>
                      <a:pPr>
                        <a:lnSpc>
                          <a:spcPct val="200000"/>
                        </a:lnSpc>
                        <a:spcAft>
                          <a:spcPts val="0"/>
                        </a:spcAft>
                      </a:pPr>
                      <a:r>
                        <a:rPr lang="fr-FR" sz="2000" b="1" dirty="0" err="1" smtClean="0">
                          <a:latin typeface="Times New Roman"/>
                          <a:ea typeface="Arial Unicode MS"/>
                          <a:cs typeface="Arial"/>
                        </a:rPr>
                        <a:t>qarreṣ</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dirty="0">
                          <a:latin typeface="Times New Roman"/>
                          <a:ea typeface="Arial Unicode MS"/>
                          <a:cs typeface="Arial"/>
                        </a:rPr>
                        <a:t>pétrir </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b="1" dirty="0" err="1" smtClean="0">
                          <a:latin typeface="Times New Roman"/>
                          <a:ea typeface="Arial Unicode MS"/>
                          <a:cs typeface="Arial"/>
                        </a:rPr>
                        <a:t>qarre</a:t>
                      </a:r>
                      <a:r>
                        <a:rPr lang="fr-FR" sz="2000" dirty="0" err="1" smtClean="0">
                          <a:latin typeface="Times New Roman"/>
                          <a:ea typeface="Arial Unicode MS"/>
                          <a:cs typeface="Arial"/>
                        </a:rPr>
                        <a:t>š</a:t>
                      </a:r>
                      <a:endParaRPr lang="fr-FR" sz="2000" dirty="0">
                        <a:latin typeface="Calibri"/>
                        <a:ea typeface="PMingLiU"/>
                        <a:cs typeface="Arial"/>
                      </a:endParaRPr>
                    </a:p>
                  </a:txBody>
                  <a:tcPr marL="68580" marR="68580" marT="0" marB="0"/>
                </a:tc>
                <a:tc>
                  <a:txBody>
                    <a:bodyPr/>
                    <a:lstStyle/>
                    <a:p>
                      <a:pPr>
                        <a:lnSpc>
                          <a:spcPct val="100000"/>
                        </a:lnSpc>
                        <a:spcAft>
                          <a:spcPts val="0"/>
                        </a:spcAft>
                      </a:pPr>
                      <a:r>
                        <a:rPr lang="fr-FR" sz="2000" dirty="0">
                          <a:latin typeface="Times New Roman"/>
                          <a:ea typeface="Arial Unicode MS"/>
                          <a:cs typeface="Arial"/>
                        </a:rPr>
                        <a:t>tirer (avec une carabine)</a:t>
                      </a:r>
                      <a:endParaRPr lang="fr-FR" sz="2000" dirty="0">
                        <a:latin typeface="Calibri"/>
                        <a:ea typeface="PMingLiU"/>
                        <a:cs typeface="Arial"/>
                      </a:endParaRPr>
                    </a:p>
                  </a:txBody>
                  <a:tcPr marL="68580" marR="68580" marT="0" marB="0"/>
                </a:tc>
              </a:tr>
              <a:tr h="592008">
                <a:tc>
                  <a:txBody>
                    <a:bodyPr/>
                    <a:lstStyle/>
                    <a:p>
                      <a:pPr marL="449580" indent="-449580">
                        <a:lnSpc>
                          <a:spcPct val="200000"/>
                        </a:lnSpc>
                        <a:spcAft>
                          <a:spcPts val="0"/>
                        </a:spcAft>
                      </a:pPr>
                      <a:r>
                        <a:rPr lang="fr-FR" sz="2000" b="1" dirty="0">
                          <a:latin typeface="Times New Roman"/>
                          <a:ea typeface="Arial Unicode MS"/>
                          <a:cs typeface="Arial"/>
                        </a:rPr>
                        <a:t>ṯisiṯ</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dirty="0">
                          <a:latin typeface="Times New Roman"/>
                          <a:ea typeface="Arial Unicode MS"/>
                          <a:cs typeface="Arial"/>
                        </a:rPr>
                        <a:t>miroir</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b="1" dirty="0">
                          <a:latin typeface="Times New Roman"/>
                          <a:ea typeface="Arial Unicode MS"/>
                          <a:cs typeface="Arial"/>
                        </a:rPr>
                        <a:t>ṯiziṯ</a:t>
                      </a:r>
                      <a:endParaRPr lang="fr-FR" sz="2000" dirty="0">
                        <a:latin typeface="Calibri"/>
                        <a:ea typeface="PMingLiU"/>
                        <a:cs typeface="Arial"/>
                      </a:endParaRPr>
                    </a:p>
                  </a:txBody>
                  <a:tcPr marL="68580" marR="68580" marT="0" marB="0"/>
                </a:tc>
                <a:tc>
                  <a:txBody>
                    <a:bodyPr/>
                    <a:lstStyle/>
                    <a:p>
                      <a:pPr>
                        <a:lnSpc>
                          <a:spcPct val="200000"/>
                        </a:lnSpc>
                        <a:spcAft>
                          <a:spcPts val="0"/>
                        </a:spcAft>
                      </a:pPr>
                      <a:r>
                        <a:rPr lang="fr-FR" sz="2000" dirty="0">
                          <a:latin typeface="Times New Roman"/>
                          <a:ea typeface="Arial Unicode MS"/>
                          <a:cs typeface="Arial"/>
                        </a:rPr>
                        <a:t>moustique </a:t>
                      </a:r>
                      <a:endParaRPr lang="fr-FR" sz="2000" dirty="0">
                        <a:latin typeface="Calibri"/>
                        <a:ea typeface="PMingLiU"/>
                        <a:cs typeface="Arial"/>
                      </a:endParaRPr>
                    </a:p>
                  </a:txBody>
                  <a:tcPr marL="68580" marR="68580" marT="0" marB="0"/>
                </a:tc>
              </a:tr>
            </a:tbl>
          </a:graphicData>
        </a:graphic>
      </p:graphicFrame>
      <p:sp>
        <p:nvSpPr>
          <p:cNvPr id="4" name="Espace réservé du numéro de diapositive 3"/>
          <p:cNvSpPr>
            <a:spLocks noGrp="1"/>
          </p:cNvSpPr>
          <p:nvPr>
            <p:ph type="sldNum" sz="quarter" idx="12"/>
          </p:nvPr>
        </p:nvSpPr>
        <p:spPr/>
        <p:txBody>
          <a:bodyPr/>
          <a:lstStyle/>
          <a:p>
            <a:fld id="{22F39E49-F7C7-42A1-B176-03310C8809B8}" type="slidenum">
              <a:rPr lang="fr-FR" smtClean="0"/>
              <a:pPr/>
              <a:t>61</a:t>
            </a:fld>
            <a:endParaRPr lang="fr-FR" dirty="0"/>
          </a:p>
        </p:txBody>
      </p:sp>
      <p:sp>
        <p:nvSpPr>
          <p:cNvPr id="6" name="Rectangle 5"/>
          <p:cNvSpPr/>
          <p:nvPr/>
        </p:nvSpPr>
        <p:spPr>
          <a:xfrm rot="10800000" flipH="1" flipV="1">
            <a:off x="428596" y="208784"/>
            <a:ext cx="3564559" cy="523220"/>
          </a:xfrm>
          <a:prstGeom prst="rect">
            <a:avLst/>
          </a:prstGeom>
        </p:spPr>
        <p:txBody>
          <a:bodyPr wrap="square">
            <a:spAutoFit/>
          </a:bodyPr>
          <a:lstStyle/>
          <a:p>
            <a:r>
              <a:rPr lang="fr-FR" sz="2800" dirty="0" smtClean="0"/>
              <a:t>EXEMPLES</a:t>
            </a:r>
            <a:endParaRPr lang="fr-FR"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Exercice 1</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a:bodyPr>
          <a:lstStyle/>
          <a:p>
            <a:pPr algn="just">
              <a:buNone/>
            </a:pPr>
            <a:r>
              <a:rPr lang="fr-FR" sz="2000" b="1" dirty="0" smtClean="0"/>
              <a:t>En observant le corpus suivant, procédez à l’analyse phonétique et phonologique:</a:t>
            </a:r>
            <a:endParaRPr lang="fr-FR" sz="2000" dirty="0" smtClean="0"/>
          </a:p>
          <a:p>
            <a:pPr algn="just">
              <a:buNone/>
            </a:pPr>
            <a:r>
              <a:rPr lang="fr-FR" sz="2000" b="1" dirty="0" smtClean="0"/>
              <a:t> </a:t>
            </a:r>
            <a:r>
              <a:rPr lang="fr-FR" sz="2000" b="1" dirty="0" err="1" smtClean="0"/>
              <a:t>isəm</a:t>
            </a:r>
            <a:r>
              <a:rPr lang="fr-FR" sz="2000" b="1" dirty="0" smtClean="0"/>
              <a:t>, aḏrār, aḇrīġ, </a:t>
            </a:r>
            <a:r>
              <a:rPr lang="fr-FR" sz="2000" b="1" dirty="0" err="1" smtClean="0"/>
              <a:t>izi</a:t>
            </a:r>
            <a:r>
              <a:rPr lang="fr-FR" sz="2000" b="1" dirty="0" smtClean="0"/>
              <a:t>, aġrār, </a:t>
            </a:r>
            <a:r>
              <a:rPr lang="fr-FR" sz="2000" b="1" dirty="0" err="1" smtClean="0"/>
              <a:t>aṯmūn</a:t>
            </a:r>
            <a:r>
              <a:rPr lang="fr-FR" sz="2000" b="1" dirty="0" smtClean="0"/>
              <a:t>, </a:t>
            </a:r>
            <a:r>
              <a:rPr lang="fr-FR" sz="2000" b="1" dirty="0" err="1" smtClean="0"/>
              <a:t>aḇrīḏ</a:t>
            </a:r>
            <a:r>
              <a:rPr lang="fr-FR" sz="2000" b="1" dirty="0" smtClean="0"/>
              <a:t>, </a:t>
            </a:r>
            <a:r>
              <a:rPr lang="fr-FR" sz="2000" b="1" dirty="0" err="1" smtClean="0"/>
              <a:t>izəm</a:t>
            </a:r>
            <a:r>
              <a:rPr lang="fr-FR" sz="2000" b="1" dirty="0" smtClean="0"/>
              <a:t>, </a:t>
            </a:r>
            <a:r>
              <a:rPr lang="fr-FR" sz="2000" b="1" dirty="0" err="1" smtClean="0"/>
              <a:t>eẓe</a:t>
            </a:r>
            <a:r>
              <a:rPr lang="fr-FR" sz="2000" b="1" dirty="0" smtClean="0"/>
              <a:t>, </a:t>
            </a:r>
            <a:r>
              <a:rPr lang="fr-FR" sz="2000" b="1" dirty="0" err="1" smtClean="0"/>
              <a:t>uṛu</a:t>
            </a: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62</a:t>
            </a:fld>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Correction de l’Exercice 1</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lstStyle/>
          <a:p>
            <a:pPr>
              <a:buNone/>
            </a:pPr>
            <a:r>
              <a:rPr lang="fr-FR" dirty="0" smtClean="0"/>
              <a:t>1) Analyse phonétique du corpus</a:t>
            </a:r>
          </a:p>
          <a:p>
            <a:pPr>
              <a:buNone/>
            </a:pPr>
            <a:r>
              <a:rPr lang="fr-FR" dirty="0" smtClean="0"/>
              <a:t>Nous dégageons l’inventaire des sons consonantiques et vocaliques:</a:t>
            </a:r>
          </a:p>
          <a:p>
            <a:pPr marL="514350" indent="-514350">
              <a:buNone/>
            </a:pPr>
            <a:r>
              <a:rPr lang="fr-FR" dirty="0" smtClean="0"/>
              <a:t>a) Sons consonantiques</a:t>
            </a:r>
          </a:p>
          <a:p>
            <a:pPr marL="514350" indent="-514350">
              <a:buNone/>
            </a:pPr>
            <a:r>
              <a:rPr lang="fr-FR" dirty="0" smtClean="0"/>
              <a:t>      -Les occlusives sont: [m], [n]</a:t>
            </a:r>
          </a:p>
          <a:p>
            <a:pPr marL="514350" indent="-514350">
              <a:buNone/>
            </a:pPr>
            <a:r>
              <a:rPr lang="fr-FR" dirty="0" smtClean="0"/>
              <a:t>      -Les fricatives sont: [s], [z], [ġ]</a:t>
            </a:r>
          </a:p>
          <a:p>
            <a:pPr marL="514350" indent="-514350">
              <a:buNone/>
            </a:pPr>
            <a:r>
              <a:rPr lang="fr-FR" dirty="0" smtClean="0"/>
              <a:t>      -Les spirantes sont: [ḏ], [ḇ], [ṯ] </a:t>
            </a:r>
          </a:p>
          <a:p>
            <a:pPr marL="514350" indent="-514350">
              <a:buNone/>
            </a:pPr>
            <a:r>
              <a:rPr lang="fr-FR" dirty="0" smtClean="0"/>
              <a:t>      -La vibrante est: [r]   </a:t>
            </a:r>
          </a:p>
          <a:p>
            <a:pPr marL="514350" indent="-514350">
              <a:buNone/>
            </a:pPr>
            <a:r>
              <a:rPr lang="fr-FR" dirty="0" smtClean="0"/>
              <a:t>      -Les emphatiques sont: [ẓ], [ṛ]</a:t>
            </a:r>
          </a:p>
          <a:p>
            <a:pPr marL="514350" indent="-514350">
              <a:buNone/>
            </a:pPr>
            <a:endParaRPr lang="fr-FR" dirty="0" smtClean="0"/>
          </a:p>
          <a:p>
            <a:pPr marL="514350" indent="-514350">
              <a:buNone/>
            </a:pPr>
            <a:endParaRPr lang="fr-FR" dirty="0" smtClean="0"/>
          </a:p>
          <a:p>
            <a:pPr marL="514350" indent="-514350">
              <a:buAutoNum type="alphaLcParenR"/>
            </a:pPr>
            <a:endParaRPr lang="fr-FR" dirty="0" smtClean="0"/>
          </a:p>
          <a:p>
            <a:pPr marL="514350" indent="-514350">
              <a:buAutoNum type="alphaLcParenR"/>
            </a:pPr>
            <a:endParaRPr lang="fr-FR" dirty="0" smtClean="0"/>
          </a:p>
          <a:p>
            <a:pPr marL="514350" indent="-514350">
              <a:buAutoNum type="alphaLcParenR"/>
            </a:pPr>
            <a:endParaRPr lang="fr-FR" dirty="0" smtClean="0"/>
          </a:p>
          <a:p>
            <a:pPr marL="514350" indent="-514350">
              <a:buAutoNum type="alphaLcParenR"/>
            </a:pPr>
            <a:endParaRPr lang="fr-FR" dirty="0" smtClean="0"/>
          </a:p>
          <a:p>
            <a:pPr marL="514350" indent="-514350">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63</a:t>
            </a:fld>
            <a:endParaRPr lang="fr-F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a:bodyPr>
          <a:lstStyle/>
          <a:p>
            <a:pPr>
              <a:buNone/>
            </a:pPr>
            <a:r>
              <a:rPr lang="fr-FR" dirty="0" smtClean="0"/>
              <a:t>b) Sons vocaliques</a:t>
            </a:r>
          </a:p>
          <a:p>
            <a:pPr lvl="0">
              <a:buNone/>
            </a:pPr>
            <a:r>
              <a:rPr lang="fr-FR" sz="2200" dirty="0" smtClean="0"/>
              <a:t>[i] :  Voyelle fermée, palatale, - labiale,  - longue.</a:t>
            </a:r>
          </a:p>
          <a:p>
            <a:pPr lvl="0">
              <a:buNone/>
            </a:pPr>
            <a:r>
              <a:rPr lang="fr-FR" sz="2200" dirty="0" smtClean="0"/>
              <a:t>[u] : Voyelle fermée, vélaire, + labiale,  - longue.</a:t>
            </a:r>
          </a:p>
          <a:p>
            <a:pPr lvl="0">
              <a:buNone/>
            </a:pPr>
            <a:r>
              <a:rPr lang="fr-FR" sz="2200" dirty="0" smtClean="0"/>
              <a:t>[a]</a:t>
            </a:r>
            <a:r>
              <a:rPr lang="fr-FR" sz="2200" b="1" dirty="0" smtClean="0"/>
              <a:t> </a:t>
            </a:r>
            <a:r>
              <a:rPr lang="fr-FR" sz="2200" dirty="0" smtClean="0"/>
              <a:t>: </a:t>
            </a:r>
            <a:r>
              <a:rPr lang="fr-FR" sz="2200" b="1" dirty="0" smtClean="0"/>
              <a:t>V</a:t>
            </a:r>
            <a:r>
              <a:rPr lang="fr-FR" sz="2200" dirty="0" smtClean="0"/>
              <a:t>oyelle ouverte, centrale, - labiale,  - longue.</a:t>
            </a:r>
          </a:p>
          <a:p>
            <a:pPr lvl="0">
              <a:buNone/>
            </a:pPr>
            <a:r>
              <a:rPr lang="fr-FR" sz="2200" dirty="0" smtClean="0"/>
              <a:t>[ə] : </a:t>
            </a:r>
            <a:r>
              <a:rPr lang="fr-FR" sz="2200" b="1" dirty="0" smtClean="0"/>
              <a:t>V</a:t>
            </a:r>
            <a:r>
              <a:rPr lang="fr-FR" sz="2200" dirty="0" smtClean="0"/>
              <a:t>oyelle médiane, centrale, + labiale,  - longue.</a:t>
            </a:r>
          </a:p>
          <a:p>
            <a:pPr lvl="0">
              <a:buNone/>
            </a:pPr>
            <a:r>
              <a:rPr lang="fr-FR" sz="2200" dirty="0" smtClean="0"/>
              <a:t>[ī] :  Voyelle fermée, palatale, - labiale,  + longue.</a:t>
            </a:r>
          </a:p>
          <a:p>
            <a:pPr lvl="0">
              <a:buNone/>
            </a:pPr>
            <a:r>
              <a:rPr lang="fr-FR" sz="2200" dirty="0" smtClean="0"/>
              <a:t>[ū] : Voyelle fermée, vélaire, + labiale,  + longue.</a:t>
            </a:r>
          </a:p>
          <a:p>
            <a:pPr lvl="0">
              <a:buNone/>
            </a:pPr>
            <a:r>
              <a:rPr lang="fr-FR" sz="2200" dirty="0" smtClean="0"/>
              <a:t>[ā] : </a:t>
            </a:r>
            <a:r>
              <a:rPr lang="fr-FR" sz="2200" b="1" dirty="0" smtClean="0"/>
              <a:t>V</a:t>
            </a:r>
            <a:r>
              <a:rPr lang="fr-FR" sz="2200" dirty="0" smtClean="0"/>
              <a:t>oyelle ouverte, centrale, - labiale,  + longue.</a:t>
            </a:r>
          </a:p>
          <a:p>
            <a:pPr lvl="0">
              <a:buNone/>
            </a:pPr>
            <a:r>
              <a:rPr lang="fr-FR" sz="2200" dirty="0" smtClean="0"/>
              <a:t>[e] : </a:t>
            </a:r>
            <a:r>
              <a:rPr lang="fr-FR" sz="2200" b="1" dirty="0" smtClean="0"/>
              <a:t>V</a:t>
            </a:r>
            <a:r>
              <a:rPr lang="fr-FR" sz="2200" dirty="0" smtClean="0"/>
              <a:t>oyelle médiane, centrale, - labiale,  - longue.</a:t>
            </a:r>
          </a:p>
          <a:p>
            <a:pPr>
              <a:buNone/>
            </a:pPr>
            <a:r>
              <a:rPr lang="fr-FR" dirty="0" smtClean="0"/>
              <a:t>      </a:t>
            </a:r>
          </a:p>
          <a:p>
            <a:pPr>
              <a:buNone/>
            </a:pPr>
            <a:r>
              <a:rPr lang="fr-FR" dirty="0" smtClean="0"/>
              <a:t>Ainsi et à travers ce corpus, il en ressort dix-neuf (19) unités phoniques.</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64</a:t>
            </a:fld>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c) Tableau phonétique des consonnes et voyelles  (voir plus haut les deux tableaux consonantique et vocalique)</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65</a:t>
            </a:fld>
            <a:endParaRPr lang="fr-F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22F39E49-F7C7-42A1-B176-03310C8809B8}" type="slidenum">
              <a:rPr lang="fr-FR" smtClean="0"/>
              <a:pPr/>
              <a:t>66</a:t>
            </a:fld>
            <a:endParaRPr lang="fr-FR" dirty="0"/>
          </a:p>
        </p:txBody>
      </p:sp>
      <p:sp>
        <p:nvSpPr>
          <p:cNvPr id="7" name="Espace réservé du contenu 6"/>
          <p:cNvSpPr>
            <a:spLocks noGrp="1"/>
          </p:cNvSpPr>
          <p:nvPr>
            <p:ph idx="1"/>
          </p:nvPr>
        </p:nvSpPr>
        <p:spPr>
          <a:xfrm>
            <a:off x="457200" y="428604"/>
            <a:ext cx="7239000" cy="6027132"/>
          </a:xfrm>
        </p:spPr>
        <p:txBody>
          <a:bodyPr/>
          <a:lstStyle/>
          <a:p>
            <a:pPr>
              <a:buNone/>
            </a:pPr>
            <a:r>
              <a:rPr lang="fr-FR" dirty="0" smtClean="0"/>
              <a:t>2) Analyse phonologique du corpus</a:t>
            </a:r>
          </a:p>
          <a:p>
            <a:pPr>
              <a:buNone/>
            </a:pPr>
            <a:endParaRPr lang="fr-FR" dirty="0" smtClean="0"/>
          </a:p>
          <a:p>
            <a:pPr lvl="0">
              <a:buNone/>
            </a:pPr>
            <a:r>
              <a:rPr lang="fr-FR" dirty="0" smtClean="0"/>
              <a:t>Nous observons, d’emblée, un apparentement de quelques unités, comme:</a:t>
            </a:r>
          </a:p>
          <a:p>
            <a:pPr>
              <a:buNone/>
            </a:pPr>
            <a:r>
              <a:rPr lang="fr-FR" dirty="0" smtClean="0"/>
              <a:t> </a:t>
            </a:r>
            <a:r>
              <a:rPr lang="fr-FR" dirty="0" smtClean="0">
                <a:solidFill>
                  <a:srgbClr val="FF0000"/>
                </a:solidFill>
              </a:rPr>
              <a:t>([</a:t>
            </a:r>
            <a:r>
              <a:rPr lang="fr-FR" sz="2800" dirty="0" err="1" smtClean="0">
                <a:solidFill>
                  <a:srgbClr val="FF0000"/>
                </a:solidFill>
              </a:rPr>
              <a:t>isəm</a:t>
            </a:r>
            <a:r>
              <a:rPr lang="fr-FR" dirty="0" smtClean="0">
                <a:solidFill>
                  <a:srgbClr val="FF0000"/>
                </a:solidFill>
              </a:rPr>
              <a:t>]</a:t>
            </a:r>
            <a:r>
              <a:rPr lang="fr-FR" b="1" dirty="0" smtClean="0">
                <a:solidFill>
                  <a:srgbClr val="FF0000"/>
                </a:solidFill>
              </a:rPr>
              <a:t> 〜</a:t>
            </a:r>
            <a:r>
              <a:rPr lang="fr-FR" dirty="0" smtClean="0">
                <a:solidFill>
                  <a:srgbClr val="FF0000"/>
                </a:solidFill>
              </a:rPr>
              <a:t> [</a:t>
            </a:r>
            <a:r>
              <a:rPr lang="fr-FR" sz="2800" dirty="0" err="1" smtClean="0">
                <a:solidFill>
                  <a:srgbClr val="FF0000"/>
                </a:solidFill>
              </a:rPr>
              <a:t>izəm</a:t>
            </a:r>
            <a:r>
              <a:rPr lang="fr-FR" dirty="0" smtClean="0">
                <a:solidFill>
                  <a:srgbClr val="FF0000"/>
                </a:solidFill>
              </a:rPr>
              <a:t>], </a:t>
            </a:r>
            <a:r>
              <a:rPr lang="fr-FR" b="1" dirty="0" smtClean="0">
                <a:solidFill>
                  <a:srgbClr val="FF0000"/>
                </a:solidFill>
              </a:rPr>
              <a:t>[</a:t>
            </a:r>
            <a:r>
              <a:rPr lang="fr-FR" b="1" dirty="0" err="1" smtClean="0">
                <a:solidFill>
                  <a:srgbClr val="FF0000"/>
                </a:solidFill>
              </a:rPr>
              <a:t>aḏrār</a:t>
            </a:r>
            <a:r>
              <a:rPr lang="fr-FR" b="1" dirty="0" smtClean="0">
                <a:solidFill>
                  <a:srgbClr val="FF0000"/>
                </a:solidFill>
              </a:rPr>
              <a:t>]  〜 [</a:t>
            </a:r>
            <a:r>
              <a:rPr lang="fr-FR" b="1" dirty="0" err="1" smtClean="0">
                <a:solidFill>
                  <a:srgbClr val="FF0000"/>
                </a:solidFill>
              </a:rPr>
              <a:t>aġrār</a:t>
            </a:r>
            <a:r>
              <a:rPr lang="fr-FR" b="1" dirty="0" smtClean="0">
                <a:solidFill>
                  <a:srgbClr val="FF0000"/>
                </a:solidFill>
              </a:rPr>
              <a:t>], [</a:t>
            </a:r>
            <a:r>
              <a:rPr lang="fr-FR" b="1" dirty="0" err="1" smtClean="0">
                <a:solidFill>
                  <a:srgbClr val="FF0000"/>
                </a:solidFill>
              </a:rPr>
              <a:t>aḇrīḏ</a:t>
            </a:r>
            <a:r>
              <a:rPr lang="fr-FR" b="1" dirty="0" smtClean="0">
                <a:solidFill>
                  <a:srgbClr val="FF0000"/>
                </a:solidFill>
              </a:rPr>
              <a:t>]   〜  [</a:t>
            </a:r>
            <a:r>
              <a:rPr lang="fr-FR" b="1" dirty="0" err="1" smtClean="0">
                <a:solidFill>
                  <a:srgbClr val="FF0000"/>
                </a:solidFill>
              </a:rPr>
              <a:t>aḇrīġ</a:t>
            </a:r>
            <a:r>
              <a:rPr lang="fr-FR" b="1" dirty="0" smtClean="0">
                <a:solidFill>
                  <a:srgbClr val="FF0000"/>
                </a:solidFill>
              </a:rPr>
              <a:t>])</a:t>
            </a:r>
            <a:endParaRPr lang="fr-FR" dirty="0" smtClean="0">
              <a:solidFill>
                <a:srgbClr val="FF0000"/>
              </a:solidFill>
            </a:endParaRPr>
          </a:p>
          <a:p>
            <a:pPr lvl="0">
              <a:buNone/>
            </a:pPr>
            <a:endParaRPr lang="fr-FR" dirty="0" smtClean="0">
              <a:solidFill>
                <a:srgbClr val="FF0000"/>
              </a:solidFill>
            </a:endParaRPr>
          </a:p>
          <a:p>
            <a:pPr>
              <a:buNone/>
            </a:pPr>
            <a:r>
              <a:rPr lang="fr-FR" dirty="0" smtClean="0"/>
              <a:t> </a:t>
            </a:r>
            <a:r>
              <a:rPr lang="fr-FR" sz="2000" dirty="0" smtClean="0"/>
              <a:t>(Dans quelle mesure ces unités constituent-elles des paires minimales?)</a:t>
            </a:r>
          </a:p>
          <a:p>
            <a:pPr>
              <a:buNone/>
            </a:pPr>
            <a:r>
              <a:rPr lang="fr-FR" dirty="0" smtClean="0"/>
              <a:t> </a:t>
            </a:r>
            <a:endParaRPr lang="fr-F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fontScale="77500" lnSpcReduction="20000"/>
          </a:bodyPr>
          <a:lstStyle/>
          <a:p>
            <a:pPr marL="514350" lvl="0" indent="-514350">
              <a:buNone/>
            </a:pPr>
            <a:r>
              <a:rPr lang="fr-FR" b="1" dirty="0" smtClean="0"/>
              <a:t>1) L’opposition : [s]〜 [z] </a:t>
            </a:r>
          </a:p>
          <a:p>
            <a:pPr marL="514350" lvl="0" indent="-514350">
              <a:buNone/>
            </a:pPr>
            <a:r>
              <a:rPr lang="fr-FR" b="1" dirty="0" smtClean="0"/>
              <a:t> </a:t>
            </a:r>
            <a:endParaRPr lang="fr-FR" dirty="0" smtClean="0"/>
          </a:p>
          <a:p>
            <a:pPr lvl="0">
              <a:buNone/>
            </a:pPr>
            <a:r>
              <a:rPr lang="fr-FR" sz="4300" dirty="0" smtClean="0"/>
              <a:t>    [</a:t>
            </a:r>
            <a:r>
              <a:rPr lang="fr-FR" sz="4300" dirty="0" err="1" smtClean="0"/>
              <a:t>i</a:t>
            </a:r>
            <a:r>
              <a:rPr lang="fr-FR" sz="4300" dirty="0" err="1" smtClean="0">
                <a:solidFill>
                  <a:srgbClr val="FF0000"/>
                </a:solidFill>
              </a:rPr>
              <a:t>s</a:t>
            </a:r>
            <a:r>
              <a:rPr lang="fr-FR" sz="4300" dirty="0" err="1" smtClean="0"/>
              <a:t>əm</a:t>
            </a:r>
            <a:r>
              <a:rPr lang="fr-FR" sz="4300" dirty="0" smtClean="0"/>
              <a:t>]  〜  [</a:t>
            </a:r>
            <a:r>
              <a:rPr lang="fr-FR" sz="4300" dirty="0" err="1" smtClean="0"/>
              <a:t>i</a:t>
            </a:r>
            <a:r>
              <a:rPr lang="fr-FR" sz="4300" dirty="0" err="1" smtClean="0">
                <a:solidFill>
                  <a:srgbClr val="FF0000"/>
                </a:solidFill>
              </a:rPr>
              <a:t>z</a:t>
            </a:r>
            <a:r>
              <a:rPr lang="fr-FR" sz="4300" dirty="0" err="1" smtClean="0"/>
              <a:t>əm</a:t>
            </a:r>
            <a:r>
              <a:rPr lang="fr-FR" sz="4300" dirty="0" smtClean="0"/>
              <a:t>]</a:t>
            </a:r>
          </a:p>
          <a:p>
            <a:pPr lvl="0">
              <a:buNone/>
            </a:pPr>
            <a:endParaRPr lang="fr-FR" dirty="0" smtClean="0"/>
          </a:p>
          <a:p>
            <a:pPr lvl="0">
              <a:buNone/>
            </a:pPr>
            <a:r>
              <a:rPr lang="fr-FR" b="1" dirty="0" smtClean="0"/>
              <a:t>a) Test de commutation</a:t>
            </a:r>
            <a:endParaRPr lang="fr-FR" dirty="0" smtClean="0"/>
          </a:p>
          <a:p>
            <a:pPr>
              <a:buNone/>
            </a:pPr>
            <a:r>
              <a:rPr lang="fr-FR" dirty="0" smtClean="0"/>
              <a:t>La commutation de [s] et [z], à la </a:t>
            </a:r>
            <a:r>
              <a:rPr lang="fr-FR" dirty="0" smtClean="0">
                <a:solidFill>
                  <a:srgbClr val="FF0000"/>
                </a:solidFill>
              </a:rPr>
              <a:t>même position (médiale)</a:t>
            </a:r>
            <a:r>
              <a:rPr lang="fr-FR" dirty="0" smtClean="0"/>
              <a:t>, entraîne  un </a:t>
            </a:r>
            <a:r>
              <a:rPr lang="fr-FR" dirty="0" smtClean="0">
                <a:solidFill>
                  <a:srgbClr val="FF0000"/>
                </a:solidFill>
              </a:rPr>
              <a:t>changement de sens</a:t>
            </a:r>
            <a:r>
              <a:rPr lang="fr-FR" dirty="0" smtClean="0"/>
              <a:t>; il ressort que  [s] et [z] sont deux phonèmes distincts : </a:t>
            </a:r>
            <a:r>
              <a:rPr lang="fr-FR" b="1" dirty="0" smtClean="0"/>
              <a:t>/s/</a:t>
            </a:r>
            <a:r>
              <a:rPr lang="fr-FR" dirty="0" smtClean="0"/>
              <a:t> et /</a:t>
            </a:r>
            <a:r>
              <a:rPr lang="fr-FR" b="1" dirty="0" smtClean="0"/>
              <a:t>z</a:t>
            </a:r>
            <a:r>
              <a:rPr lang="fr-FR" dirty="0" smtClean="0"/>
              <a:t>/.</a:t>
            </a:r>
          </a:p>
          <a:p>
            <a:pPr>
              <a:buNone/>
            </a:pPr>
            <a:r>
              <a:rPr lang="fr-FR" b="1" dirty="0" smtClean="0"/>
              <a:t>b) Traits distinctifs </a:t>
            </a:r>
            <a:endParaRPr lang="fr-FR" dirty="0" smtClean="0"/>
          </a:p>
          <a:p>
            <a:pPr algn="just">
              <a:buNone/>
            </a:pPr>
            <a:r>
              <a:rPr lang="fr-FR" dirty="0" smtClean="0"/>
              <a:t>D’après le test de commutation, il ressort que le phonème /</a:t>
            </a:r>
            <a:r>
              <a:rPr lang="fr-FR" b="1" dirty="0" smtClean="0"/>
              <a:t>s</a:t>
            </a:r>
            <a:r>
              <a:rPr lang="fr-FR" dirty="0" smtClean="0"/>
              <a:t>/ se réalise comme une consonne fricative, pré-</a:t>
            </a:r>
            <a:r>
              <a:rPr lang="fr-FR" dirty="0" err="1" smtClean="0"/>
              <a:t>dorsa</a:t>
            </a:r>
            <a:r>
              <a:rPr lang="fr-FR" dirty="0" smtClean="0"/>
              <a:t>-alvéolaire, orale, </a:t>
            </a:r>
            <a:r>
              <a:rPr lang="fr-FR" dirty="0" smtClean="0">
                <a:solidFill>
                  <a:srgbClr val="FF0000"/>
                </a:solidFill>
              </a:rPr>
              <a:t>non voisée</a:t>
            </a:r>
            <a:r>
              <a:rPr lang="fr-FR" dirty="0" smtClean="0"/>
              <a:t>, et, /z/ comme fricative, pré-</a:t>
            </a:r>
            <a:r>
              <a:rPr lang="fr-FR" dirty="0" err="1" smtClean="0"/>
              <a:t>dorsa</a:t>
            </a:r>
            <a:r>
              <a:rPr lang="fr-FR" dirty="0" smtClean="0"/>
              <a:t>-alvéolaire, orale, </a:t>
            </a:r>
            <a:r>
              <a:rPr lang="fr-FR" dirty="0" smtClean="0">
                <a:solidFill>
                  <a:srgbClr val="FF0000"/>
                </a:solidFill>
              </a:rPr>
              <a:t>voisée</a:t>
            </a:r>
            <a:r>
              <a:rPr lang="fr-FR" dirty="0" smtClean="0"/>
              <a:t>.</a:t>
            </a:r>
          </a:p>
          <a:p>
            <a:pPr algn="just">
              <a:buNone/>
            </a:pPr>
            <a:r>
              <a:rPr lang="fr-FR" dirty="0" smtClean="0"/>
              <a:t>Ceci étant, le phonème /s/ se distingue de /z/ par un </a:t>
            </a:r>
            <a:r>
              <a:rPr lang="fr-FR" dirty="0" smtClean="0">
                <a:solidFill>
                  <a:srgbClr val="FF0000"/>
                </a:solidFill>
              </a:rPr>
              <a:t>seul trait distinctif </a:t>
            </a:r>
            <a:r>
              <a:rPr lang="fr-FR" dirty="0" smtClean="0"/>
              <a:t>qui est par excellence le voisement.</a:t>
            </a:r>
          </a:p>
          <a:p>
            <a:pPr algn="just">
              <a:buNone/>
            </a:pPr>
            <a:r>
              <a:rPr lang="fr-FR" dirty="0" smtClean="0"/>
              <a:t> </a:t>
            </a:r>
            <a:r>
              <a:rPr lang="fr-FR" sz="2400" b="1" dirty="0" smtClean="0"/>
              <a:t>[</a:t>
            </a:r>
            <a:r>
              <a:rPr lang="fr-FR" sz="2400" b="1" dirty="0" err="1" smtClean="0"/>
              <a:t>isəm</a:t>
            </a:r>
            <a:r>
              <a:rPr lang="fr-FR" sz="2400" b="1" dirty="0" smtClean="0"/>
              <a:t>] et [</a:t>
            </a:r>
            <a:r>
              <a:rPr lang="fr-FR" sz="2400" b="1" dirty="0" err="1" smtClean="0"/>
              <a:t>izəm</a:t>
            </a:r>
            <a:r>
              <a:rPr lang="fr-FR" sz="2400" b="1" dirty="0" smtClean="0"/>
              <a:t>] constituent, donc, une paire minimale.</a:t>
            </a:r>
          </a:p>
          <a:p>
            <a:pPr algn="just">
              <a:buNone/>
            </a:pPr>
            <a:endParaRPr lang="fr-FR" sz="2400" b="1" dirty="0" smtClean="0"/>
          </a:p>
          <a:p>
            <a:pPr algn="just">
              <a:buNone/>
            </a:pPr>
            <a:r>
              <a:rPr lang="fr-FR" sz="2400" b="1" dirty="0" smtClean="0"/>
              <a:t>Il va de soi pour les autres oppositions.</a:t>
            </a:r>
          </a:p>
          <a:p>
            <a:pPr algn="just">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67</a:t>
            </a:fld>
            <a:endParaRPr lang="fr-F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 Traits distinctifs</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normAutofit/>
          </a:bodyPr>
          <a:lstStyle/>
          <a:p>
            <a:pPr algn="just">
              <a:buNone/>
            </a:pPr>
            <a:r>
              <a:rPr lang="fr-FR" sz="2000" dirty="0" smtClean="0"/>
              <a:t>Nous interprétons les assertions suivantes:</a:t>
            </a:r>
          </a:p>
          <a:p>
            <a:pPr algn="just">
              <a:buNone/>
            </a:pPr>
            <a:r>
              <a:rPr lang="fr-FR" sz="2000" dirty="0" smtClean="0"/>
              <a:t>« Chaque son du langage contient d’une part des caractères phonologiquement pertinents qui en font une réalisation d’un phonème déterminé, et d’autre part une grande masse de caractères non pertinents au point de vue phonologique dont le choix et l’apparition sont conditionnés par toute une série de causes.» Troubetzkoy (1929: 40). </a:t>
            </a:r>
          </a:p>
          <a:p>
            <a:pPr algn="just">
              <a:buNone/>
            </a:pPr>
            <a:r>
              <a:rPr lang="fr-FR" sz="2000" dirty="0" smtClean="0"/>
              <a:t>« Il s’en suit qu’un phonème peut être réalisé par beaucoup de sons du langage différents les uns des autres(…), les caractéristiques suivantes sont phonologiquement pertinentes occlusion (…). Mais le lieu où l’occlusion doit se former (…), l’attitude des lèvres et des cordes vocales pendant l’occlusion, tout ce la est non pertinent au point de vue phonologique. »  ». Troubetzkoy (1929: 41)</a:t>
            </a:r>
          </a:p>
          <a:p>
            <a:pPr algn="just">
              <a:buNone/>
            </a:pPr>
            <a:endParaRPr lang="fr-FR" sz="2000"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68</a:t>
            </a:fld>
            <a:endParaRPr lang="fr-F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lstStyle/>
          <a:p>
            <a:pPr>
              <a:buNone/>
            </a:pPr>
            <a:r>
              <a:rPr lang="fr-FR" dirty="0" smtClean="0"/>
              <a:t>Chaque phonème se caractérise, par ailleurs, par des traits phoniques articulatoires:</a:t>
            </a:r>
          </a:p>
          <a:p>
            <a:pPr>
              <a:buNone/>
            </a:pPr>
            <a:r>
              <a:rPr lang="fr-FR" dirty="0" smtClean="0"/>
              <a:t>-les </a:t>
            </a:r>
            <a:r>
              <a:rPr lang="fr-FR" dirty="0" smtClean="0">
                <a:solidFill>
                  <a:srgbClr val="FF0000"/>
                </a:solidFill>
              </a:rPr>
              <a:t>traits pertinents </a:t>
            </a:r>
            <a:r>
              <a:rPr lang="fr-FR" dirty="0" smtClean="0"/>
              <a:t>sont, donc, tous les traits phoniques permettant l’identification du message (l’énoncé). </a:t>
            </a:r>
          </a:p>
          <a:p>
            <a:pPr>
              <a:buNone/>
            </a:pPr>
            <a:r>
              <a:rPr lang="fr-FR" dirty="0" smtClean="0"/>
              <a:t>-le </a:t>
            </a:r>
            <a:r>
              <a:rPr lang="fr-FR" dirty="0" smtClean="0">
                <a:solidFill>
                  <a:srgbClr val="FF0000"/>
                </a:solidFill>
              </a:rPr>
              <a:t>trait distinctif </a:t>
            </a:r>
            <a:r>
              <a:rPr lang="fr-FR" dirty="0" smtClean="0"/>
              <a:t>est tout trait pertinent capable d’opposer deux unités ayant un signifiant identique et un signifié différent.</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69</a:t>
            </a:fld>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du cours</a:t>
            </a:r>
            <a:endParaRPr lang="fr-FR" dirty="0"/>
          </a:p>
        </p:txBody>
      </p:sp>
      <p:sp>
        <p:nvSpPr>
          <p:cNvPr id="3" name="Espace réservé du contenu 2"/>
          <p:cNvSpPr>
            <a:spLocks noGrp="1"/>
          </p:cNvSpPr>
          <p:nvPr>
            <p:ph idx="1"/>
          </p:nvPr>
        </p:nvSpPr>
        <p:spPr/>
        <p:txBody>
          <a:bodyPr>
            <a:normAutofit fontScale="85000" lnSpcReduction="20000"/>
          </a:bodyPr>
          <a:lstStyle/>
          <a:p>
            <a:r>
              <a:rPr lang="fr-FR" sz="2900" dirty="0" smtClean="0"/>
              <a:t>III) Traits distinctifs </a:t>
            </a:r>
          </a:p>
          <a:p>
            <a:pPr>
              <a:buNone/>
            </a:pPr>
            <a:r>
              <a:rPr lang="fr-FR" dirty="0" smtClean="0"/>
              <a:t>       </a:t>
            </a:r>
            <a:r>
              <a:rPr lang="fr-FR" sz="2100" dirty="0" smtClean="0"/>
              <a:t>3-1) Pour les consonnes</a:t>
            </a:r>
          </a:p>
          <a:p>
            <a:pPr>
              <a:buNone/>
            </a:pPr>
            <a:r>
              <a:rPr lang="fr-FR" sz="2100" dirty="0" smtClean="0"/>
              <a:t>        3-2) Pour les voyelles</a:t>
            </a:r>
          </a:p>
          <a:p>
            <a:pPr>
              <a:buNone/>
            </a:pPr>
            <a:endParaRPr lang="fr-FR" sz="1800" dirty="0" smtClean="0"/>
          </a:p>
          <a:p>
            <a:r>
              <a:rPr lang="fr-FR" sz="2900" dirty="0" smtClean="0"/>
              <a:t>IV) Syllabisation</a:t>
            </a:r>
          </a:p>
          <a:p>
            <a:pPr>
              <a:buNone/>
            </a:pPr>
            <a:r>
              <a:rPr lang="fr-FR" sz="2100" dirty="0" smtClean="0"/>
              <a:t>        4-1) Structures syllabiques</a:t>
            </a:r>
          </a:p>
          <a:p>
            <a:pPr>
              <a:buNone/>
            </a:pPr>
            <a:r>
              <a:rPr lang="fr-FR" sz="2100" dirty="0" smtClean="0"/>
              <a:t>        4-2) Schèmes syllabiques </a:t>
            </a:r>
          </a:p>
          <a:p>
            <a:pPr>
              <a:buNone/>
            </a:pPr>
            <a:endParaRPr lang="fr-FR" sz="2000" dirty="0" smtClean="0"/>
          </a:p>
          <a:p>
            <a:r>
              <a:rPr lang="fr-FR" sz="2900" dirty="0" smtClean="0"/>
              <a:t>V) Manifestations de schwa</a:t>
            </a:r>
          </a:p>
          <a:p>
            <a:endParaRPr lang="fr-FR" sz="2000" dirty="0" smtClean="0"/>
          </a:p>
          <a:p>
            <a:r>
              <a:rPr lang="fr-FR" sz="2000" dirty="0" smtClean="0"/>
              <a:t> </a:t>
            </a:r>
            <a:r>
              <a:rPr lang="fr-FR" sz="2900" dirty="0" smtClean="0"/>
              <a:t>VI) Gémination</a:t>
            </a:r>
          </a:p>
          <a:p>
            <a:pPr>
              <a:buNone/>
            </a:pPr>
            <a:endParaRPr lang="fr-FR" sz="2900" dirty="0" smtClean="0"/>
          </a:p>
          <a:p>
            <a:pPr>
              <a:buNone/>
            </a:pPr>
            <a:endParaRPr lang="fr-FR" sz="2000" dirty="0" smtClean="0"/>
          </a:p>
          <a:p>
            <a:pPr>
              <a:buNone/>
            </a:pPr>
            <a:r>
              <a:rPr lang="fr-FR" sz="2000" dirty="0" smtClean="0"/>
              <a:t>       </a:t>
            </a:r>
          </a:p>
          <a:p>
            <a:pPr>
              <a:buNone/>
            </a:pPr>
            <a:r>
              <a:rPr lang="fr-FR" sz="2000" dirty="0" smtClean="0"/>
              <a:t>         </a:t>
            </a:r>
          </a:p>
          <a:p>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a:t>
            </a:fld>
            <a:endParaRPr lang="fr-FR"/>
          </a:p>
        </p:txBody>
      </p:sp>
    </p:spTree>
  </p:cSld>
  <p:clrMapOvr>
    <a:masterClrMapping/>
  </p:clrMapOvr>
  <p:transition>
    <p:blinds dir="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Exercice 2</a:t>
            </a:r>
            <a:br>
              <a:rPr lang="fr-FR" dirty="0" smtClean="0"/>
            </a:br>
            <a:endParaRPr lang="fr-FR" dirty="0"/>
          </a:p>
        </p:txBody>
      </p:sp>
      <p:sp>
        <p:nvSpPr>
          <p:cNvPr id="3" name="Espace réservé du contenu 2"/>
          <p:cNvSpPr>
            <a:spLocks noGrp="1"/>
          </p:cNvSpPr>
          <p:nvPr>
            <p:ph idx="1"/>
          </p:nvPr>
        </p:nvSpPr>
        <p:spPr>
          <a:xfrm>
            <a:off x="457200" y="1142984"/>
            <a:ext cx="7239000" cy="5312752"/>
          </a:xfrm>
        </p:spPr>
        <p:txBody>
          <a:bodyPr>
            <a:normAutofit fontScale="70000" lnSpcReduction="20000"/>
          </a:bodyPr>
          <a:lstStyle/>
          <a:p>
            <a:pPr>
              <a:buNone/>
            </a:pPr>
            <a:r>
              <a:rPr lang="fr-FR" sz="2900" dirty="0" smtClean="0"/>
              <a:t>Procédez à l’analyse phonétique et phonologique du corpus suivant:</a:t>
            </a:r>
          </a:p>
          <a:p>
            <a:pPr>
              <a:buNone/>
            </a:pPr>
            <a:endParaRPr lang="fr-FR" sz="2000" dirty="0" smtClean="0"/>
          </a:p>
          <a:p>
            <a:pPr algn="just">
              <a:lnSpc>
                <a:spcPct val="160000"/>
              </a:lnSpc>
              <a:buNone/>
            </a:pPr>
            <a:r>
              <a:rPr lang="fr-FR" sz="2200" dirty="0" smtClean="0"/>
              <a:t>[</a:t>
            </a:r>
            <a:r>
              <a:rPr lang="fr-FR" sz="2200" dirty="0" err="1" smtClean="0"/>
              <a:t>iri</a:t>
            </a:r>
            <a:r>
              <a:rPr lang="fr-FR" sz="2200" dirty="0" smtClean="0"/>
              <a:t>] « être », [</a:t>
            </a:r>
            <a:r>
              <a:rPr lang="fr-FR" sz="2200" dirty="0" err="1" smtClean="0"/>
              <a:t>ari</a:t>
            </a:r>
            <a:r>
              <a:rPr lang="fr-FR" sz="2200" dirty="0" smtClean="0"/>
              <a:t>] « écrire », [</a:t>
            </a:r>
            <a:r>
              <a:rPr lang="fr-FR" sz="2200" dirty="0" err="1" smtClean="0"/>
              <a:t>qiš</a:t>
            </a:r>
            <a:r>
              <a:rPr lang="fr-FR" sz="2200" dirty="0" smtClean="0"/>
              <a:t>] « corne », [</a:t>
            </a:r>
            <a:r>
              <a:rPr lang="fr-FR" sz="2200" dirty="0" err="1" smtClean="0"/>
              <a:t>qaš</a:t>
            </a:r>
            <a:r>
              <a:rPr lang="fr-FR" sz="2200" dirty="0" smtClean="0"/>
              <a:t>] « caroube »,</a:t>
            </a:r>
          </a:p>
          <a:p>
            <a:pPr algn="just">
              <a:lnSpc>
                <a:spcPct val="160000"/>
              </a:lnSpc>
              <a:buNone/>
            </a:pPr>
            <a:r>
              <a:rPr lang="fr-FR" sz="2200" dirty="0" smtClean="0"/>
              <a:t> [</a:t>
            </a:r>
            <a:r>
              <a:rPr lang="fr-FR" sz="2200" dirty="0" err="1" smtClean="0"/>
              <a:t>ṯiri</a:t>
            </a:r>
            <a:r>
              <a:rPr lang="fr-FR" sz="2200" dirty="0" smtClean="0"/>
              <a:t>] « ombre », [</a:t>
            </a:r>
            <a:r>
              <a:rPr lang="fr-FR" sz="2200" dirty="0" err="1" smtClean="0"/>
              <a:t>ṯara</a:t>
            </a:r>
            <a:r>
              <a:rPr lang="fr-FR" sz="2200" dirty="0" smtClean="0"/>
              <a:t>] « source », [</a:t>
            </a:r>
            <a:r>
              <a:rPr lang="fr-FR" sz="2200" dirty="0" err="1" smtClean="0"/>
              <a:t>ġir</a:t>
            </a:r>
            <a:r>
              <a:rPr lang="fr-FR" sz="2200" dirty="0" smtClean="0"/>
              <a:t>] « seulement », [</a:t>
            </a:r>
            <a:r>
              <a:rPr lang="fr-FR" sz="2200" dirty="0" err="1" smtClean="0"/>
              <a:t>ġar</a:t>
            </a:r>
            <a:r>
              <a:rPr lang="fr-FR" sz="2200" dirty="0" smtClean="0"/>
              <a:t>] « chez », </a:t>
            </a:r>
          </a:p>
          <a:p>
            <a:pPr algn="just">
              <a:lnSpc>
                <a:spcPct val="160000"/>
              </a:lnSpc>
              <a:buNone/>
            </a:pPr>
            <a:r>
              <a:rPr lang="fr-FR" sz="2200" dirty="0" smtClean="0"/>
              <a:t>[</a:t>
            </a:r>
            <a:r>
              <a:rPr lang="fr-FR" sz="2200" dirty="0" err="1" smtClean="0"/>
              <a:t>aššir</a:t>
            </a:r>
            <a:r>
              <a:rPr lang="fr-FR" sz="2200" dirty="0" smtClean="0"/>
              <a:t>] « lait caillé », [</a:t>
            </a:r>
            <a:r>
              <a:rPr lang="fr-FR" sz="2200" dirty="0" err="1" smtClean="0"/>
              <a:t>aššar</a:t>
            </a:r>
            <a:r>
              <a:rPr lang="fr-FR" sz="2200" dirty="0" smtClean="0"/>
              <a:t>] « ongle », [</a:t>
            </a:r>
            <a:r>
              <a:rPr lang="fr-FR" sz="2200" dirty="0" err="1" smtClean="0"/>
              <a:t>ṯiḏrin</a:t>
            </a:r>
            <a:r>
              <a:rPr lang="fr-FR" sz="2200" dirty="0" smtClean="0"/>
              <a:t>] « épis » [</a:t>
            </a:r>
            <a:r>
              <a:rPr lang="fr-FR" sz="2200" dirty="0" err="1" smtClean="0"/>
              <a:t>ṯuḏrin</a:t>
            </a:r>
            <a:r>
              <a:rPr lang="fr-FR" sz="2200" dirty="0" smtClean="0"/>
              <a:t>] « maisons »,</a:t>
            </a:r>
          </a:p>
          <a:p>
            <a:pPr algn="just">
              <a:lnSpc>
                <a:spcPct val="160000"/>
              </a:lnSpc>
              <a:buNone/>
            </a:pPr>
            <a:r>
              <a:rPr lang="fr-FR" sz="2200" dirty="0" smtClean="0"/>
              <a:t> [</a:t>
            </a:r>
            <a:r>
              <a:rPr lang="fr-FR" sz="2200" dirty="0" err="1" smtClean="0"/>
              <a:t>ndi</a:t>
            </a:r>
            <a:r>
              <a:rPr lang="fr-FR" sz="2200" dirty="0" smtClean="0"/>
              <a:t>] « piéger », [</a:t>
            </a:r>
            <a:r>
              <a:rPr lang="fr-FR" sz="2200" dirty="0" err="1" smtClean="0"/>
              <a:t>ndu</a:t>
            </a:r>
            <a:r>
              <a:rPr lang="fr-FR" sz="2200" dirty="0" smtClean="0"/>
              <a:t>] « barater », [</a:t>
            </a:r>
            <a:r>
              <a:rPr lang="fr-FR" sz="2200" dirty="0" err="1" smtClean="0"/>
              <a:t>neġ</a:t>
            </a:r>
            <a:r>
              <a:rPr lang="fr-FR" sz="2200" dirty="0" smtClean="0"/>
              <a:t>] « tuer », [</a:t>
            </a:r>
            <a:r>
              <a:rPr lang="fr-FR" sz="2200" dirty="0" err="1" smtClean="0"/>
              <a:t>naġ</a:t>
            </a:r>
            <a:r>
              <a:rPr lang="fr-FR" sz="2200" dirty="0" smtClean="0"/>
              <a:t>] « coincer »,</a:t>
            </a:r>
          </a:p>
          <a:p>
            <a:pPr algn="just">
              <a:lnSpc>
                <a:spcPct val="160000"/>
              </a:lnSpc>
              <a:buNone/>
            </a:pPr>
            <a:r>
              <a:rPr lang="fr-FR" sz="2200" dirty="0" smtClean="0"/>
              <a:t> [</a:t>
            </a:r>
            <a:r>
              <a:rPr lang="fr-FR" sz="2200" dirty="0" err="1" smtClean="0"/>
              <a:t>udži</a:t>
            </a:r>
            <a:r>
              <a:rPr lang="fr-FR" sz="2200" dirty="0" smtClean="0"/>
              <a:t>] « brebis », [</a:t>
            </a:r>
            <a:r>
              <a:rPr lang="fr-FR" sz="2200" dirty="0" err="1" smtClean="0"/>
              <a:t>adži</a:t>
            </a:r>
            <a:r>
              <a:rPr lang="fr-FR" sz="2200" dirty="0" smtClean="0"/>
              <a:t>] « cerveau », [pluma] « plume », [</a:t>
            </a:r>
            <a:r>
              <a:rPr lang="fr-FR" sz="2200" dirty="0" err="1" smtClean="0"/>
              <a:t>plumu</a:t>
            </a:r>
            <a:r>
              <a:rPr lang="fr-FR" sz="2200" dirty="0" smtClean="0"/>
              <a:t>] « plombe »,</a:t>
            </a:r>
          </a:p>
          <a:p>
            <a:pPr algn="just">
              <a:lnSpc>
                <a:spcPct val="160000"/>
              </a:lnSpc>
              <a:buNone/>
            </a:pPr>
            <a:r>
              <a:rPr lang="fr-FR" sz="2200" dirty="0" smtClean="0"/>
              <a:t>[</a:t>
            </a:r>
            <a:r>
              <a:rPr lang="fr-FR" sz="2200" dirty="0" err="1" smtClean="0"/>
              <a:t>zṟeḡ</a:t>
            </a:r>
            <a:r>
              <a:rPr lang="fr-FR" sz="2200" dirty="0" smtClean="0"/>
              <a:t>] « tordre », [</a:t>
            </a:r>
            <a:r>
              <a:rPr lang="fr-FR" sz="2200" dirty="0" err="1" smtClean="0"/>
              <a:t>fṟeḡ</a:t>
            </a:r>
            <a:r>
              <a:rPr lang="fr-FR" sz="2200" dirty="0" smtClean="0"/>
              <a:t> ] « clôturer », [</a:t>
            </a:r>
            <a:r>
              <a:rPr lang="fr-FR" sz="2200" dirty="0" err="1" smtClean="0"/>
              <a:t>ṯimira</a:t>
            </a:r>
            <a:r>
              <a:rPr lang="fr-FR" sz="2200" dirty="0" smtClean="0"/>
              <a:t>] « barbes », [</a:t>
            </a:r>
            <a:r>
              <a:rPr lang="fr-FR" sz="2200" dirty="0" err="1" smtClean="0"/>
              <a:t>ṯimura</a:t>
            </a:r>
            <a:r>
              <a:rPr lang="fr-FR" sz="2200" dirty="0" smtClean="0"/>
              <a:t>] « cordes »,</a:t>
            </a:r>
          </a:p>
          <a:p>
            <a:pPr algn="just">
              <a:lnSpc>
                <a:spcPct val="160000"/>
              </a:lnSpc>
              <a:buNone/>
            </a:pPr>
            <a:r>
              <a:rPr lang="fr-FR" sz="2200" dirty="0" smtClean="0"/>
              <a:t> [</a:t>
            </a:r>
            <a:r>
              <a:rPr lang="fr-FR" sz="2200" dirty="0" err="1" smtClean="0"/>
              <a:t>fsar</a:t>
            </a:r>
            <a:r>
              <a:rPr lang="fr-FR" sz="2200" dirty="0" smtClean="0"/>
              <a:t>] « étaler », [</a:t>
            </a:r>
            <a:r>
              <a:rPr lang="fr-FR" sz="2200" dirty="0" err="1" smtClean="0"/>
              <a:t>fser</a:t>
            </a:r>
            <a:r>
              <a:rPr lang="fr-FR" sz="2200" dirty="0" smtClean="0"/>
              <a:t>] « détacher », [</a:t>
            </a:r>
            <a:r>
              <a:rPr lang="fr-FR" sz="2200" dirty="0" err="1" smtClean="0"/>
              <a:t>ẓuṃ</a:t>
            </a:r>
            <a:r>
              <a:rPr lang="fr-FR" sz="2200" dirty="0" smtClean="0"/>
              <a:t> ] « jeuner » ,[</a:t>
            </a:r>
            <a:r>
              <a:rPr lang="fr-FR" sz="2200" dirty="0" err="1" smtClean="0"/>
              <a:t>ẓeṃ</a:t>
            </a:r>
            <a:r>
              <a:rPr lang="fr-FR" sz="2200" dirty="0" smtClean="0"/>
              <a:t>] « serrer »,</a:t>
            </a:r>
          </a:p>
          <a:p>
            <a:pPr algn="just">
              <a:lnSpc>
                <a:spcPct val="160000"/>
              </a:lnSpc>
              <a:buNone/>
            </a:pPr>
            <a:r>
              <a:rPr lang="fr-FR" sz="2200" dirty="0" smtClean="0"/>
              <a:t> [</a:t>
            </a:r>
            <a:r>
              <a:rPr lang="fr-FR" sz="2200" dirty="0" err="1" smtClean="0"/>
              <a:t>siġ</a:t>
            </a:r>
            <a:r>
              <a:rPr lang="fr-FR" sz="2200" dirty="0" smtClean="0"/>
              <a:t>] « étendre », [</a:t>
            </a:r>
            <a:r>
              <a:rPr lang="fr-FR" sz="2200" dirty="0" err="1" smtClean="0"/>
              <a:t>seġ</a:t>
            </a:r>
            <a:r>
              <a:rPr lang="fr-FR" sz="2200" dirty="0" smtClean="0"/>
              <a:t>] « acheter ».</a:t>
            </a:r>
          </a:p>
          <a:p>
            <a:endParaRPr lang="fr-FR" dirty="0" smtClean="0"/>
          </a:p>
          <a:p>
            <a:pPr>
              <a:buNone/>
            </a:pPr>
            <a:endParaRPr lang="fr-FR" dirty="0" smtClean="0"/>
          </a:p>
          <a:p>
            <a:pPr>
              <a:buNone/>
            </a:pPr>
            <a:endParaRPr lang="fr-FR" dirty="0" smtClean="0"/>
          </a:p>
          <a:p>
            <a:pPr algn="just">
              <a:buNone/>
            </a:pPr>
            <a:r>
              <a:rPr lang="fr-FR" dirty="0" smtClean="0"/>
              <a:t>               </a:t>
            </a:r>
          </a:p>
          <a:p>
            <a:pPr>
              <a:buNone/>
            </a:pPr>
            <a:endParaRPr lang="fr-FR"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70</a:t>
            </a:fld>
            <a:endParaRPr lang="fr-F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Correction de l’exercice 2</a:t>
            </a:r>
            <a:br>
              <a:rPr lang="fr-FR" dirty="0" smtClean="0"/>
            </a:br>
            <a:endParaRPr lang="fr-FR" dirty="0"/>
          </a:p>
        </p:txBody>
      </p:sp>
      <p:sp>
        <p:nvSpPr>
          <p:cNvPr id="3" name="Espace réservé du contenu 2"/>
          <p:cNvSpPr>
            <a:spLocks noGrp="1"/>
          </p:cNvSpPr>
          <p:nvPr>
            <p:ph idx="1"/>
          </p:nvPr>
        </p:nvSpPr>
        <p:spPr>
          <a:xfrm>
            <a:off x="457200" y="1071546"/>
            <a:ext cx="7239000" cy="5384190"/>
          </a:xfrm>
        </p:spPr>
        <p:txBody>
          <a:bodyPr/>
          <a:lstStyle/>
          <a:p>
            <a:pPr>
              <a:buNone/>
            </a:pPr>
            <a:r>
              <a:rPr lang="fr-FR" dirty="0" smtClean="0"/>
              <a:t>1) Analyse phonétique du corpus</a:t>
            </a:r>
          </a:p>
          <a:p>
            <a:pPr>
              <a:buNone/>
            </a:pPr>
            <a:r>
              <a:rPr lang="fr-FR" dirty="0" smtClean="0"/>
              <a:t>Nous dégagerons l’inventaire des sons consonantiques et vocaliques:</a:t>
            </a:r>
          </a:p>
          <a:p>
            <a:pPr marL="514350" indent="-514350">
              <a:buNone/>
            </a:pPr>
            <a:r>
              <a:rPr lang="fr-FR" dirty="0" smtClean="0"/>
              <a:t>a) Sons consonantiques</a:t>
            </a:r>
          </a:p>
          <a:p>
            <a:pPr marL="514350" indent="-514350">
              <a:buNone/>
            </a:pPr>
            <a:r>
              <a:rPr lang="fr-FR" dirty="0" smtClean="0"/>
              <a:t>      -Les occlusives sont: [q], [n], [d], [p], [m].</a:t>
            </a:r>
          </a:p>
          <a:p>
            <a:pPr marL="514350" indent="-514350">
              <a:buNone/>
            </a:pPr>
            <a:r>
              <a:rPr lang="fr-FR" dirty="0" smtClean="0"/>
              <a:t>      -Les fricatives sont: [š], [ġ], [f], [s], [z].</a:t>
            </a:r>
          </a:p>
          <a:p>
            <a:pPr marL="514350" indent="-514350">
              <a:buNone/>
            </a:pPr>
            <a:r>
              <a:rPr lang="fr-FR" dirty="0" smtClean="0"/>
              <a:t>      -Les spirantes sont:  [ṯ], [ḏ], [ṟ], [ḡ].</a:t>
            </a:r>
          </a:p>
          <a:p>
            <a:pPr marL="514350" indent="-514350">
              <a:buNone/>
            </a:pPr>
            <a:r>
              <a:rPr lang="fr-FR" dirty="0" smtClean="0"/>
              <a:t>      -La latérale est : [l].</a:t>
            </a:r>
          </a:p>
          <a:p>
            <a:pPr marL="514350" indent="-514350">
              <a:buNone/>
            </a:pPr>
            <a:r>
              <a:rPr lang="fr-FR" dirty="0" smtClean="0"/>
              <a:t>      -La vibrante est: [r]   </a:t>
            </a:r>
          </a:p>
          <a:p>
            <a:pPr marL="514350" indent="-514350">
              <a:buNone/>
            </a:pPr>
            <a:r>
              <a:rPr lang="fr-FR" dirty="0" smtClean="0"/>
              <a:t>      -Les emphatiques sont: [ẓ], [ṃ].</a:t>
            </a:r>
          </a:p>
          <a:p>
            <a:pPr marL="514350" indent="-514350">
              <a:buNone/>
            </a:pPr>
            <a:r>
              <a:rPr lang="fr-FR" dirty="0" smtClean="0"/>
              <a:t>      -L’affriquée est:[</a:t>
            </a:r>
            <a:r>
              <a:rPr lang="fr-FR" dirty="0" err="1" smtClean="0"/>
              <a:t>dž</a:t>
            </a:r>
            <a:r>
              <a:rPr lang="fr-FR" dirty="0" smtClean="0"/>
              <a:t>].</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71</a:t>
            </a:fld>
            <a:endParaRPr lang="fr-F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a:bodyPr>
          <a:lstStyle/>
          <a:p>
            <a:pPr>
              <a:buNone/>
            </a:pPr>
            <a:r>
              <a:rPr lang="fr-FR" dirty="0" smtClean="0"/>
              <a:t>b) Sons vocaliques</a:t>
            </a:r>
          </a:p>
          <a:p>
            <a:pPr lvl="0">
              <a:buNone/>
            </a:pPr>
            <a:r>
              <a:rPr lang="fr-FR" sz="2800" dirty="0" smtClean="0"/>
              <a:t>[i] :  Voyelle fermée, palatale, - labiale,  - longue.</a:t>
            </a:r>
          </a:p>
          <a:p>
            <a:pPr>
              <a:buNone/>
            </a:pPr>
            <a:r>
              <a:rPr lang="fr-FR" sz="2800" dirty="0" smtClean="0"/>
              <a:t>[u] : Voyelle fermée, vélaire, + labiale,  - longue.</a:t>
            </a:r>
          </a:p>
          <a:p>
            <a:pPr>
              <a:buNone/>
            </a:pPr>
            <a:r>
              <a:rPr lang="fr-FR" sz="2800" dirty="0" smtClean="0"/>
              <a:t>[ə] : </a:t>
            </a:r>
            <a:r>
              <a:rPr lang="fr-FR" sz="2800" b="1" dirty="0" smtClean="0"/>
              <a:t>V</a:t>
            </a:r>
            <a:r>
              <a:rPr lang="fr-FR" sz="2800" dirty="0" smtClean="0"/>
              <a:t>oyelle médiane, centrale, + labiale,  - longue.</a:t>
            </a:r>
          </a:p>
          <a:p>
            <a:pPr lvl="0">
              <a:buNone/>
            </a:pPr>
            <a:r>
              <a:rPr lang="fr-FR" sz="2800" dirty="0" smtClean="0"/>
              <a:t>[a]</a:t>
            </a:r>
            <a:r>
              <a:rPr lang="fr-FR" sz="2800" b="1" dirty="0" smtClean="0"/>
              <a:t> </a:t>
            </a:r>
            <a:r>
              <a:rPr lang="fr-FR" sz="2800" dirty="0" smtClean="0"/>
              <a:t>: </a:t>
            </a:r>
            <a:r>
              <a:rPr lang="fr-FR" sz="2800" b="1" dirty="0" smtClean="0"/>
              <a:t>V</a:t>
            </a:r>
            <a:r>
              <a:rPr lang="fr-FR" sz="2800" dirty="0" smtClean="0"/>
              <a:t>oyelle ouverte, centrale, - labiale,  - longue.</a:t>
            </a:r>
          </a:p>
          <a:p>
            <a:pPr lvl="0">
              <a:buNone/>
            </a:pPr>
            <a:endParaRPr lang="fr-FR" dirty="0" smtClean="0"/>
          </a:p>
          <a:p>
            <a:pPr>
              <a:buNone/>
            </a:pPr>
            <a:r>
              <a:rPr lang="fr-FR" dirty="0" smtClean="0"/>
              <a:t>Ainsi et à travers ce corpus, il en ressort vingt-trois (23) unités phoniques.</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72</a:t>
            </a:fld>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lstStyle/>
          <a:p>
            <a:pPr>
              <a:buNone/>
            </a:pPr>
            <a:r>
              <a:rPr lang="fr-FR" dirty="0" smtClean="0"/>
              <a:t>c) Tableau phonétique des consonnes et voyelles  (voir plus haut les deux tableaux consonantique et vocalique)</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73</a:t>
            </a:fld>
            <a:endParaRPr lang="fr-F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lstStyle/>
          <a:p>
            <a:pPr>
              <a:buNone/>
            </a:pPr>
            <a:r>
              <a:rPr lang="fr-FR" dirty="0" smtClean="0"/>
              <a:t>2) Analyse phonologique du corpus</a:t>
            </a:r>
          </a:p>
          <a:p>
            <a:pPr>
              <a:buNone/>
            </a:pPr>
            <a:endParaRPr lang="fr-FR" dirty="0" smtClean="0"/>
          </a:p>
          <a:p>
            <a:pPr lvl="0">
              <a:buNone/>
            </a:pPr>
            <a:r>
              <a:rPr lang="fr-FR" dirty="0" smtClean="0"/>
              <a:t>Nous observons, d’emblée, un apparentement de quelques unités, comme:</a:t>
            </a:r>
          </a:p>
          <a:p>
            <a:pPr lvl="0">
              <a:buNone/>
            </a:pPr>
            <a:r>
              <a:rPr lang="fr-FR" sz="2400" b="1" dirty="0" smtClean="0"/>
              <a:t>       </a:t>
            </a:r>
          </a:p>
          <a:p>
            <a:pPr lvl="0">
              <a:buNone/>
            </a:pPr>
            <a:r>
              <a:rPr lang="fr-FR" sz="2400" b="1" dirty="0" smtClean="0"/>
              <a:t>              [</a:t>
            </a:r>
            <a:r>
              <a:rPr lang="fr-FR" sz="2400" b="1" dirty="0" err="1" smtClean="0"/>
              <a:t>zṟəḡ</a:t>
            </a:r>
            <a:r>
              <a:rPr lang="fr-FR" sz="2400" b="1" dirty="0" smtClean="0"/>
              <a:t>]  〜  [</a:t>
            </a:r>
            <a:r>
              <a:rPr lang="fr-FR" sz="2400" b="1" dirty="0" err="1" smtClean="0"/>
              <a:t>fṟəḡ</a:t>
            </a:r>
            <a:r>
              <a:rPr lang="fr-FR" sz="2400" b="1" dirty="0" smtClean="0"/>
              <a:t>] </a:t>
            </a:r>
            <a:endParaRPr lang="fr-FR" dirty="0" smtClean="0"/>
          </a:p>
          <a:p>
            <a:pPr>
              <a:buNone/>
            </a:pPr>
            <a:r>
              <a:rPr lang="fr-FR" dirty="0" smtClean="0"/>
              <a:t> </a:t>
            </a:r>
            <a:endParaRPr lang="fr-FR" dirty="0" smtClean="0">
              <a:solidFill>
                <a:srgbClr val="FF0000"/>
              </a:solidFill>
            </a:endParaRPr>
          </a:p>
          <a:p>
            <a:pPr>
              <a:buNone/>
            </a:pPr>
            <a:r>
              <a:rPr lang="fr-FR" dirty="0" smtClean="0"/>
              <a:t> </a:t>
            </a:r>
            <a:r>
              <a:rPr lang="fr-FR" sz="2000" dirty="0" smtClean="0"/>
              <a:t>(Dans quelle mesure ces unités constituent-elles des paires minimales?)</a:t>
            </a:r>
          </a:p>
          <a:p>
            <a:pPr>
              <a:buNone/>
            </a:pPr>
            <a:r>
              <a:rPr lang="fr-FR" dirty="0" smtClean="0"/>
              <a:t> </a:t>
            </a:r>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74</a:t>
            </a:fld>
            <a:endParaRPr lang="fr-F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7239000" cy="6098570"/>
          </a:xfrm>
        </p:spPr>
        <p:txBody>
          <a:bodyPr>
            <a:normAutofit fontScale="85000" lnSpcReduction="10000"/>
          </a:bodyPr>
          <a:lstStyle/>
          <a:p>
            <a:pPr marL="514350" lvl="0" indent="-514350">
              <a:buNone/>
            </a:pPr>
            <a:r>
              <a:rPr lang="fr-FR" b="1" dirty="0" smtClean="0"/>
              <a:t>1) L’opposition : [z]〜 [f] </a:t>
            </a:r>
          </a:p>
          <a:p>
            <a:pPr marL="514350" lvl="0" indent="-514350">
              <a:buAutoNum type="arabicParenR"/>
            </a:pPr>
            <a:endParaRPr lang="fr-FR" b="1" dirty="0" smtClean="0"/>
          </a:p>
          <a:p>
            <a:pPr marL="514350" indent="-514350">
              <a:buNone/>
            </a:pPr>
            <a:r>
              <a:rPr lang="fr-FR" b="1" dirty="0" smtClean="0"/>
              <a:t>       </a:t>
            </a:r>
            <a:r>
              <a:rPr lang="fr-FR" sz="2800" b="1" dirty="0" smtClean="0"/>
              <a:t>[</a:t>
            </a:r>
            <a:r>
              <a:rPr lang="fr-FR" sz="2800" b="1" dirty="0" err="1" smtClean="0"/>
              <a:t>zṟəḡ</a:t>
            </a:r>
            <a:r>
              <a:rPr lang="fr-FR" sz="2800" b="1" dirty="0" smtClean="0"/>
              <a:t>]  〜  [</a:t>
            </a:r>
            <a:r>
              <a:rPr lang="fr-FR" sz="2800" b="1" dirty="0" err="1" smtClean="0"/>
              <a:t>fṟəḡ</a:t>
            </a:r>
            <a:r>
              <a:rPr lang="fr-FR" sz="2800" b="1" dirty="0" smtClean="0"/>
              <a:t>] </a:t>
            </a:r>
          </a:p>
          <a:p>
            <a:pPr marL="514350" indent="-514350">
              <a:buNone/>
            </a:pPr>
            <a:endParaRPr lang="fr-FR" dirty="0" smtClean="0"/>
          </a:p>
          <a:p>
            <a:pPr lvl="0">
              <a:buNone/>
            </a:pPr>
            <a:r>
              <a:rPr lang="fr-FR" b="1" dirty="0" smtClean="0"/>
              <a:t>a) Test de commutation</a:t>
            </a:r>
            <a:endParaRPr lang="fr-FR" dirty="0" smtClean="0"/>
          </a:p>
          <a:p>
            <a:pPr>
              <a:buNone/>
            </a:pPr>
            <a:r>
              <a:rPr lang="fr-FR" dirty="0" smtClean="0"/>
              <a:t>La commutation de [z] et [f], à la </a:t>
            </a:r>
            <a:r>
              <a:rPr lang="fr-FR" dirty="0" smtClean="0">
                <a:solidFill>
                  <a:srgbClr val="FF0000"/>
                </a:solidFill>
              </a:rPr>
              <a:t>position initiale</a:t>
            </a:r>
            <a:r>
              <a:rPr lang="fr-FR" dirty="0" smtClean="0"/>
              <a:t>, entraîne  un </a:t>
            </a:r>
            <a:r>
              <a:rPr lang="fr-FR" dirty="0" smtClean="0">
                <a:solidFill>
                  <a:srgbClr val="FF0000"/>
                </a:solidFill>
              </a:rPr>
              <a:t>changement de sens</a:t>
            </a:r>
            <a:r>
              <a:rPr lang="fr-FR" dirty="0" smtClean="0"/>
              <a:t>; il ressort que  [z] et [f] sont deux phonèmes distincts : </a:t>
            </a:r>
            <a:r>
              <a:rPr lang="fr-FR" b="1" dirty="0" smtClean="0"/>
              <a:t>/z/</a:t>
            </a:r>
            <a:r>
              <a:rPr lang="fr-FR" dirty="0" smtClean="0"/>
              <a:t> et /</a:t>
            </a:r>
            <a:r>
              <a:rPr lang="fr-FR" b="1" dirty="0" smtClean="0"/>
              <a:t>f</a:t>
            </a:r>
            <a:r>
              <a:rPr lang="fr-FR" dirty="0" smtClean="0"/>
              <a:t>/.</a:t>
            </a:r>
          </a:p>
          <a:p>
            <a:pPr>
              <a:buNone/>
            </a:pPr>
            <a:r>
              <a:rPr lang="fr-FR" b="1" dirty="0" smtClean="0"/>
              <a:t>Traits distinctifs</a:t>
            </a:r>
            <a:r>
              <a:rPr lang="fr-FR" sz="2800" b="1" dirty="0" smtClean="0"/>
              <a:t>:</a:t>
            </a:r>
            <a:endParaRPr lang="fr-FR" sz="2800" dirty="0" smtClean="0"/>
          </a:p>
          <a:p>
            <a:pPr>
              <a:buNone/>
            </a:pPr>
            <a:r>
              <a:rPr lang="fr-FR" sz="2800" b="1" dirty="0" smtClean="0"/>
              <a:t>/z/</a:t>
            </a:r>
            <a:r>
              <a:rPr lang="fr-FR" sz="2800" dirty="0" smtClean="0"/>
              <a:t> : est une consonne </a:t>
            </a:r>
            <a:r>
              <a:rPr lang="fr-FR" sz="2800" b="1" dirty="0" smtClean="0"/>
              <a:t>pré-</a:t>
            </a:r>
            <a:r>
              <a:rPr lang="fr-FR" sz="2800" b="1" dirty="0" err="1" smtClean="0"/>
              <a:t>dorsa</a:t>
            </a:r>
            <a:r>
              <a:rPr lang="fr-FR" sz="2800" b="1" dirty="0" smtClean="0"/>
              <a:t>-alvéolaire</a:t>
            </a:r>
            <a:r>
              <a:rPr lang="fr-FR" sz="2800" dirty="0" smtClean="0"/>
              <a:t>.</a:t>
            </a:r>
          </a:p>
          <a:p>
            <a:pPr>
              <a:buNone/>
            </a:pPr>
            <a:r>
              <a:rPr lang="fr-FR" sz="2800" b="1" dirty="0" smtClean="0"/>
              <a:t>/f/</a:t>
            </a:r>
            <a:r>
              <a:rPr lang="fr-FR" sz="2800" dirty="0" smtClean="0"/>
              <a:t> : est une consonne  </a:t>
            </a:r>
            <a:r>
              <a:rPr lang="fr-FR" sz="2800" b="1" dirty="0" err="1" smtClean="0"/>
              <a:t>labio-dentale</a:t>
            </a:r>
            <a:r>
              <a:rPr lang="fr-FR" sz="2800" dirty="0" smtClean="0"/>
              <a:t>.</a:t>
            </a:r>
          </a:p>
          <a:p>
            <a:pPr>
              <a:buNone/>
            </a:pPr>
            <a:endParaRPr lang="fr-FR" dirty="0" smtClean="0"/>
          </a:p>
          <a:p>
            <a:pPr algn="just">
              <a:buNone/>
            </a:pPr>
            <a:r>
              <a:rPr lang="fr-FR" dirty="0" smtClean="0"/>
              <a:t> </a:t>
            </a:r>
            <a:r>
              <a:rPr lang="fr-FR" sz="2400" b="1" dirty="0" smtClean="0"/>
              <a:t> [</a:t>
            </a:r>
            <a:r>
              <a:rPr lang="fr-FR" sz="2400" b="1" dirty="0" err="1" smtClean="0"/>
              <a:t>zṟəḡ</a:t>
            </a:r>
            <a:r>
              <a:rPr lang="fr-FR" sz="2400" b="1" dirty="0" smtClean="0"/>
              <a:t>]  〜  [</a:t>
            </a:r>
            <a:r>
              <a:rPr lang="fr-FR" sz="2400" b="1" dirty="0" err="1" smtClean="0"/>
              <a:t>fṟəḡ</a:t>
            </a:r>
            <a:r>
              <a:rPr lang="fr-FR" sz="2400" b="1" dirty="0" smtClean="0"/>
              <a:t>] constituent, donc, une paire minimale.</a:t>
            </a:r>
          </a:p>
          <a:p>
            <a:pPr>
              <a:buNone/>
            </a:pPr>
            <a:r>
              <a:rPr lang="fr-FR" sz="1800" dirty="0" smtClean="0"/>
              <a:t/>
            </a:r>
            <a:br>
              <a:rPr lang="fr-FR" sz="1800" dirty="0" smtClean="0"/>
            </a:br>
            <a:endParaRPr lang="fr-FR" sz="2400" b="1" dirty="0" smtClean="0"/>
          </a:p>
          <a:p>
            <a:pPr algn="just">
              <a:buNone/>
            </a:pPr>
            <a:r>
              <a:rPr lang="fr-FR" sz="2400" b="1" dirty="0" smtClean="0"/>
              <a:t>Il va de de même pour les autres oppositions.</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75</a:t>
            </a:fld>
            <a:endParaRPr lang="fr-F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Exercice 3</a:t>
            </a:r>
            <a:br>
              <a:rPr lang="fr-FR" dirty="0" smtClean="0"/>
            </a:br>
            <a:endParaRPr lang="fr-FR" dirty="0"/>
          </a:p>
        </p:txBody>
      </p:sp>
      <p:sp>
        <p:nvSpPr>
          <p:cNvPr id="3" name="Espace réservé du contenu 2"/>
          <p:cNvSpPr>
            <a:spLocks noGrp="1"/>
          </p:cNvSpPr>
          <p:nvPr>
            <p:ph idx="1"/>
          </p:nvPr>
        </p:nvSpPr>
        <p:spPr>
          <a:xfrm>
            <a:off x="457200" y="1000108"/>
            <a:ext cx="7239000" cy="5455628"/>
          </a:xfrm>
        </p:spPr>
        <p:txBody>
          <a:bodyPr>
            <a:normAutofit/>
          </a:bodyPr>
          <a:lstStyle/>
          <a:p>
            <a:pPr>
              <a:buNone/>
            </a:pPr>
            <a:r>
              <a:rPr lang="fr-FR" sz="2000" b="1" dirty="0" smtClean="0"/>
              <a:t>En observant le corpus suivant, procédez à l’analyse phonétique et phonologique. </a:t>
            </a:r>
          </a:p>
          <a:p>
            <a:r>
              <a:rPr lang="fr-FR" sz="2000" b="1" dirty="0" err="1" smtClean="0"/>
              <a:t>aberriḍ</a:t>
            </a:r>
            <a:r>
              <a:rPr lang="fr-FR" sz="2000" b="1" dirty="0" smtClean="0"/>
              <a:t>      </a:t>
            </a:r>
            <a:r>
              <a:rPr lang="fr-FR" sz="2000" b="1" dirty="0" err="1" smtClean="0"/>
              <a:t>azerriḍ</a:t>
            </a:r>
            <a:endParaRPr lang="fr-FR" sz="2000" dirty="0" smtClean="0"/>
          </a:p>
          <a:p>
            <a:r>
              <a:rPr lang="fr-FR" sz="2000" b="1" dirty="0" err="1" smtClean="0"/>
              <a:t>aḍbib</a:t>
            </a:r>
            <a:r>
              <a:rPr lang="fr-FR" sz="2000" b="1" dirty="0" smtClean="0"/>
              <a:t>       </a:t>
            </a:r>
            <a:r>
              <a:rPr lang="fr-FR" sz="2000" b="1" dirty="0" err="1" smtClean="0"/>
              <a:t>arbib</a:t>
            </a:r>
            <a:r>
              <a:rPr lang="fr-FR" sz="2000" b="1" dirty="0" smtClean="0"/>
              <a:t>   </a:t>
            </a:r>
            <a:r>
              <a:rPr lang="fr-FR" sz="2000" b="1" dirty="0" err="1" smtClean="0"/>
              <a:t>aḍlib</a:t>
            </a:r>
            <a:endParaRPr lang="fr-FR" sz="2000" dirty="0" smtClean="0"/>
          </a:p>
          <a:p>
            <a:r>
              <a:rPr lang="fr-FR" sz="2000" b="1" dirty="0" err="1" smtClean="0"/>
              <a:t>aḏekkan</a:t>
            </a:r>
            <a:r>
              <a:rPr lang="fr-FR" sz="2000" b="1" dirty="0" smtClean="0"/>
              <a:t>      </a:t>
            </a:r>
            <a:r>
              <a:rPr lang="fr-FR" sz="2000" b="1" dirty="0" err="1" smtClean="0"/>
              <a:t>arekkan</a:t>
            </a:r>
            <a:r>
              <a:rPr lang="fr-FR" sz="2000" b="1" dirty="0" smtClean="0"/>
              <a:t>    </a:t>
            </a:r>
            <a:r>
              <a:rPr lang="fr-FR" sz="2000" b="1" dirty="0" err="1" smtClean="0"/>
              <a:t>amekkan</a:t>
            </a:r>
            <a:r>
              <a:rPr lang="fr-FR" sz="2000" b="1" dirty="0" smtClean="0"/>
              <a:t>  </a:t>
            </a:r>
            <a:endParaRPr lang="fr-FR" sz="2000" dirty="0" smtClean="0"/>
          </a:p>
          <a:p>
            <a:r>
              <a:rPr lang="fr-FR" sz="2000" b="1" dirty="0" err="1" smtClean="0"/>
              <a:t>aɛrur</a:t>
            </a:r>
            <a:r>
              <a:rPr lang="fr-FR" sz="2000" b="1" dirty="0" smtClean="0"/>
              <a:t>        </a:t>
            </a:r>
            <a:r>
              <a:rPr lang="fr-FR" sz="2000" b="1" dirty="0" err="1" smtClean="0"/>
              <a:t>ašrur</a:t>
            </a:r>
            <a:r>
              <a:rPr lang="fr-FR" sz="2000" b="1" dirty="0" smtClean="0"/>
              <a:t>                 </a:t>
            </a:r>
            <a:r>
              <a:rPr lang="fr-FR" sz="2000" b="1" dirty="0" err="1" smtClean="0"/>
              <a:t>asrur</a:t>
            </a:r>
            <a:endParaRPr lang="fr-FR" sz="2000" dirty="0" smtClean="0"/>
          </a:p>
          <a:p>
            <a:r>
              <a:rPr lang="fr-FR" sz="2000" b="1" dirty="0" err="1" smtClean="0"/>
              <a:t>aḥṣir</a:t>
            </a:r>
            <a:r>
              <a:rPr lang="fr-FR" sz="2000" b="1" dirty="0" smtClean="0"/>
              <a:t>        </a:t>
            </a:r>
            <a:r>
              <a:rPr lang="fr-FR" sz="2000" b="1" dirty="0" err="1" smtClean="0"/>
              <a:t>aḥṛiṛ</a:t>
            </a:r>
            <a:endParaRPr lang="fr-FR" sz="2000" dirty="0" smtClean="0"/>
          </a:p>
          <a:p>
            <a:r>
              <a:rPr lang="fr-FR" sz="2000" b="1" dirty="0" err="1" smtClean="0"/>
              <a:t>aḥšuš</a:t>
            </a:r>
            <a:r>
              <a:rPr lang="fr-FR" sz="2000" b="1" dirty="0" smtClean="0"/>
              <a:t>	</a:t>
            </a:r>
            <a:r>
              <a:rPr lang="fr-FR" sz="2000" b="1" dirty="0" err="1" smtClean="0"/>
              <a:t>anšuš</a:t>
            </a:r>
            <a:endParaRPr lang="fr-FR" sz="2000" dirty="0" smtClean="0"/>
          </a:p>
          <a:p>
            <a:r>
              <a:rPr lang="fr-FR" sz="2000" b="1" dirty="0" err="1" smtClean="0"/>
              <a:t>amellal</a:t>
            </a:r>
            <a:r>
              <a:rPr lang="fr-FR" sz="2000" b="1" dirty="0" smtClean="0"/>
              <a:t>         </a:t>
            </a:r>
            <a:r>
              <a:rPr lang="fr-FR" sz="2000" b="1" dirty="0" err="1" smtClean="0"/>
              <a:t>aḏellal</a:t>
            </a:r>
            <a:endParaRPr lang="fr-FR" sz="2000" dirty="0" smtClean="0"/>
          </a:p>
          <a:p>
            <a:r>
              <a:rPr lang="fr-FR" sz="2000" b="1" dirty="0" err="1" smtClean="0"/>
              <a:t>ameṭṭa</a:t>
            </a:r>
            <a:r>
              <a:rPr lang="fr-FR" sz="2000" b="1" dirty="0" smtClean="0"/>
              <a:t>        </a:t>
            </a:r>
            <a:r>
              <a:rPr lang="fr-FR" sz="2000" b="1" dirty="0" err="1" smtClean="0"/>
              <a:t>azeṭṭa</a:t>
            </a:r>
            <a:endParaRPr lang="fr-FR" sz="2000" dirty="0" smtClean="0"/>
          </a:p>
          <a:p>
            <a:r>
              <a:rPr lang="fr-FR" sz="2000" b="1" dirty="0" err="1" smtClean="0"/>
              <a:t>amnsi</a:t>
            </a:r>
            <a:r>
              <a:rPr lang="fr-FR" sz="2000" b="1" dirty="0" smtClean="0"/>
              <a:t>     </a:t>
            </a:r>
            <a:r>
              <a:rPr lang="fr-FR" sz="2000" b="1" dirty="0" err="1" smtClean="0"/>
              <a:t>amnġi</a:t>
            </a:r>
            <a:endParaRPr lang="fr-FR" sz="2000" dirty="0" smtClean="0"/>
          </a:p>
          <a:p>
            <a:r>
              <a:rPr lang="fr-FR" sz="2000" b="1" dirty="0" err="1" smtClean="0"/>
              <a:t>aqerraḍ</a:t>
            </a:r>
            <a:r>
              <a:rPr lang="fr-FR" sz="2000" b="1" dirty="0" smtClean="0"/>
              <a:t>       </a:t>
            </a:r>
            <a:r>
              <a:rPr lang="fr-FR" sz="2000" b="1" dirty="0" err="1" smtClean="0"/>
              <a:t>aqeṭṭaḍ</a:t>
            </a:r>
            <a:endParaRPr lang="fr-FR" sz="2000" dirty="0" smtClean="0"/>
          </a:p>
          <a:p>
            <a:r>
              <a:rPr lang="fr-FR" sz="2000" b="1" dirty="0" err="1" smtClean="0"/>
              <a:t>ažḍiḍ</a:t>
            </a:r>
            <a:r>
              <a:rPr lang="fr-FR" sz="2000" b="1" dirty="0" smtClean="0"/>
              <a:t>             </a:t>
            </a:r>
            <a:r>
              <a:rPr lang="fr-FR" sz="2000" b="1" dirty="0" err="1" smtClean="0"/>
              <a:t>aḥḍiḍ</a:t>
            </a:r>
            <a:endParaRPr lang="fr-FR" sz="2000" dirty="0" smtClean="0"/>
          </a:p>
          <a:p>
            <a:pPr>
              <a:buNone/>
            </a:pP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76</a:t>
            </a:fld>
            <a:endParaRPr lang="fr-F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7239000" cy="6170008"/>
          </a:xfrm>
        </p:spPr>
        <p:txBody>
          <a:bodyPr>
            <a:normAutofit/>
          </a:bodyPr>
          <a:lstStyle/>
          <a:p>
            <a:r>
              <a:rPr lang="fr-FR" sz="2000" b="1" dirty="0" err="1" smtClean="0"/>
              <a:t>azeqqur</a:t>
            </a:r>
            <a:r>
              <a:rPr lang="fr-FR" sz="2000" b="1" dirty="0" smtClean="0"/>
              <a:t>   </a:t>
            </a:r>
            <a:r>
              <a:rPr lang="fr-FR" sz="2000" b="1" dirty="0" err="1" smtClean="0"/>
              <a:t>azemmur</a:t>
            </a:r>
            <a:endParaRPr lang="fr-FR" sz="2000" dirty="0" smtClean="0"/>
          </a:p>
          <a:p>
            <a:r>
              <a:rPr lang="fr-FR" sz="2000" b="1" dirty="0" err="1" smtClean="0"/>
              <a:t>azellaḍ</a:t>
            </a:r>
            <a:r>
              <a:rPr lang="fr-FR" sz="2000" b="1" dirty="0" smtClean="0"/>
              <a:t>        </a:t>
            </a:r>
            <a:r>
              <a:rPr lang="fr-FR" sz="2000" b="1" dirty="0" err="1" smtClean="0"/>
              <a:t>axellaḍ</a:t>
            </a:r>
            <a:endParaRPr lang="fr-FR" sz="2000" dirty="0" smtClean="0"/>
          </a:p>
          <a:p>
            <a:r>
              <a:rPr lang="fr-FR" sz="2000" b="1" dirty="0" err="1" smtClean="0"/>
              <a:t>ažru</a:t>
            </a:r>
            <a:r>
              <a:rPr lang="fr-FR" sz="2000" b="1" dirty="0" smtClean="0"/>
              <a:t>        </a:t>
            </a:r>
            <a:r>
              <a:rPr lang="fr-FR" sz="2000" b="1" dirty="0" err="1" smtClean="0"/>
              <a:t>azru</a:t>
            </a:r>
            <a:endParaRPr lang="fr-FR" sz="2000" dirty="0" smtClean="0"/>
          </a:p>
          <a:p>
            <a:r>
              <a:rPr lang="fr-FR" sz="2000" b="1" dirty="0" err="1" smtClean="0"/>
              <a:t>bbez</a:t>
            </a:r>
            <a:r>
              <a:rPr lang="fr-FR" sz="2000" b="1" dirty="0" smtClean="0"/>
              <a:t>         </a:t>
            </a:r>
            <a:r>
              <a:rPr lang="fr-FR" sz="2000" b="1" dirty="0" err="1" smtClean="0"/>
              <a:t>ffez</a:t>
            </a:r>
            <a:endParaRPr lang="fr-FR" sz="2000" dirty="0" smtClean="0"/>
          </a:p>
          <a:p>
            <a:r>
              <a:rPr lang="fr-FR" sz="2000" b="1" dirty="0" err="1" smtClean="0"/>
              <a:t>egg</a:t>
            </a:r>
            <a:r>
              <a:rPr lang="fr-FR" sz="2000" b="1" dirty="0" smtClean="0"/>
              <a:t>      </a:t>
            </a:r>
            <a:r>
              <a:rPr lang="fr-FR" sz="2000" b="1" dirty="0" err="1" smtClean="0"/>
              <a:t>eggw</a:t>
            </a:r>
            <a:endParaRPr lang="fr-FR" sz="2000" dirty="0" smtClean="0"/>
          </a:p>
          <a:p>
            <a:r>
              <a:rPr lang="fr-FR" sz="2000" b="1" dirty="0" err="1" smtClean="0"/>
              <a:t>fḍer</a:t>
            </a:r>
            <a:r>
              <a:rPr lang="fr-FR" sz="2000" b="1" dirty="0" smtClean="0"/>
              <a:t>    </a:t>
            </a:r>
            <a:r>
              <a:rPr lang="fr-FR" sz="2000" b="1" dirty="0" err="1" smtClean="0"/>
              <a:t>fqer</a:t>
            </a:r>
            <a:r>
              <a:rPr lang="fr-FR" sz="2000" b="1" dirty="0" smtClean="0"/>
              <a:t>     </a:t>
            </a:r>
            <a:r>
              <a:rPr lang="fr-FR" sz="2000" b="1" dirty="0" err="1" smtClean="0"/>
              <a:t>fser</a:t>
            </a:r>
            <a:r>
              <a:rPr lang="fr-FR" sz="2000" b="1" dirty="0" smtClean="0"/>
              <a:t>    </a:t>
            </a:r>
            <a:endParaRPr lang="fr-FR" sz="2000" dirty="0" smtClean="0"/>
          </a:p>
          <a:p>
            <a:r>
              <a:rPr lang="fr-FR" sz="2000" b="1" dirty="0" err="1" smtClean="0"/>
              <a:t>ffer</a:t>
            </a:r>
            <a:r>
              <a:rPr lang="fr-FR" sz="2000" b="1" dirty="0" smtClean="0"/>
              <a:t>        </a:t>
            </a:r>
            <a:r>
              <a:rPr lang="fr-FR" sz="2000" b="1" dirty="0" err="1" smtClean="0"/>
              <a:t>ffez</a:t>
            </a:r>
            <a:r>
              <a:rPr lang="fr-FR" sz="2000" b="1" dirty="0" smtClean="0"/>
              <a:t>           </a:t>
            </a:r>
            <a:r>
              <a:rPr lang="fr-FR" sz="2000" b="1" dirty="0" err="1" smtClean="0"/>
              <a:t>ffeġ</a:t>
            </a:r>
            <a:endParaRPr lang="fr-FR" sz="2000" dirty="0" smtClean="0"/>
          </a:p>
          <a:p>
            <a:r>
              <a:rPr lang="fr-FR" sz="2000" b="1" dirty="0" err="1" smtClean="0"/>
              <a:t>fren</a:t>
            </a:r>
            <a:r>
              <a:rPr lang="fr-FR" sz="2000" b="1" dirty="0" smtClean="0"/>
              <a:t>       </a:t>
            </a:r>
            <a:r>
              <a:rPr lang="fr-FR" sz="2000" b="1" dirty="0" err="1" smtClean="0"/>
              <a:t>fres</a:t>
            </a:r>
            <a:r>
              <a:rPr lang="fr-FR" sz="2000" b="1" dirty="0" smtClean="0"/>
              <a:t>     </a:t>
            </a:r>
            <a:r>
              <a:rPr lang="fr-FR" sz="2000" b="1" dirty="0" err="1" smtClean="0"/>
              <a:t>frez</a:t>
            </a:r>
            <a:r>
              <a:rPr lang="fr-FR" sz="2000" b="1" dirty="0" smtClean="0"/>
              <a:t>   </a:t>
            </a:r>
            <a:r>
              <a:rPr lang="fr-FR" sz="2000" b="1" dirty="0" err="1" smtClean="0"/>
              <a:t>freq</a:t>
            </a:r>
            <a:r>
              <a:rPr lang="fr-FR" sz="2000" b="1" dirty="0" smtClean="0"/>
              <a:t>      </a:t>
            </a:r>
            <a:r>
              <a:rPr lang="fr-FR" sz="2000" b="1" dirty="0" err="1" smtClean="0"/>
              <a:t>freġ</a:t>
            </a:r>
            <a:r>
              <a:rPr lang="fr-FR" sz="2000" b="1" dirty="0" smtClean="0"/>
              <a:t>    </a:t>
            </a:r>
            <a:r>
              <a:rPr lang="fr-FR" sz="2000" b="1" dirty="0" err="1" smtClean="0"/>
              <a:t>freḍ</a:t>
            </a:r>
            <a:r>
              <a:rPr lang="fr-FR" sz="2000" b="1" dirty="0" smtClean="0"/>
              <a:t>      </a:t>
            </a:r>
            <a:r>
              <a:rPr lang="fr-FR" sz="2000" b="1" dirty="0" err="1" smtClean="0"/>
              <a:t>freš</a:t>
            </a:r>
            <a:r>
              <a:rPr lang="fr-FR" sz="2000" b="1" dirty="0" smtClean="0"/>
              <a:t>   </a:t>
            </a:r>
            <a:r>
              <a:rPr lang="fr-FR" sz="2000" b="1" dirty="0" err="1" smtClean="0"/>
              <a:t>freɛ</a:t>
            </a:r>
            <a:r>
              <a:rPr lang="fr-FR" sz="2000" b="1" dirty="0" smtClean="0"/>
              <a:t>  </a:t>
            </a:r>
            <a:endParaRPr lang="fr-FR" sz="2000" dirty="0" smtClean="0"/>
          </a:p>
          <a:p>
            <a:r>
              <a:rPr lang="fr-FR" sz="2000" b="1" dirty="0" err="1" smtClean="0"/>
              <a:t>ggeṯ</a:t>
            </a:r>
            <a:r>
              <a:rPr lang="fr-FR" sz="2000" b="1" dirty="0" smtClean="0"/>
              <a:t>      </a:t>
            </a:r>
            <a:r>
              <a:rPr lang="fr-FR" sz="2000" b="1" dirty="0" err="1" smtClean="0"/>
              <a:t>mmeṯ</a:t>
            </a:r>
            <a:r>
              <a:rPr lang="fr-FR" sz="2000" b="1" dirty="0" smtClean="0"/>
              <a:t>     </a:t>
            </a:r>
            <a:endParaRPr lang="fr-FR" sz="2000" dirty="0" smtClean="0"/>
          </a:p>
          <a:p>
            <a:r>
              <a:rPr lang="fr-FR" sz="2000" b="1" dirty="0" err="1" smtClean="0"/>
              <a:t>ḥaṭṭu</a:t>
            </a:r>
            <a:r>
              <a:rPr lang="fr-FR" sz="2000" b="1" dirty="0" smtClean="0"/>
              <a:t>          </a:t>
            </a:r>
            <a:r>
              <a:rPr lang="fr-FR" sz="2000" b="1" dirty="0" err="1" smtClean="0"/>
              <a:t>baṭṭu</a:t>
            </a:r>
            <a:r>
              <a:rPr lang="fr-FR" sz="2000" b="1" dirty="0" smtClean="0"/>
              <a:t>         </a:t>
            </a:r>
            <a:r>
              <a:rPr lang="fr-FR" sz="2000" b="1" dirty="0" err="1" smtClean="0"/>
              <a:t>waṭṭu</a:t>
            </a:r>
            <a:endParaRPr lang="fr-FR" sz="2000" dirty="0" smtClean="0"/>
          </a:p>
          <a:p>
            <a:r>
              <a:rPr lang="fr-FR" sz="2000" b="1" dirty="0" err="1" smtClean="0"/>
              <a:t>ḥley</a:t>
            </a:r>
            <a:r>
              <a:rPr lang="fr-FR" sz="2000" b="1" dirty="0" smtClean="0"/>
              <a:t>       </a:t>
            </a:r>
            <a:r>
              <a:rPr lang="fr-FR" sz="2000" b="1" dirty="0" err="1" smtClean="0"/>
              <a:t>ḥrey</a:t>
            </a:r>
            <a:r>
              <a:rPr lang="fr-FR" sz="2000" b="1" dirty="0" smtClean="0"/>
              <a:t>        </a:t>
            </a:r>
            <a:r>
              <a:rPr lang="fr-FR" sz="2000" b="1" dirty="0" err="1" smtClean="0"/>
              <a:t>ġrey</a:t>
            </a:r>
            <a:r>
              <a:rPr lang="fr-FR" sz="2000" b="1" dirty="0" smtClean="0"/>
              <a:t>   </a:t>
            </a:r>
            <a:r>
              <a:rPr lang="fr-FR" sz="2000" b="1" dirty="0" err="1" smtClean="0"/>
              <a:t>ġley</a:t>
            </a:r>
            <a:r>
              <a:rPr lang="fr-FR" sz="2000" b="1" dirty="0" smtClean="0"/>
              <a:t>   </a:t>
            </a:r>
            <a:r>
              <a:rPr lang="fr-FR" sz="2000" b="1" dirty="0" err="1" smtClean="0"/>
              <a:t>brey</a:t>
            </a:r>
            <a:r>
              <a:rPr lang="fr-FR" sz="2000" b="1" dirty="0" smtClean="0"/>
              <a:t>        </a:t>
            </a:r>
            <a:r>
              <a:rPr lang="fr-FR" sz="2000" b="1" dirty="0" err="1" smtClean="0"/>
              <a:t>frey</a:t>
            </a:r>
            <a:r>
              <a:rPr lang="fr-FR" sz="2000" b="1" dirty="0" smtClean="0"/>
              <a:t>  </a:t>
            </a:r>
            <a:r>
              <a:rPr lang="fr-FR" sz="2000" b="1" dirty="0" err="1" smtClean="0"/>
              <a:t>srey</a:t>
            </a:r>
            <a:r>
              <a:rPr lang="fr-FR" sz="2000" b="1" dirty="0" smtClean="0"/>
              <a:t>   </a:t>
            </a:r>
            <a:endParaRPr lang="fr-FR" sz="2000" dirty="0" smtClean="0"/>
          </a:p>
          <a:p>
            <a:r>
              <a:rPr lang="fr-FR" sz="2000" b="1" dirty="0" err="1" smtClean="0"/>
              <a:t>ifassen</a:t>
            </a:r>
            <a:r>
              <a:rPr lang="fr-FR" sz="2000" b="1" dirty="0" smtClean="0"/>
              <a:t>     </a:t>
            </a:r>
            <a:r>
              <a:rPr lang="fr-FR" sz="2000" b="1" dirty="0" err="1" smtClean="0"/>
              <a:t>ifadden</a:t>
            </a:r>
            <a:r>
              <a:rPr lang="fr-FR" sz="2000" b="1" dirty="0" smtClean="0"/>
              <a:t>     </a:t>
            </a:r>
            <a:r>
              <a:rPr lang="fr-FR" sz="2000" b="1" dirty="0" err="1" smtClean="0"/>
              <a:t>ifaggen</a:t>
            </a:r>
            <a:endParaRPr lang="fr-FR" sz="2000" dirty="0" smtClean="0"/>
          </a:p>
          <a:p>
            <a:r>
              <a:rPr lang="fr-FR" sz="2000" b="1" dirty="0" err="1" smtClean="0"/>
              <a:t>iffan</a:t>
            </a:r>
            <a:r>
              <a:rPr lang="fr-FR" sz="2000" b="1" dirty="0" smtClean="0"/>
              <a:t>           </a:t>
            </a:r>
            <a:r>
              <a:rPr lang="fr-FR" sz="2000" b="1" dirty="0" err="1" smtClean="0"/>
              <a:t>ixxan</a:t>
            </a:r>
            <a:endParaRPr lang="fr-FR" sz="2000" dirty="0" smtClean="0"/>
          </a:p>
          <a:p>
            <a:r>
              <a:rPr lang="fr-FR" sz="2000" b="1" dirty="0" err="1" smtClean="0"/>
              <a:t>ini</a:t>
            </a:r>
            <a:r>
              <a:rPr lang="fr-FR" sz="2000" b="1" dirty="0" smtClean="0"/>
              <a:t>     </a:t>
            </a:r>
            <a:r>
              <a:rPr lang="fr-FR" sz="2000" b="1" dirty="0" err="1" smtClean="0"/>
              <a:t>isi</a:t>
            </a:r>
            <a:r>
              <a:rPr lang="fr-FR" sz="2000" b="1" dirty="0" smtClean="0"/>
              <a:t> </a:t>
            </a:r>
            <a:endParaRPr lang="fr-FR" sz="2000"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77</a:t>
            </a:fld>
            <a:endParaRPr lang="fr-F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r>
              <a:rPr lang="fr-FR" sz="2000" b="1" dirty="0" err="1" smtClean="0"/>
              <a:t>inyan</a:t>
            </a:r>
            <a:r>
              <a:rPr lang="fr-FR" sz="2000" b="1" dirty="0" smtClean="0"/>
              <a:t>      </a:t>
            </a:r>
            <a:r>
              <a:rPr lang="fr-FR" sz="2000" b="1" dirty="0" err="1" smtClean="0"/>
              <a:t>inžan</a:t>
            </a:r>
            <a:endParaRPr lang="fr-FR" sz="2000" dirty="0" smtClean="0"/>
          </a:p>
          <a:p>
            <a:r>
              <a:rPr lang="fr-FR" sz="2000" b="1" dirty="0" err="1" smtClean="0"/>
              <a:t>inzer</a:t>
            </a:r>
            <a:r>
              <a:rPr lang="fr-FR" sz="2000" b="1" dirty="0" smtClean="0"/>
              <a:t>             </a:t>
            </a:r>
            <a:r>
              <a:rPr lang="fr-FR" sz="2000" b="1" dirty="0" err="1" smtClean="0"/>
              <a:t>iġzer</a:t>
            </a:r>
            <a:endParaRPr lang="fr-FR" sz="2000" dirty="0" smtClean="0"/>
          </a:p>
          <a:p>
            <a:r>
              <a:rPr lang="fr-FR" sz="2000" b="1" dirty="0" err="1" smtClean="0"/>
              <a:t>irḏen</a:t>
            </a:r>
            <a:r>
              <a:rPr lang="fr-FR" sz="2000" b="1" dirty="0" smtClean="0"/>
              <a:t>           </a:t>
            </a:r>
            <a:r>
              <a:rPr lang="fr-FR" sz="2000" b="1" dirty="0" err="1" smtClean="0"/>
              <a:t>iġḏen</a:t>
            </a:r>
            <a:endParaRPr lang="fr-FR" sz="2000" dirty="0" smtClean="0"/>
          </a:p>
          <a:p>
            <a:r>
              <a:rPr lang="fr-FR" sz="2000" b="1" dirty="0" err="1" smtClean="0"/>
              <a:t>isuray</a:t>
            </a:r>
            <a:r>
              <a:rPr lang="fr-FR" sz="2000" b="1" dirty="0" smtClean="0"/>
              <a:t>        </a:t>
            </a:r>
            <a:r>
              <a:rPr lang="fr-FR" sz="2000" b="1" dirty="0" err="1" smtClean="0"/>
              <a:t>ifuray</a:t>
            </a:r>
            <a:r>
              <a:rPr lang="fr-FR" sz="2000" b="1" dirty="0" smtClean="0"/>
              <a:t>   </a:t>
            </a:r>
            <a:endParaRPr lang="fr-FR" sz="2000" dirty="0" smtClean="0"/>
          </a:p>
          <a:p>
            <a:r>
              <a:rPr lang="fr-FR" sz="2000" b="1" dirty="0" err="1" smtClean="0"/>
              <a:t>iṯri</a:t>
            </a:r>
            <a:r>
              <a:rPr lang="fr-FR" sz="2000" b="1" dirty="0" smtClean="0"/>
              <a:t>              </a:t>
            </a:r>
            <a:r>
              <a:rPr lang="fr-FR" sz="2000" b="1" dirty="0" err="1" smtClean="0"/>
              <a:t>ifri</a:t>
            </a:r>
            <a:r>
              <a:rPr lang="fr-FR" sz="2000" b="1" dirty="0" smtClean="0"/>
              <a:t>              </a:t>
            </a:r>
            <a:r>
              <a:rPr lang="fr-FR" sz="2000" b="1" dirty="0" err="1" smtClean="0"/>
              <a:t>izṛi</a:t>
            </a:r>
            <a:endParaRPr lang="fr-FR" sz="2000" dirty="0" smtClean="0"/>
          </a:p>
          <a:p>
            <a:r>
              <a:rPr lang="fr-FR" sz="2000" b="1" dirty="0" err="1" smtClean="0"/>
              <a:t>iwzan</a:t>
            </a:r>
            <a:r>
              <a:rPr lang="fr-FR" sz="2000" b="1" dirty="0" smtClean="0"/>
              <a:t>        </a:t>
            </a:r>
            <a:r>
              <a:rPr lang="fr-FR" sz="2000" b="1" dirty="0" err="1" smtClean="0"/>
              <a:t>iwḏan</a:t>
            </a:r>
            <a:endParaRPr lang="fr-FR" sz="2000" dirty="0" smtClean="0"/>
          </a:p>
          <a:p>
            <a:r>
              <a:rPr lang="fr-FR" sz="2000" b="1" dirty="0" err="1" smtClean="0"/>
              <a:t>ixf</a:t>
            </a:r>
            <a:r>
              <a:rPr lang="fr-FR" sz="2000" b="1" dirty="0" smtClean="0"/>
              <a:t>            </a:t>
            </a:r>
            <a:r>
              <a:rPr lang="fr-FR" sz="2000" b="1" dirty="0" err="1" smtClean="0"/>
              <a:t>ilf</a:t>
            </a:r>
            <a:r>
              <a:rPr lang="fr-FR" sz="2000" b="1" dirty="0" smtClean="0"/>
              <a:t>       ils</a:t>
            </a:r>
            <a:endParaRPr lang="fr-FR" sz="2000" dirty="0" smtClean="0"/>
          </a:p>
          <a:p>
            <a:r>
              <a:rPr lang="fr-FR" sz="2000" b="1" dirty="0" err="1" smtClean="0"/>
              <a:t>iž</a:t>
            </a:r>
            <a:r>
              <a:rPr lang="fr-FR" sz="2000" b="1" dirty="0" smtClean="0"/>
              <a:t>      </a:t>
            </a:r>
            <a:r>
              <a:rPr lang="fr-FR" sz="2000" b="1" dirty="0" err="1" smtClean="0"/>
              <a:t>iš</a:t>
            </a:r>
            <a:endParaRPr lang="fr-FR" sz="2000" dirty="0" smtClean="0"/>
          </a:p>
          <a:p>
            <a:r>
              <a:rPr lang="fr-FR" sz="2000" b="1" dirty="0" err="1" smtClean="0"/>
              <a:t>kker</a:t>
            </a:r>
            <a:r>
              <a:rPr lang="fr-FR" sz="2000" b="1" dirty="0" smtClean="0"/>
              <a:t>        </a:t>
            </a:r>
            <a:r>
              <a:rPr lang="fr-FR" sz="2000" b="1" dirty="0" err="1" smtClean="0"/>
              <a:t>ffer</a:t>
            </a:r>
            <a:r>
              <a:rPr lang="fr-FR" sz="2000" b="1" dirty="0" smtClean="0"/>
              <a:t>    </a:t>
            </a:r>
            <a:r>
              <a:rPr lang="fr-FR" sz="2000" b="1" dirty="0" err="1" smtClean="0"/>
              <a:t>zzer</a:t>
            </a:r>
            <a:endParaRPr lang="fr-FR" sz="2000" dirty="0" smtClean="0"/>
          </a:p>
          <a:p>
            <a:r>
              <a:rPr lang="fr-FR" sz="2000" b="1" dirty="0" err="1" smtClean="0"/>
              <a:t>ḵmez</a:t>
            </a:r>
            <a:r>
              <a:rPr lang="fr-FR" sz="2000" b="1" dirty="0" smtClean="0"/>
              <a:t>      </a:t>
            </a:r>
            <a:r>
              <a:rPr lang="fr-FR" sz="2000" b="1" dirty="0" err="1" smtClean="0"/>
              <a:t>ḵmes</a:t>
            </a:r>
            <a:endParaRPr lang="fr-FR" sz="2000" dirty="0" smtClean="0"/>
          </a:p>
          <a:p>
            <a:r>
              <a:rPr lang="fr-FR" sz="2000" b="1" dirty="0" err="1" smtClean="0"/>
              <a:t>ḵmez</a:t>
            </a:r>
            <a:r>
              <a:rPr lang="fr-FR" sz="2000" b="1" dirty="0" smtClean="0"/>
              <a:t>    </a:t>
            </a:r>
            <a:r>
              <a:rPr lang="fr-FR" sz="2000" b="1" dirty="0" err="1" smtClean="0"/>
              <a:t>ġmez</a:t>
            </a:r>
            <a:endParaRPr lang="fr-FR" sz="2000" dirty="0" smtClean="0"/>
          </a:p>
          <a:p>
            <a:r>
              <a:rPr lang="fr-FR" sz="2000" b="1" dirty="0" err="1" smtClean="0"/>
              <a:t>lmal</a:t>
            </a:r>
            <a:r>
              <a:rPr lang="fr-FR" sz="2000" b="1" dirty="0" smtClean="0"/>
              <a:t>        </a:t>
            </a:r>
            <a:r>
              <a:rPr lang="fr-FR" sz="2000" b="1" dirty="0" err="1" smtClean="0"/>
              <a:t>lfal</a:t>
            </a:r>
            <a:endParaRPr lang="fr-FR" sz="2000" dirty="0" smtClean="0"/>
          </a:p>
          <a:p>
            <a:r>
              <a:rPr lang="fr-FR" sz="2000" b="1" dirty="0" err="1" smtClean="0"/>
              <a:t>ls</a:t>
            </a:r>
            <a:r>
              <a:rPr lang="fr-FR" sz="2000" b="1" dirty="0" smtClean="0"/>
              <a:t>             ns</a:t>
            </a:r>
            <a:endParaRPr lang="fr-FR" sz="2000" dirty="0" smtClean="0"/>
          </a:p>
          <a:p>
            <a:pPr>
              <a:buNone/>
            </a:pPr>
            <a:endParaRPr lang="fr-FR" dirty="0" smtClean="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78</a:t>
            </a:fld>
            <a:endParaRPr lang="fr-F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7239000" cy="6027132"/>
          </a:xfrm>
        </p:spPr>
        <p:txBody>
          <a:bodyPr>
            <a:normAutofit/>
          </a:bodyPr>
          <a:lstStyle/>
          <a:p>
            <a:r>
              <a:rPr lang="fr-FR" sz="2000" b="1" dirty="0" err="1" smtClean="0"/>
              <a:t>rebbu</a:t>
            </a:r>
            <a:r>
              <a:rPr lang="fr-FR" sz="2000" b="1" dirty="0" smtClean="0"/>
              <a:t>     </a:t>
            </a:r>
            <a:r>
              <a:rPr lang="fr-FR" sz="2000" b="1" dirty="0" err="1" smtClean="0"/>
              <a:t>reṭṭu</a:t>
            </a:r>
            <a:r>
              <a:rPr lang="fr-FR" sz="2000" b="1" dirty="0" smtClean="0"/>
              <a:t>  </a:t>
            </a:r>
            <a:endParaRPr lang="fr-FR" sz="2000" dirty="0" smtClean="0"/>
          </a:p>
          <a:p>
            <a:r>
              <a:rPr lang="fr-FR" sz="2000" b="1" dirty="0" err="1" smtClean="0"/>
              <a:t>ruḥ</a:t>
            </a:r>
            <a:r>
              <a:rPr lang="fr-FR" sz="2000" b="1" dirty="0" smtClean="0"/>
              <a:t>           </a:t>
            </a:r>
            <a:r>
              <a:rPr lang="fr-FR" sz="2000" b="1" dirty="0" err="1" smtClean="0"/>
              <a:t>fuḥ</a:t>
            </a:r>
            <a:endParaRPr lang="fr-FR" sz="2000" dirty="0" smtClean="0"/>
          </a:p>
          <a:p>
            <a:r>
              <a:rPr lang="fr-FR" sz="2000" b="1" dirty="0" err="1" smtClean="0"/>
              <a:t>rzem</a:t>
            </a:r>
            <a:r>
              <a:rPr lang="fr-FR" sz="2000" b="1" dirty="0" smtClean="0"/>
              <a:t>            </a:t>
            </a:r>
            <a:r>
              <a:rPr lang="fr-FR" sz="2000" b="1" dirty="0" err="1" smtClean="0"/>
              <a:t>rzef</a:t>
            </a:r>
            <a:endParaRPr lang="fr-FR" sz="2000" dirty="0" smtClean="0"/>
          </a:p>
          <a:p>
            <a:r>
              <a:rPr lang="fr-FR" sz="2000" b="1" dirty="0" err="1" smtClean="0"/>
              <a:t>siwl</a:t>
            </a:r>
            <a:r>
              <a:rPr lang="fr-FR" sz="2000" b="1" dirty="0" smtClean="0"/>
              <a:t>          </a:t>
            </a:r>
            <a:r>
              <a:rPr lang="fr-FR" sz="2000" b="1" dirty="0" err="1" smtClean="0"/>
              <a:t>siwḍ</a:t>
            </a:r>
            <a:endParaRPr lang="fr-FR" sz="2000" dirty="0" smtClean="0"/>
          </a:p>
          <a:p>
            <a:r>
              <a:rPr lang="fr-FR" sz="2000" b="1" dirty="0" err="1" smtClean="0"/>
              <a:t>ṣṣif</a:t>
            </a:r>
            <a:r>
              <a:rPr lang="fr-FR" sz="2000" b="1" dirty="0" smtClean="0"/>
              <a:t>           </a:t>
            </a:r>
            <a:r>
              <a:rPr lang="fr-FR" sz="2000" b="1" dirty="0" err="1" smtClean="0"/>
              <a:t>ssif</a:t>
            </a:r>
            <a:endParaRPr lang="fr-FR" sz="2000" dirty="0" smtClean="0"/>
          </a:p>
          <a:p>
            <a:r>
              <a:rPr lang="fr-FR" sz="2000" b="1" dirty="0" err="1" smtClean="0"/>
              <a:t>ssu</a:t>
            </a:r>
            <a:r>
              <a:rPr lang="fr-FR" sz="2000" b="1" dirty="0" smtClean="0"/>
              <a:t>          </a:t>
            </a:r>
            <a:r>
              <a:rPr lang="fr-FR" sz="2000" b="1" dirty="0" err="1" smtClean="0"/>
              <a:t>ẓẓu</a:t>
            </a:r>
            <a:endParaRPr lang="fr-FR" sz="2000" dirty="0" smtClean="0"/>
          </a:p>
          <a:p>
            <a:r>
              <a:rPr lang="fr-FR" sz="2000" b="1" dirty="0" err="1" smtClean="0"/>
              <a:t>ṯaffa</a:t>
            </a:r>
            <a:r>
              <a:rPr lang="fr-FR" sz="2000" b="1" dirty="0" smtClean="0"/>
              <a:t>     </a:t>
            </a:r>
            <a:r>
              <a:rPr lang="fr-FR" sz="2000" b="1" dirty="0" err="1" smtClean="0"/>
              <a:t>ṯaqqa</a:t>
            </a:r>
            <a:endParaRPr lang="fr-FR" sz="2000" dirty="0" smtClean="0"/>
          </a:p>
          <a:p>
            <a:r>
              <a:rPr lang="fr-FR" sz="2000" b="1" dirty="0" err="1" smtClean="0"/>
              <a:t>ṯafqirṯ</a:t>
            </a:r>
            <a:r>
              <a:rPr lang="fr-FR" sz="2000" b="1" dirty="0" smtClean="0"/>
              <a:t>         </a:t>
            </a:r>
            <a:r>
              <a:rPr lang="fr-FR" sz="2000" b="1" dirty="0" err="1" smtClean="0"/>
              <a:t>ṯafḍirṯ</a:t>
            </a:r>
            <a:endParaRPr lang="fr-FR" sz="2000" dirty="0" smtClean="0"/>
          </a:p>
          <a:p>
            <a:r>
              <a:rPr lang="fr-FR" sz="2000" b="1" dirty="0" err="1" smtClean="0"/>
              <a:t>ṯaḵna</a:t>
            </a:r>
            <a:r>
              <a:rPr lang="fr-FR" sz="2000" b="1" dirty="0" smtClean="0"/>
              <a:t>        </a:t>
            </a:r>
            <a:r>
              <a:rPr lang="fr-FR" sz="2000" b="1" dirty="0" err="1" smtClean="0"/>
              <a:t>ṯaxna</a:t>
            </a:r>
            <a:endParaRPr lang="fr-FR" sz="2000" dirty="0" smtClean="0"/>
          </a:p>
          <a:p>
            <a:r>
              <a:rPr lang="fr-FR" sz="2000" b="1" dirty="0" err="1" smtClean="0"/>
              <a:t>ṯalexsa</a:t>
            </a:r>
            <a:r>
              <a:rPr lang="fr-FR" sz="2000" b="1" dirty="0" smtClean="0"/>
              <a:t>         </a:t>
            </a:r>
            <a:r>
              <a:rPr lang="fr-FR" sz="2000" b="1" dirty="0" err="1" smtClean="0"/>
              <a:t>ṯalefsa</a:t>
            </a:r>
            <a:r>
              <a:rPr lang="fr-FR" sz="2000" b="1" dirty="0" smtClean="0"/>
              <a:t>   </a:t>
            </a:r>
            <a:endParaRPr lang="fr-FR" sz="2000" dirty="0" smtClean="0"/>
          </a:p>
          <a:p>
            <a:r>
              <a:rPr lang="fr-FR" sz="2000" b="1" dirty="0" err="1" smtClean="0"/>
              <a:t>ṯamda</a:t>
            </a:r>
            <a:r>
              <a:rPr lang="fr-FR" sz="2000" b="1" dirty="0" smtClean="0"/>
              <a:t>         </a:t>
            </a:r>
            <a:r>
              <a:rPr lang="fr-FR" sz="2000" b="1" dirty="0" err="1" smtClean="0"/>
              <a:t>ṯamža</a:t>
            </a:r>
            <a:r>
              <a:rPr lang="fr-FR" sz="2000" b="1" dirty="0" smtClean="0"/>
              <a:t>       </a:t>
            </a:r>
            <a:r>
              <a:rPr lang="fr-FR" sz="2000" b="1" dirty="0" err="1" smtClean="0"/>
              <a:t>ṯamza</a:t>
            </a:r>
            <a:endParaRPr lang="fr-FR" sz="2000" dirty="0" smtClean="0"/>
          </a:p>
          <a:p>
            <a:r>
              <a:rPr lang="fr-FR" sz="2000" b="1" dirty="0" err="1" smtClean="0"/>
              <a:t>ṯarwa</a:t>
            </a:r>
            <a:r>
              <a:rPr lang="fr-FR" sz="2000" b="1" dirty="0" smtClean="0"/>
              <a:t>          </a:t>
            </a:r>
            <a:r>
              <a:rPr lang="fr-FR" sz="2000" b="1" dirty="0" err="1" smtClean="0"/>
              <a:t>ṯarya</a:t>
            </a:r>
            <a:r>
              <a:rPr lang="fr-FR" sz="2000" b="1" dirty="0" smtClean="0"/>
              <a:t>           </a:t>
            </a:r>
            <a:r>
              <a:rPr lang="fr-FR" sz="2000" b="1" dirty="0" err="1" smtClean="0"/>
              <a:t>ṯarṯa</a:t>
            </a:r>
            <a:endParaRPr lang="fr-FR" sz="2000"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79</a:t>
            </a:fld>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Contenu du cours</a:t>
            </a:r>
            <a:endParaRPr lang="fr-FR" dirty="0"/>
          </a:p>
        </p:txBody>
      </p:sp>
      <p:sp>
        <p:nvSpPr>
          <p:cNvPr id="3" name="Espace réservé du contenu 2"/>
          <p:cNvSpPr>
            <a:spLocks noGrp="1"/>
          </p:cNvSpPr>
          <p:nvPr>
            <p:ph idx="1"/>
          </p:nvPr>
        </p:nvSpPr>
        <p:spPr/>
        <p:txBody>
          <a:bodyPr/>
          <a:lstStyle/>
          <a:p>
            <a:r>
              <a:rPr lang="fr-FR" sz="2800" dirty="0" smtClean="0"/>
              <a:t>VII) Emphase</a:t>
            </a:r>
          </a:p>
          <a:p>
            <a:pPr>
              <a:buNone/>
            </a:pPr>
            <a:endParaRPr lang="fr-FR" sz="2800" dirty="0" smtClean="0"/>
          </a:p>
          <a:p>
            <a:r>
              <a:rPr lang="fr-FR" sz="2800" dirty="0" smtClean="0"/>
              <a:t>VIII) Assimilation</a:t>
            </a:r>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8</a:t>
            </a:fld>
            <a:endParaRPr lang="fr-FR"/>
          </a:p>
        </p:txBody>
      </p:sp>
    </p:spTree>
  </p:cSld>
  <p:clrMapOvr>
    <a:masterClrMapping/>
  </p:clrMapOvr>
  <p:transition>
    <p:wipe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7239000" cy="5955694"/>
          </a:xfrm>
        </p:spPr>
        <p:txBody>
          <a:bodyPr>
            <a:normAutofit/>
          </a:bodyPr>
          <a:lstStyle/>
          <a:p>
            <a:r>
              <a:rPr lang="fr-FR" sz="2000" b="1" dirty="0" err="1" smtClean="0"/>
              <a:t>ṯasbibṯ</a:t>
            </a:r>
            <a:r>
              <a:rPr lang="fr-FR" sz="2000" b="1" dirty="0" smtClean="0"/>
              <a:t>    </a:t>
            </a:r>
            <a:r>
              <a:rPr lang="fr-FR" sz="2000" b="1" dirty="0" err="1" smtClean="0"/>
              <a:t>ṯarbibṯ</a:t>
            </a:r>
            <a:r>
              <a:rPr lang="fr-FR" sz="2000" b="1" dirty="0" smtClean="0"/>
              <a:t>    </a:t>
            </a:r>
            <a:r>
              <a:rPr lang="fr-FR" sz="2000" b="1" dirty="0" err="1" smtClean="0"/>
              <a:t>ṯasfifṯ</a:t>
            </a:r>
            <a:r>
              <a:rPr lang="fr-FR" sz="2000" b="1" dirty="0" smtClean="0"/>
              <a:t>    </a:t>
            </a:r>
            <a:r>
              <a:rPr lang="fr-FR" sz="2000" b="1" dirty="0" err="1" smtClean="0"/>
              <a:t>ṯarbiɛṯ</a:t>
            </a:r>
            <a:endParaRPr lang="fr-FR" sz="2000" dirty="0" smtClean="0"/>
          </a:p>
          <a:p>
            <a:r>
              <a:rPr lang="fr-FR" sz="2000" b="1" dirty="0" err="1" smtClean="0"/>
              <a:t>ṯili</a:t>
            </a:r>
            <a:r>
              <a:rPr lang="fr-FR" sz="2000" b="1" dirty="0" smtClean="0"/>
              <a:t>              </a:t>
            </a:r>
            <a:r>
              <a:rPr lang="fr-FR" sz="2000" b="1" dirty="0" err="1" smtClean="0"/>
              <a:t>ṯiḏi</a:t>
            </a:r>
            <a:r>
              <a:rPr lang="fr-FR" sz="2000" b="1" dirty="0" smtClean="0"/>
              <a:t>        </a:t>
            </a:r>
            <a:r>
              <a:rPr lang="fr-FR" sz="2000" b="1" dirty="0" err="1" smtClean="0"/>
              <a:t>ṯizi</a:t>
            </a:r>
            <a:endParaRPr lang="fr-FR" sz="2000" dirty="0" smtClean="0"/>
          </a:p>
          <a:p>
            <a:r>
              <a:rPr lang="fr-FR" sz="2000" b="1" dirty="0" err="1" smtClean="0"/>
              <a:t>ṯiniṯin</a:t>
            </a:r>
            <a:r>
              <a:rPr lang="fr-FR" sz="2000" b="1" dirty="0" smtClean="0"/>
              <a:t>         </a:t>
            </a:r>
            <a:r>
              <a:rPr lang="fr-FR" sz="2000" b="1" dirty="0" err="1" smtClean="0"/>
              <a:t>ṯinifin</a:t>
            </a:r>
            <a:endParaRPr lang="fr-FR" sz="2000" dirty="0" smtClean="0"/>
          </a:p>
          <a:p>
            <a:r>
              <a:rPr lang="fr-FR" sz="2000" b="1" dirty="0" smtClean="0"/>
              <a:t> </a:t>
            </a:r>
            <a:r>
              <a:rPr lang="fr-FR" sz="2000" b="1" dirty="0" err="1" smtClean="0"/>
              <a:t>ṯisiṯ</a:t>
            </a:r>
            <a:r>
              <a:rPr lang="fr-FR" sz="2000" b="1" dirty="0" smtClean="0"/>
              <a:t>             </a:t>
            </a:r>
            <a:r>
              <a:rPr lang="fr-FR" sz="2000" b="1" dirty="0" err="1" smtClean="0"/>
              <a:t>ṯiziṯ</a:t>
            </a:r>
            <a:endParaRPr lang="fr-FR" sz="2000" dirty="0" smtClean="0"/>
          </a:p>
          <a:p>
            <a:r>
              <a:rPr lang="fr-FR" sz="2000" b="1" dirty="0" err="1" smtClean="0"/>
              <a:t>tšin</a:t>
            </a:r>
            <a:r>
              <a:rPr lang="fr-FR" sz="2000" b="1" dirty="0" smtClean="0"/>
              <a:t>          </a:t>
            </a:r>
            <a:r>
              <a:rPr lang="fr-FR" sz="2000" b="1" dirty="0" err="1" smtClean="0"/>
              <a:t>ršin</a:t>
            </a:r>
            <a:endParaRPr lang="fr-FR" sz="2000" dirty="0" smtClean="0"/>
          </a:p>
          <a:p>
            <a:r>
              <a:rPr lang="fr-FR" sz="2000" b="1" dirty="0" err="1" smtClean="0"/>
              <a:t>ṭṭef</a:t>
            </a:r>
            <a:r>
              <a:rPr lang="fr-FR" sz="2000" b="1" dirty="0" smtClean="0"/>
              <a:t>              </a:t>
            </a:r>
            <a:r>
              <a:rPr lang="fr-FR" sz="2000" b="1" dirty="0" err="1" smtClean="0"/>
              <a:t>ṭṭeṣ</a:t>
            </a:r>
            <a:endParaRPr lang="fr-FR" sz="2000" dirty="0" smtClean="0"/>
          </a:p>
          <a:p>
            <a:r>
              <a:rPr lang="fr-FR" sz="2000" b="1" dirty="0" err="1" smtClean="0"/>
              <a:t>yekker</a:t>
            </a:r>
            <a:r>
              <a:rPr lang="fr-FR" sz="2000" b="1" dirty="0" smtClean="0"/>
              <a:t>      </a:t>
            </a:r>
            <a:r>
              <a:rPr lang="fr-FR" sz="2000" b="1" dirty="0" err="1" smtClean="0"/>
              <a:t>yekkwr</a:t>
            </a:r>
            <a:r>
              <a:rPr lang="fr-FR" sz="2000" b="1" dirty="0" smtClean="0"/>
              <a:t>   </a:t>
            </a:r>
            <a:endParaRPr lang="fr-FR" sz="2000" dirty="0" smtClean="0"/>
          </a:p>
          <a:p>
            <a:r>
              <a:rPr lang="fr-FR" sz="2000" b="1" dirty="0" err="1" smtClean="0"/>
              <a:t>yensa</a:t>
            </a:r>
            <a:r>
              <a:rPr lang="fr-FR" sz="2000" b="1" dirty="0" smtClean="0"/>
              <a:t>         </a:t>
            </a:r>
            <a:r>
              <a:rPr lang="fr-FR" sz="2000" b="1" dirty="0" err="1" smtClean="0"/>
              <a:t>yefsa</a:t>
            </a:r>
            <a:r>
              <a:rPr lang="fr-FR" sz="2000" b="1" dirty="0" smtClean="0"/>
              <a:t>    </a:t>
            </a:r>
            <a:r>
              <a:rPr lang="fr-FR" sz="2000" b="1" dirty="0" err="1" smtClean="0"/>
              <a:t>yelsa</a:t>
            </a:r>
            <a:r>
              <a:rPr lang="fr-FR" sz="2000" b="1" dirty="0" smtClean="0"/>
              <a:t>    </a:t>
            </a:r>
            <a:r>
              <a:rPr lang="fr-FR" sz="2000" b="1" dirty="0" err="1" smtClean="0"/>
              <a:t>yemsa</a:t>
            </a:r>
            <a:r>
              <a:rPr lang="fr-FR" sz="2000" b="1" dirty="0" smtClean="0"/>
              <a:t>   </a:t>
            </a:r>
            <a:r>
              <a:rPr lang="fr-FR" sz="2000" b="1" dirty="0" err="1" smtClean="0"/>
              <a:t>yersa</a:t>
            </a:r>
            <a:r>
              <a:rPr lang="fr-FR" sz="2000" b="1" dirty="0" smtClean="0"/>
              <a:t>  </a:t>
            </a:r>
            <a:r>
              <a:rPr lang="fr-FR" sz="2000" b="1" dirty="0" err="1" smtClean="0"/>
              <a:t>yerṣa</a:t>
            </a:r>
            <a:endParaRPr lang="fr-FR" sz="2000" dirty="0" smtClean="0"/>
          </a:p>
          <a:p>
            <a:r>
              <a:rPr lang="fr-FR" sz="2000" b="1" dirty="0" err="1" smtClean="0"/>
              <a:t>yežna</a:t>
            </a:r>
            <a:r>
              <a:rPr lang="fr-FR" sz="2000" b="1" dirty="0" smtClean="0"/>
              <a:t>         </a:t>
            </a:r>
            <a:r>
              <a:rPr lang="fr-FR" sz="2000" b="1" dirty="0" err="1" smtClean="0"/>
              <a:t>yežra</a:t>
            </a:r>
            <a:r>
              <a:rPr lang="fr-FR" sz="2000" b="1" dirty="0" smtClean="0"/>
              <a:t>          </a:t>
            </a:r>
            <a:r>
              <a:rPr lang="fr-FR" sz="2000" b="1" dirty="0" err="1" smtClean="0"/>
              <a:t>yežla</a:t>
            </a:r>
            <a:endParaRPr lang="fr-FR" sz="2000" dirty="0" smtClean="0"/>
          </a:p>
          <a:p>
            <a:r>
              <a:rPr lang="fr-FR" sz="2000" b="1" dirty="0" err="1" smtClean="0"/>
              <a:t>yura</a:t>
            </a:r>
            <a:r>
              <a:rPr lang="fr-FR" sz="2000" b="1" dirty="0" smtClean="0"/>
              <a:t>       </a:t>
            </a:r>
            <a:r>
              <a:rPr lang="fr-FR" sz="2000" b="1" dirty="0" err="1" smtClean="0"/>
              <a:t>yuġa</a:t>
            </a:r>
            <a:r>
              <a:rPr lang="fr-FR" sz="2000" b="1" dirty="0" smtClean="0"/>
              <a:t>       </a:t>
            </a:r>
            <a:r>
              <a:rPr lang="fr-FR" sz="2000" b="1" dirty="0" err="1" smtClean="0"/>
              <a:t>yuša</a:t>
            </a:r>
            <a:r>
              <a:rPr lang="fr-FR" sz="2000" b="1" dirty="0" smtClean="0"/>
              <a:t>   </a:t>
            </a:r>
            <a:r>
              <a:rPr lang="fr-FR" sz="2000" b="1" dirty="0" err="1" smtClean="0"/>
              <a:t>yuḥa</a:t>
            </a:r>
            <a:r>
              <a:rPr lang="fr-FR" sz="2000" b="1" dirty="0" smtClean="0"/>
              <a:t>   </a:t>
            </a:r>
            <a:r>
              <a:rPr lang="fr-FR" sz="2000" b="1" dirty="0" err="1" smtClean="0"/>
              <a:t>yufa</a:t>
            </a:r>
            <a:r>
              <a:rPr lang="fr-FR" sz="2000" b="1" dirty="0" smtClean="0"/>
              <a:t>  </a:t>
            </a:r>
            <a:r>
              <a:rPr lang="fr-FR" sz="2000" b="1" dirty="0" err="1" smtClean="0"/>
              <a:t>yula</a:t>
            </a:r>
            <a:r>
              <a:rPr lang="fr-FR" sz="2000" b="1" dirty="0" smtClean="0"/>
              <a:t> </a:t>
            </a:r>
            <a:endParaRPr lang="fr-FR" sz="2000" dirty="0" smtClean="0"/>
          </a:p>
          <a:p>
            <a:r>
              <a:rPr lang="fr-FR" sz="2000" b="1" dirty="0" err="1" smtClean="0"/>
              <a:t>znz</a:t>
            </a:r>
            <a:r>
              <a:rPr lang="fr-FR" sz="2000" b="1" dirty="0" smtClean="0"/>
              <a:t>              </a:t>
            </a:r>
            <a:r>
              <a:rPr lang="fr-FR" sz="2000" b="1" dirty="0" err="1" smtClean="0"/>
              <a:t>zlz</a:t>
            </a:r>
            <a:endParaRPr lang="fr-FR" sz="2000" dirty="0" smtClean="0"/>
          </a:p>
          <a:p>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80</a:t>
            </a:fld>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methodologie</a:t>
            </a:r>
            <a:endParaRPr lang="fr-FR" dirty="0"/>
          </a:p>
        </p:txBody>
      </p:sp>
      <p:sp>
        <p:nvSpPr>
          <p:cNvPr id="3" name="Espace réservé du contenu 2"/>
          <p:cNvSpPr>
            <a:spLocks noGrp="1"/>
          </p:cNvSpPr>
          <p:nvPr>
            <p:ph idx="1"/>
          </p:nvPr>
        </p:nvSpPr>
        <p:spPr/>
        <p:txBody>
          <a:bodyPr/>
          <a:lstStyle/>
          <a:p>
            <a:r>
              <a:rPr lang="fr-FR" dirty="0" smtClean="0"/>
              <a:t>Cours magistraux et conférences</a:t>
            </a:r>
          </a:p>
          <a:p>
            <a:r>
              <a:rPr lang="fr-FR" dirty="0" smtClean="0"/>
              <a:t> Exercices à base de corpus</a:t>
            </a:r>
            <a:endParaRPr lang="fr-FR" dirty="0"/>
          </a:p>
        </p:txBody>
      </p:sp>
      <p:sp>
        <p:nvSpPr>
          <p:cNvPr id="4" name="Espace réservé du numéro de diapositive 3"/>
          <p:cNvSpPr>
            <a:spLocks noGrp="1"/>
          </p:cNvSpPr>
          <p:nvPr>
            <p:ph type="sldNum" sz="quarter" idx="12"/>
          </p:nvPr>
        </p:nvSpPr>
        <p:spPr/>
        <p:txBody>
          <a:bodyPr/>
          <a:lstStyle/>
          <a:p>
            <a:fld id="{22F39E49-F7C7-42A1-B176-03310C8809B8}" type="slidenum">
              <a:rPr lang="fr-FR" smtClean="0"/>
              <a:pPr/>
              <a:t>9</a:t>
            </a:fld>
            <a:endParaRPr lang="fr-FR"/>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8276</TotalTime>
  <Words>5101</Words>
  <Application>Microsoft Office PowerPoint</Application>
  <PresentationFormat>Affichage à l'écran (4:3)</PresentationFormat>
  <Paragraphs>799</Paragraphs>
  <Slides>80</Slides>
  <Notes>1</Notes>
  <HiddenSlides>0</HiddenSlides>
  <MMClips>0</MMClips>
  <ScaleCrop>false</ScaleCrop>
  <HeadingPairs>
    <vt:vector size="4" baseType="variant">
      <vt:variant>
        <vt:lpstr>Thème</vt:lpstr>
      </vt:variant>
      <vt:variant>
        <vt:i4>1</vt:i4>
      </vt:variant>
      <vt:variant>
        <vt:lpstr>Titres des diapositives</vt:lpstr>
      </vt:variant>
      <vt:variant>
        <vt:i4>80</vt:i4>
      </vt:variant>
    </vt:vector>
  </HeadingPairs>
  <TitlesOfParts>
    <vt:vector size="81" baseType="lpstr">
      <vt:lpstr>Opulent</vt:lpstr>
      <vt:lpstr>Diapositive 1</vt:lpstr>
      <vt:lpstr>Faculté Pluridisciplinaire de Nador Filière: études amazighes Semestre: 3 prof: saddouki mohammed</vt:lpstr>
      <vt:lpstr>         Descriptif du cours   </vt:lpstr>
      <vt:lpstr>Objectifs du cours</vt:lpstr>
      <vt:lpstr>Contenu du cours</vt:lpstr>
      <vt:lpstr>Contenu du cours</vt:lpstr>
      <vt:lpstr>Contenu du cours</vt:lpstr>
      <vt:lpstr>Contenu du cours</vt:lpstr>
      <vt:lpstr>methodologie</vt:lpstr>
      <vt:lpstr>Bibliographie </vt:lpstr>
      <vt:lpstr>Diapositive 11</vt:lpstr>
      <vt:lpstr>  </vt:lpstr>
      <vt:lpstr>Introduction </vt:lpstr>
      <vt:lpstr>Diapositive 14</vt:lpstr>
      <vt:lpstr>introduction</vt:lpstr>
      <vt:lpstr>Définition de la linguistique </vt:lpstr>
      <vt:lpstr>Diapositive 17</vt:lpstr>
      <vt:lpstr> Les disciplines de la Linguistique  </vt:lpstr>
      <vt:lpstr>Les disciplines de la Linguistique   </vt:lpstr>
      <vt:lpstr>Domaines de la linguistique </vt:lpstr>
      <vt:lpstr>Branches de la linguistique </vt:lpstr>
      <vt:lpstr>Objet de la linguistique </vt:lpstr>
      <vt:lpstr>Dichotomies saussuriennes </vt:lpstr>
      <vt:lpstr>Diapositive 24</vt:lpstr>
      <vt:lpstr>Diapositive 25</vt:lpstr>
      <vt:lpstr>Diapositive 26</vt:lpstr>
      <vt:lpstr>Diapositive 27</vt:lpstr>
      <vt:lpstr>Théorie du signe </vt:lpstr>
      <vt:lpstr>Le signe linguistique </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Phonétique et phonologie: critères de distinction </vt:lpstr>
      <vt:lpstr>Rappel sur la phonétique </vt:lpstr>
      <vt:lpstr>Appareil phonatoire </vt:lpstr>
      <vt:lpstr>  LIEUX ET MODES D’ARTICULATION DES CONSONNES AMAZIGHES RIFAINES</vt:lpstr>
      <vt:lpstr>Diapositive 44</vt:lpstr>
      <vt:lpstr>Diapositive 45</vt:lpstr>
      <vt:lpstr>Quelques notes préliminaires  </vt:lpstr>
      <vt:lpstr>Phonologie amazighe </vt:lpstr>
      <vt:lpstr>Diapositive 48</vt:lpstr>
      <vt:lpstr>I) Une mise au point terminologique  </vt:lpstr>
      <vt:lpstr>Diapositive 50</vt:lpstr>
      <vt:lpstr>Diapositive 51</vt:lpstr>
      <vt:lpstr>Diapositive 52</vt:lpstr>
      <vt:lpstr>II) Analyse phonologique </vt:lpstr>
      <vt:lpstr>2-1) Inventaire des phonèmes amazighes </vt:lpstr>
      <vt:lpstr>2-2) Tableau phonologique (consonnes)</vt:lpstr>
      <vt:lpstr>Diapositive 56</vt:lpstr>
      <vt:lpstr>Tableau phonologique (voyelles)</vt:lpstr>
      <vt:lpstr> </vt:lpstr>
      <vt:lpstr>2-3) paires minimales: commutation </vt:lpstr>
      <vt:lpstr>Diapositive 60</vt:lpstr>
      <vt:lpstr>Diapositive 61</vt:lpstr>
      <vt:lpstr>Exercice 1 </vt:lpstr>
      <vt:lpstr>Correction de l’Exercice 1 </vt:lpstr>
      <vt:lpstr>Diapositive 64</vt:lpstr>
      <vt:lpstr>Diapositive 65</vt:lpstr>
      <vt:lpstr>Diapositive 66</vt:lpstr>
      <vt:lpstr>Diapositive 67</vt:lpstr>
      <vt:lpstr>III) Traits distinctifs </vt:lpstr>
      <vt:lpstr>Diapositive 69</vt:lpstr>
      <vt:lpstr>Exercice 2 </vt:lpstr>
      <vt:lpstr>Correction de l’exercice 2 </vt:lpstr>
      <vt:lpstr>Diapositive 72</vt:lpstr>
      <vt:lpstr>Diapositive 73</vt:lpstr>
      <vt:lpstr>Diapositive 74</vt:lpstr>
      <vt:lpstr>Diapositive 75</vt:lpstr>
      <vt:lpstr>Exercice 3 </vt:lpstr>
      <vt:lpstr>Diapositive 77</vt:lpstr>
      <vt:lpstr>Diapositive 78</vt:lpstr>
      <vt:lpstr>Diapositive 79</vt:lpstr>
      <vt:lpstr>Diapositive 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311</cp:revision>
  <dcterms:created xsi:type="dcterms:W3CDTF">2020-10-18T10:52:28Z</dcterms:created>
  <dcterms:modified xsi:type="dcterms:W3CDTF">2021-01-14T15:54:48Z</dcterms:modified>
</cp:coreProperties>
</file>