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76" autoAdjust="0"/>
  </p:normalViewPr>
  <p:slideViewPr>
    <p:cSldViewPr>
      <p:cViewPr varScale="1">
        <p:scale>
          <a:sx n="69" d="100"/>
          <a:sy n="69" d="100"/>
        </p:scale>
        <p:origin x="-1110" y="-108"/>
      </p:cViewPr>
      <p:guideLst>
        <p:guide orient="horz" pos="2160"/>
        <p:guide pos="2880"/>
      </p:guideLst>
    </p:cSldViewPr>
  </p:slideViewPr>
  <p:outlineViewPr>
    <p:cViewPr>
      <p:scale>
        <a:sx n="33" d="100"/>
        <a:sy n="33" d="100"/>
      </p:scale>
      <p:origin x="24" y="699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56354D-41DA-4162-9633-275B7D354267}" type="datetimeFigureOut">
              <a:rPr lang="fr-FR" smtClean="0"/>
              <a:t>22/04/2021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3475E8-B76F-43C3-9024-82571455773F}"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49A09BD-DD24-463D-BA7E-59CE4BA284CF}" type="slidenum">
              <a:rPr lang="fr-FR" smtClean="0">
                <a:solidFill>
                  <a:prstClr val="black"/>
                </a:solidFill>
              </a:rPr>
              <a:pPr/>
              <a:t>1</a:t>
            </a:fld>
            <a:endParaRPr lang="fr-FR">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349A09BD-DD24-463D-BA7E-59CE4BA284CF}" type="slidenum">
              <a:rPr lang="fr-FR" smtClean="0">
                <a:solidFill>
                  <a:prstClr val="black"/>
                </a:solidFill>
              </a:rPr>
              <a:pPr/>
              <a:t>4</a:t>
            </a:fld>
            <a:endParaRPr lang="fr-FR">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19" name="Espace réservé du pied de page 18"/>
          <p:cNvSpPr>
            <a:spLocks noGrp="1"/>
          </p:cNvSpPr>
          <p:nvPr>
            <p:ph type="ftr" sz="quarter" idx="11"/>
          </p:nvPr>
        </p:nvSpPr>
        <p:spPr/>
        <p:txBody>
          <a:bodyPr/>
          <a:lstStyle/>
          <a:p>
            <a:endParaRPr lang="fr-BE">
              <a:solidFill>
                <a:srgbClr val="D4D2D0">
                  <a:shade val="50000"/>
                </a:srgbClr>
              </a:solidFill>
            </a:endParaRPr>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6" name="Espace réservé du pied de page 5"/>
          <p:cNvSpPr>
            <a:spLocks noGrp="1"/>
          </p:cNvSpPr>
          <p:nvPr>
            <p:ph type="ftr" sz="quarter" idx="11"/>
          </p:nvPr>
        </p:nvSpPr>
        <p:spPr/>
        <p:txBody>
          <a:bodyPr/>
          <a:lstStyle/>
          <a:p>
            <a:endParaRPr lang="fr-BE">
              <a:solidFill>
                <a:srgbClr val="D4D2D0">
                  <a:shade val="50000"/>
                </a:srgb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8" name="Espace réservé du pied de page 7"/>
          <p:cNvSpPr>
            <a:spLocks noGrp="1"/>
          </p:cNvSpPr>
          <p:nvPr>
            <p:ph type="ftr" sz="quarter" idx="11"/>
          </p:nvPr>
        </p:nvSpPr>
        <p:spPr/>
        <p:txBody>
          <a:bodyPr/>
          <a:lstStyle/>
          <a:p>
            <a:endParaRPr lang="fr-BE">
              <a:solidFill>
                <a:srgbClr val="D4D2D0">
                  <a:shade val="50000"/>
                </a:srgbClr>
              </a:solidFill>
            </a:endParaRPr>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8" name="Espace réservé du numéro de diapositive 7"/>
          <p:cNvSpPr>
            <a:spLocks noGrp="1"/>
          </p:cNvSpPr>
          <p:nvPr>
            <p:ph type="sldNum" sz="quarter" idx="11"/>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
        <p:nvSpPr>
          <p:cNvPr id="9" name="Espace réservé du pied de page 8"/>
          <p:cNvSpPr>
            <a:spLocks noGrp="1"/>
          </p:cNvSpPr>
          <p:nvPr>
            <p:ph type="ftr" sz="quarter" idx="12"/>
          </p:nvPr>
        </p:nvSpPr>
        <p:spPr/>
        <p:txBody>
          <a:bodyPr/>
          <a:lstStyle/>
          <a:p>
            <a:endParaRPr lang="fr-BE">
              <a:solidFill>
                <a:srgbClr val="D4D2D0">
                  <a:shade val="50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3" name="Espace réservé du pied de page 2"/>
          <p:cNvSpPr>
            <a:spLocks noGrp="1"/>
          </p:cNvSpPr>
          <p:nvPr>
            <p:ph type="ftr" sz="quarter" idx="11"/>
          </p:nvPr>
        </p:nvSpPr>
        <p:spPr/>
        <p:txBody>
          <a:bodyPr/>
          <a:lstStyle/>
          <a:p>
            <a:endParaRPr lang="fr-BE">
              <a:solidFill>
                <a:srgbClr val="D4D2D0">
                  <a:shade val="50000"/>
                </a:srgbClr>
              </a:solidFill>
            </a:endParaRPr>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6" name="Espace réservé du pied de page 5"/>
          <p:cNvSpPr>
            <a:spLocks noGrp="1"/>
          </p:cNvSpPr>
          <p:nvPr>
            <p:ph type="ftr" sz="quarter" idx="11"/>
          </p:nvPr>
        </p:nvSpPr>
        <p:spPr/>
        <p:txBody>
          <a:bodyPr/>
          <a:lstStyle/>
          <a:p>
            <a:endParaRPr lang="fr-BE">
              <a:solidFill>
                <a:srgbClr val="D4D2D0">
                  <a:shade val="50000"/>
                </a:srgbClr>
              </a:solidFill>
            </a:endParaRP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6" name="Espace réservé du pied de page 5"/>
          <p:cNvSpPr>
            <a:spLocks noGrp="1"/>
          </p:cNvSpPr>
          <p:nvPr>
            <p:ph type="ftr" sz="quarter" idx="11"/>
          </p:nvPr>
        </p:nvSpPr>
        <p:spPr/>
        <p:txBody>
          <a:bodyPr/>
          <a:lstStyle/>
          <a:p>
            <a:endParaRPr lang="fr-BE">
              <a:solidFill>
                <a:srgbClr val="D4D2D0">
                  <a:shade val="50000"/>
                </a:srgbClr>
              </a:solidFill>
            </a:endParaRPr>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5" name="Espace réservé du pied de page 4"/>
          <p:cNvSpPr>
            <a:spLocks noGrp="1"/>
          </p:cNvSpPr>
          <p:nvPr>
            <p:ph type="ftr" sz="quarter" idx="11"/>
          </p:nvPr>
        </p:nvSpPr>
        <p:spPr/>
        <p:txBody>
          <a:bodyPr/>
          <a:lstStyle/>
          <a:p>
            <a:endParaRPr lang="fr-BE">
              <a:solidFill>
                <a:srgbClr val="D4D2D0">
                  <a:shade val="50000"/>
                </a:srgbClr>
              </a:solidFill>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22/04/2021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22/04/2021</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lang="en-US">
              <a:solidFill>
                <a:prstClr val="white"/>
              </a:solidFill>
            </a:endParaRPr>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lang="en-US">
              <a:solidFill>
                <a:prstClr val="white"/>
              </a:solidFill>
            </a:endParaRPr>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309A6D-C09C-4548-B29A-6CF363A7E532}" type="datetimeFigureOut">
              <a:rPr lang="fr-FR" smtClean="0">
                <a:solidFill>
                  <a:srgbClr val="D4D2D0">
                    <a:shade val="50000"/>
                  </a:srgbClr>
                </a:solidFill>
              </a:rPr>
              <a:pPr/>
              <a:t>22/04/2021</a:t>
            </a:fld>
            <a:endParaRPr lang="fr-BE">
              <a:solidFill>
                <a:srgbClr val="D4D2D0">
                  <a:shade val="50000"/>
                </a:srgbClr>
              </a:solidFill>
            </a:endParaRP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BE">
              <a:solidFill>
                <a:srgbClr val="D4D2D0">
                  <a:shade val="50000"/>
                </a:srgbClr>
              </a:solidFill>
            </a:endParaRP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F4668DC-857F-487D-BFFA-8C0CA5037977}" type="slidenum">
              <a:rPr lang="fr-BE" smtClean="0">
                <a:solidFill>
                  <a:srgbClr val="D4D2D0">
                    <a:shade val="50000"/>
                  </a:srgbClr>
                </a:solidFill>
              </a:rPr>
              <a:pPr/>
              <a:t>‹N°›</a:t>
            </a:fld>
            <a:endParaRPr lang="fr-BE">
              <a:solidFill>
                <a:srgbClr val="D4D2D0">
                  <a:shade val="50000"/>
                </a:srgb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29064" y="1916832"/>
            <a:ext cx="8031368" cy="3721968"/>
          </a:xfrm>
        </p:spPr>
        <p:txBody>
          <a:bodyPr/>
          <a:lstStyle/>
          <a:p>
            <a:r>
              <a:rPr lang="ar-SA" dirty="0" smtClean="0"/>
              <a:t>محاضرات في التنظيم القضائي المغربي</a:t>
            </a:r>
            <a:br>
              <a:rPr lang="ar-SA" dirty="0" smtClean="0"/>
            </a:br>
            <a:r>
              <a:rPr lang="ar-SA" dirty="0" smtClean="0"/>
              <a:t/>
            </a:r>
            <a:br>
              <a:rPr lang="ar-SA" dirty="0" smtClean="0"/>
            </a:br>
            <a:r>
              <a:rPr lang="ar-SA" dirty="0" smtClean="0"/>
              <a:t>الاستاذ مراد أسراج</a:t>
            </a:r>
            <a:endParaRPr lang="fr-FR" dirty="0"/>
          </a:p>
        </p:txBody>
      </p:sp>
      <p:sp>
        <p:nvSpPr>
          <p:cNvPr id="5" name="Sous-titre 4"/>
          <p:cNvSpPr>
            <a:spLocks noGrp="1"/>
          </p:cNvSpPr>
          <p:nvPr>
            <p:ph type="subTitle" idx="1"/>
          </p:nvPr>
        </p:nvSpPr>
        <p:spPr>
          <a:xfrm>
            <a:off x="433050" y="0"/>
            <a:ext cx="6480048" cy="45719"/>
          </a:xfrm>
        </p:spPr>
        <p:txBody>
          <a:bodyPr>
            <a:normAutofit fontScale="25000" lnSpcReduction="20000"/>
          </a:bodyPr>
          <a:lstStyle/>
          <a:p>
            <a:endParaRPr lang="fr-FR" dirty="0"/>
          </a:p>
        </p:txBody>
      </p:sp>
      <p:pic>
        <p:nvPicPr>
          <p:cNvPr id="4" name="Image 3" descr="http://fpn.ma/img/fpn.png"/>
          <p:cNvPicPr/>
          <p:nvPr/>
        </p:nvPicPr>
        <p:blipFill>
          <a:blip r:embed="rId3" cstate="print"/>
          <a:srcRect/>
          <a:stretch>
            <a:fillRect/>
          </a:stretch>
        </p:blipFill>
        <p:spPr bwMode="auto">
          <a:xfrm>
            <a:off x="539552" y="188641"/>
            <a:ext cx="7848872" cy="10081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a:p>
        </p:txBody>
      </p:sp>
      <p:sp>
        <p:nvSpPr>
          <p:cNvPr id="3" name="Espace réservé du contenu 2"/>
          <p:cNvSpPr>
            <a:spLocks noGrp="1"/>
          </p:cNvSpPr>
          <p:nvPr>
            <p:ph idx="1"/>
          </p:nvPr>
        </p:nvSpPr>
        <p:spPr>
          <a:xfrm>
            <a:off x="0" y="188640"/>
            <a:ext cx="9144000" cy="6669360"/>
          </a:xfrm>
        </p:spPr>
        <p:txBody>
          <a:bodyPr>
            <a:normAutofit lnSpcReduction="10000"/>
          </a:bodyPr>
          <a:lstStyle/>
          <a:p>
            <a:pPr algn="r" rtl="1"/>
            <a:r>
              <a:rPr lang="ar-SA" dirty="0" smtClean="0"/>
              <a:t>مقدمة</a:t>
            </a:r>
          </a:p>
          <a:p>
            <a:pPr algn="r" rtl="1"/>
            <a:r>
              <a:rPr lang="ar-SA" dirty="0" smtClean="0"/>
              <a:t>اذا كانت النزعات تحل باستخدام القوة في العهود القديمة، فإنه مع تطور الانسان وتأثير العوامل الاجتماعية والاقتصادية جعلت المجتمع يؤثر في وسائل حل هذه النزاعات </a:t>
            </a:r>
            <a:r>
              <a:rPr lang="ar-SA" dirty="0" err="1" smtClean="0"/>
              <a:t>والخصومات.</a:t>
            </a:r>
            <a:r>
              <a:rPr lang="ar-SA" dirty="0" smtClean="0"/>
              <a:t> وعرف اللجوء الى كبير الجماعة او العشيرة </a:t>
            </a:r>
            <a:r>
              <a:rPr lang="fr-FR" dirty="0" smtClean="0"/>
              <a:t>.</a:t>
            </a:r>
            <a:endParaRPr lang="ar-SA" dirty="0" smtClean="0"/>
          </a:p>
          <a:p>
            <a:pPr algn="r" rtl="1"/>
            <a:r>
              <a:rPr lang="ar-SA" dirty="0" smtClean="0"/>
              <a:t>ولما قويت سلطة الدولة، تم وضع حد لنظام العدالة الخاصة الذي كان سائدا لتحل محله العدالة العامة التي تتولى الدولة تطبيقها بواسطة أجهزتها القضائية كمظهر من مظاهر تقدم </a:t>
            </a:r>
            <a:r>
              <a:rPr lang="ar-SA" dirty="0" err="1" smtClean="0"/>
              <a:t>المجتمع.</a:t>
            </a:r>
            <a:r>
              <a:rPr lang="ar-SA" dirty="0" smtClean="0"/>
              <a:t> </a:t>
            </a:r>
          </a:p>
          <a:p>
            <a:pPr algn="r" rtl="1"/>
            <a:r>
              <a:rPr lang="ar-SA" dirty="0" smtClean="0"/>
              <a:t>ويشكل التنظيم القضائي بنية تحتية مهمة في تحقيق العدالة، لذلك عملت مختلف الدول على تطويره بما يحقق الطمأنينة والأمن الاجتماعي، لذلك عمل المغرب على الاعتناء بمؤسسة </a:t>
            </a:r>
            <a:r>
              <a:rPr lang="ar-SA" dirty="0" err="1" smtClean="0"/>
              <a:t>القضاء.</a:t>
            </a:r>
            <a:r>
              <a:rPr lang="ar-SA" dirty="0" smtClean="0"/>
              <a:t> </a:t>
            </a:r>
            <a:endParaRPr lang="fr-FR" dirty="0" smtClean="0"/>
          </a:p>
          <a:p>
            <a:pPr algn="r" rtl="1"/>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507288" cy="202034"/>
          </a:xfrm>
        </p:spPr>
        <p:txBody>
          <a:bodyPr>
            <a:normAutofit fontScale="90000"/>
          </a:bodyPr>
          <a:lstStyle/>
          <a:p>
            <a:endParaRPr lang="fr-FR" dirty="0"/>
          </a:p>
        </p:txBody>
      </p:sp>
      <p:sp>
        <p:nvSpPr>
          <p:cNvPr id="3" name="Espace réservé du contenu 2"/>
          <p:cNvSpPr>
            <a:spLocks noGrp="1"/>
          </p:cNvSpPr>
          <p:nvPr>
            <p:ph idx="1"/>
          </p:nvPr>
        </p:nvSpPr>
        <p:spPr>
          <a:xfrm>
            <a:off x="0" y="692696"/>
            <a:ext cx="8964488" cy="6165304"/>
          </a:xfrm>
        </p:spPr>
        <p:txBody>
          <a:bodyPr>
            <a:normAutofit lnSpcReduction="10000"/>
          </a:bodyPr>
          <a:lstStyle/>
          <a:p>
            <a:pPr algn="r" rtl="1"/>
            <a:r>
              <a:rPr lang="ar-SA" dirty="0" smtClean="0"/>
              <a:t>مفهوم التنظيم القضائي</a:t>
            </a:r>
          </a:p>
          <a:p>
            <a:pPr algn="just" rtl="1"/>
            <a:r>
              <a:rPr lang="ar-SA" dirty="0" smtClean="0"/>
              <a:t> هو الاطار أو النظام القانوني الذي ينظم قواعد وأسس العمل القضائي بشكل عام، وذلك من خلال الاشارة الى المفاهيم المتعلقة بإنشاء المحاكم وتأليفها واختصاصاتها وطريقة اشتغالها، بالإضافة الى القواعد المنظمة لعمل القضاة ومساعدي القضاء</a:t>
            </a:r>
            <a:r>
              <a:rPr lang="fr-FR" dirty="0" smtClean="0"/>
              <a:t> </a:t>
            </a:r>
            <a:r>
              <a:rPr lang="ar-SA" dirty="0" smtClean="0"/>
              <a:t>التنظيم القضائي المعمول </a:t>
            </a:r>
            <a:r>
              <a:rPr lang="ar-SA" dirty="0" err="1" smtClean="0"/>
              <a:t>به</a:t>
            </a:r>
            <a:r>
              <a:rPr lang="ar-SA" dirty="0" smtClean="0"/>
              <a:t> حاليا يستمد ركائزه من ظهير 15/07/1974.</a:t>
            </a:r>
          </a:p>
          <a:p>
            <a:pPr algn="r" rtl="1"/>
            <a:r>
              <a:rPr lang="ar-SA" sz="2800" dirty="0" smtClean="0"/>
              <a:t>طالت هذا الظهير مجموعة من التغييرات </a:t>
            </a:r>
            <a:r>
              <a:rPr lang="ar-SA" sz="2800" dirty="0" err="1" smtClean="0"/>
              <a:t>والتتميمات.</a:t>
            </a:r>
            <a:endParaRPr lang="ar-SA" sz="2800" dirty="0" smtClean="0"/>
          </a:p>
          <a:p>
            <a:pPr algn="r" rtl="1"/>
            <a:r>
              <a:rPr lang="ar-SA" sz="2800" dirty="0" smtClean="0"/>
              <a:t>آخر تغيير وتتميم كان بناء على الظهير الشريف رقم 1.11.148 الصادر بتاريخ </a:t>
            </a:r>
            <a:r>
              <a:rPr lang="ar-SA" sz="2800" dirty="0" err="1" smtClean="0"/>
              <a:t>17/08/2011 .</a:t>
            </a:r>
            <a:endParaRPr lang="ar-SA" sz="2800" dirty="0" smtClean="0"/>
          </a:p>
          <a:p>
            <a:pPr algn="r" rtl="1">
              <a:buNone/>
            </a:pPr>
            <a:r>
              <a:rPr lang="ar-SA" sz="2800" dirty="0" smtClean="0"/>
              <a:t> بناء على الظهير </a:t>
            </a:r>
            <a:r>
              <a:rPr lang="ar-SA" sz="2800" dirty="0" err="1" smtClean="0"/>
              <a:t>الأخير:</a:t>
            </a:r>
            <a:endParaRPr lang="ar-SA" sz="2800" dirty="0" smtClean="0"/>
          </a:p>
          <a:p>
            <a:pPr algn="r" rtl="1">
              <a:buNone/>
            </a:pPr>
            <a:r>
              <a:rPr lang="ar-SA" sz="2800" dirty="0" smtClean="0"/>
              <a:t> ألغيت محاكم الجماعات والمقاطعات وتم اعتماد قضاء القرب.</a:t>
            </a:r>
            <a:endParaRPr lang="fr-F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8640"/>
            <a:ext cx="7467600" cy="72008"/>
          </a:xfrm>
        </p:spPr>
        <p:txBody>
          <a:bodyPr>
            <a:normAutofit fontScale="90000"/>
          </a:bodyPr>
          <a:lstStyle/>
          <a:p>
            <a:endParaRPr lang="fr-FR" dirty="0"/>
          </a:p>
        </p:txBody>
      </p:sp>
      <p:sp>
        <p:nvSpPr>
          <p:cNvPr id="3" name="Espace réservé du contenu 2"/>
          <p:cNvSpPr>
            <a:spLocks noGrp="1"/>
          </p:cNvSpPr>
          <p:nvPr>
            <p:ph idx="1"/>
          </p:nvPr>
        </p:nvSpPr>
        <p:spPr>
          <a:xfrm>
            <a:off x="0" y="332656"/>
            <a:ext cx="9144000" cy="6525344"/>
          </a:xfrm>
        </p:spPr>
        <p:txBody>
          <a:bodyPr>
            <a:normAutofit fontScale="92500"/>
          </a:bodyPr>
          <a:lstStyle/>
          <a:p>
            <a:pPr algn="r" rtl="1"/>
            <a:r>
              <a:rPr lang="ar-SA" dirty="0" smtClean="0"/>
              <a:t>اعتماد القضاء الفردي أمام المحاكم الابتدائية بشكل أساسي مع بعض الاستثناءات.</a:t>
            </a:r>
          </a:p>
          <a:p>
            <a:pPr algn="r" rtl="1"/>
            <a:r>
              <a:rPr lang="ar-SA" dirty="0" smtClean="0"/>
              <a:t>* إحداث درجة </a:t>
            </a:r>
            <a:r>
              <a:rPr lang="ar-SA" dirty="0" err="1" smtClean="0"/>
              <a:t>استئنافية</a:t>
            </a:r>
            <a:r>
              <a:rPr lang="ar-SA" dirty="0" smtClean="0"/>
              <a:t> لدى المحاكم الابتدائية للنظر في القضايا المدنية التي </a:t>
            </a:r>
            <a:r>
              <a:rPr lang="ar-SA" dirty="0" err="1" smtClean="0"/>
              <a:t>لاتتجاوز</a:t>
            </a:r>
            <a:r>
              <a:rPr lang="ar-SA" dirty="0" smtClean="0"/>
              <a:t> 20.</a:t>
            </a:r>
            <a:r>
              <a:rPr lang="ar-SA" dirty="0" err="1" smtClean="0"/>
              <a:t>000درهم</a:t>
            </a:r>
            <a:r>
              <a:rPr lang="ar-SA" dirty="0" smtClean="0"/>
              <a:t>،وأيضا في قضايا المخالفات المشار إليها في المادة 396 ق م ج، وفي القضايا </a:t>
            </a:r>
            <a:r>
              <a:rPr lang="ar-SA" dirty="0" err="1" smtClean="0"/>
              <a:t>الجنحية</a:t>
            </a:r>
            <a:r>
              <a:rPr lang="ar-SA" dirty="0" smtClean="0"/>
              <a:t> وقضايا الأحداث التي </a:t>
            </a:r>
            <a:r>
              <a:rPr lang="ar-SA" dirty="0" err="1" smtClean="0"/>
              <a:t>لاتتجاوز</a:t>
            </a:r>
            <a:r>
              <a:rPr lang="ar-SA" dirty="0" smtClean="0"/>
              <a:t> عقوبتها سنتين حبسا وغرامة أو إحدى هاتين العقوبتين فقط.</a:t>
            </a:r>
          </a:p>
          <a:p>
            <a:pPr algn="r" rtl="1"/>
            <a:r>
              <a:rPr lang="ar-SA" dirty="0" smtClean="0"/>
              <a:t>* إمكانية تصنيف المحاكم الابتدائية حسب نوعية القضايا التي تختص بالنظر فيها إلى محاكم ابتدائية مدنية ومحاكم ابتدائية اجتماعية ومحاكم ابتدائية زجرية كما هو الشأن بالنسبة للمحكمة الابتدائية</a:t>
            </a:r>
            <a:r>
              <a:rPr lang="fr-FR" dirty="0" smtClean="0"/>
              <a:t> </a:t>
            </a:r>
            <a:r>
              <a:rPr lang="ar-SA" dirty="0" smtClean="0"/>
              <a:t>بالدار البيضاء.</a:t>
            </a:r>
          </a:p>
          <a:p>
            <a:pPr algn="r" rtl="1"/>
            <a:r>
              <a:rPr lang="ar-SA" dirty="0" smtClean="0"/>
              <a:t>* أصبحت محاكم الاستئناف المحددة والمعينة دوائر نفوذها بمرسوم تشتمل على أقسام للجرائم المالية.</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30026"/>
          </a:xfrm>
        </p:spPr>
        <p:txBody>
          <a:bodyPr>
            <a:normAutofit fontScale="90000"/>
          </a:bodyPr>
          <a:lstStyle/>
          <a:p>
            <a:endParaRPr lang="fr-FR" dirty="0"/>
          </a:p>
        </p:txBody>
      </p:sp>
      <p:sp>
        <p:nvSpPr>
          <p:cNvPr id="3" name="Espace réservé du contenu 2"/>
          <p:cNvSpPr>
            <a:spLocks noGrp="1"/>
          </p:cNvSpPr>
          <p:nvPr>
            <p:ph idx="1"/>
          </p:nvPr>
        </p:nvSpPr>
        <p:spPr>
          <a:xfrm>
            <a:off x="0" y="404664"/>
            <a:ext cx="9144000" cy="6453336"/>
          </a:xfrm>
        </p:spPr>
        <p:txBody>
          <a:bodyPr/>
          <a:lstStyle/>
          <a:p>
            <a:pPr algn="r" rtl="1"/>
            <a:r>
              <a:rPr lang="ar-SA" dirty="0" smtClean="0"/>
              <a:t>مبادئ التنظيم القضائي المغربي</a:t>
            </a:r>
          </a:p>
          <a:p>
            <a:pPr algn="r" rtl="1"/>
            <a:r>
              <a:rPr lang="ar-SA" dirty="0" smtClean="0"/>
              <a:t>1- مبادئ تتعلق بالتقاضي</a:t>
            </a:r>
          </a:p>
          <a:p>
            <a:pPr algn="r" rtl="1"/>
            <a:r>
              <a:rPr lang="ar-SA" b="1" dirty="0" smtClean="0"/>
              <a:t>- مبدأ استقلال </a:t>
            </a:r>
            <a:r>
              <a:rPr lang="ar-SA" b="1" dirty="0" err="1" smtClean="0"/>
              <a:t>القضاء .</a:t>
            </a:r>
            <a:endParaRPr lang="ar-SA" b="1" dirty="0" smtClean="0"/>
          </a:p>
          <a:p>
            <a:pPr algn="r" rtl="1"/>
            <a:r>
              <a:rPr lang="ar-SA" b="1" dirty="0" smtClean="0"/>
              <a:t>- مبدأ وحدة </a:t>
            </a:r>
            <a:r>
              <a:rPr lang="ar-SA" b="1" dirty="0" err="1" smtClean="0"/>
              <a:t>القضاء .</a:t>
            </a:r>
            <a:endParaRPr lang="ar-SA" b="1" dirty="0" smtClean="0"/>
          </a:p>
          <a:p>
            <a:pPr algn="r" rtl="1"/>
            <a:r>
              <a:rPr lang="ar-SA" b="1" dirty="0" smtClean="0"/>
              <a:t>- مبدأ تعدد درجات التقاضي</a:t>
            </a:r>
          </a:p>
          <a:p>
            <a:pPr algn="r" rtl="1"/>
            <a:r>
              <a:rPr lang="ar-SA" b="1" dirty="0" smtClean="0"/>
              <a:t>2- مبادئ تتعلق بالجلسات </a:t>
            </a:r>
          </a:p>
          <a:p>
            <a:pPr algn="r" rtl="1"/>
            <a:r>
              <a:rPr lang="ar-SA" dirty="0" smtClean="0"/>
              <a:t>- </a:t>
            </a:r>
            <a:r>
              <a:rPr lang="ar-SA" b="1" dirty="0" smtClean="0"/>
              <a:t>علنية </a:t>
            </a:r>
            <a:r>
              <a:rPr lang="ar-SA" b="1" dirty="0" err="1" smtClean="0"/>
              <a:t>الجلسات .</a:t>
            </a:r>
            <a:endParaRPr lang="ar-SA" b="1" dirty="0" smtClean="0"/>
          </a:p>
          <a:p>
            <a:pPr algn="r" rtl="1"/>
            <a:r>
              <a:rPr lang="ar-SA" b="1" dirty="0" smtClean="0"/>
              <a:t>- شفوية </a:t>
            </a:r>
            <a:r>
              <a:rPr lang="ar-SA" b="1" dirty="0" err="1" smtClean="0"/>
              <a:t>المرافعات .</a:t>
            </a:r>
            <a:endParaRPr lang="ar-SA" b="1" dirty="0" smtClean="0"/>
          </a:p>
          <a:p>
            <a:pPr algn="r" rtl="1"/>
            <a:r>
              <a:rPr lang="ar-SA" b="1" dirty="0" smtClean="0"/>
              <a:t>- تعدد القضاة والقضاء الفردي</a:t>
            </a:r>
          </a:p>
          <a:p>
            <a:pPr algn="r" rtl="1"/>
            <a:r>
              <a:rPr lang="ar-SA" b="1" dirty="0" smtClean="0"/>
              <a:t>- مبدأ مجانية </a:t>
            </a:r>
            <a:r>
              <a:rPr lang="ar-SA" b="1" dirty="0" err="1" smtClean="0"/>
              <a:t>القضاء .</a:t>
            </a:r>
            <a:endParaRPr lang="ar-SA" b="1" dirty="0" smtClean="0"/>
          </a:p>
          <a:p>
            <a:pPr algn="r" rtl="1"/>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30026"/>
          </a:xfrm>
        </p:spPr>
        <p:txBody>
          <a:bodyPr>
            <a:normAutofit fontScale="90000"/>
          </a:bodyPr>
          <a:lstStyle/>
          <a:p>
            <a:endParaRPr lang="fr-FR" dirty="0"/>
          </a:p>
        </p:txBody>
      </p:sp>
      <p:sp>
        <p:nvSpPr>
          <p:cNvPr id="3" name="Espace réservé du contenu 2"/>
          <p:cNvSpPr>
            <a:spLocks noGrp="1"/>
          </p:cNvSpPr>
          <p:nvPr>
            <p:ph idx="1"/>
          </p:nvPr>
        </p:nvSpPr>
        <p:spPr>
          <a:xfrm>
            <a:off x="0" y="476672"/>
            <a:ext cx="9144000" cy="6381328"/>
          </a:xfrm>
        </p:spPr>
        <p:txBody>
          <a:bodyPr>
            <a:normAutofit lnSpcReduction="10000"/>
          </a:bodyPr>
          <a:lstStyle/>
          <a:p>
            <a:pPr algn="ctr" rtl="1"/>
            <a:r>
              <a:rPr lang="ar-SA" b="1" dirty="0" smtClean="0"/>
              <a:t>مبدأ استقلال القضاء</a:t>
            </a:r>
            <a:endParaRPr lang="fr-FR" b="1" dirty="0" smtClean="0"/>
          </a:p>
          <a:p>
            <a:pPr algn="r" rtl="1"/>
            <a:r>
              <a:rPr lang="ar-SA" dirty="0" smtClean="0"/>
              <a:t>استقلال القضاء هو تجسيد مادي لفصل السلطة التشريعية والتنفيذية والقضائية</a:t>
            </a:r>
            <a:r>
              <a:rPr lang="fr-FR" dirty="0" smtClean="0"/>
              <a:t> </a:t>
            </a:r>
            <a:r>
              <a:rPr lang="ar-SA" dirty="0" smtClean="0"/>
              <a:t>بعضها عن </a:t>
            </a:r>
            <a:r>
              <a:rPr lang="ar-SA" dirty="0" err="1" smtClean="0"/>
              <a:t>بعض ٫</a:t>
            </a:r>
            <a:endParaRPr lang="ar-SA" dirty="0" smtClean="0"/>
          </a:p>
          <a:p>
            <a:pPr algn="r" rtl="1"/>
            <a:r>
              <a:rPr lang="ar-SA" dirty="0" smtClean="0"/>
              <a:t>استقلال القضاء ضرورة تفرضها حماية المتقاضين لان خضوع القاضي وتأثره</a:t>
            </a:r>
            <a:r>
              <a:rPr lang="fr-FR" dirty="0" smtClean="0"/>
              <a:t> </a:t>
            </a:r>
            <a:r>
              <a:rPr lang="ar-SA" dirty="0" smtClean="0"/>
              <a:t>بجهة أخرى سوف يجعله غير حر عند اتخاذ قرار.</a:t>
            </a:r>
          </a:p>
          <a:p>
            <a:pPr algn="r" rtl="1"/>
            <a:r>
              <a:rPr lang="ar-SA" dirty="0" smtClean="0"/>
              <a:t>هل مراقبة دستورية القوانين هي شكل لتدخل السلطة القضائية في أعمال السلطة</a:t>
            </a:r>
            <a:r>
              <a:rPr lang="fr-FR" dirty="0" smtClean="0"/>
              <a:t> </a:t>
            </a:r>
            <a:r>
              <a:rPr lang="ar-SA" dirty="0" err="1" smtClean="0"/>
              <a:t>التشريعية؟</a:t>
            </a:r>
            <a:endParaRPr lang="ar-SA" dirty="0" smtClean="0"/>
          </a:p>
          <a:p>
            <a:pPr algn="r" rtl="1"/>
            <a:r>
              <a:rPr lang="ar-SA" dirty="0" smtClean="0"/>
              <a:t>هل رقابة القضاء على أعمال الإدارة هي الأخرى تدخل السلطة القضائية في أشغال</a:t>
            </a:r>
            <a:r>
              <a:rPr lang="fr-FR" dirty="0" smtClean="0"/>
              <a:t> </a:t>
            </a:r>
            <a:r>
              <a:rPr lang="ar-SA" dirty="0" smtClean="0"/>
              <a:t>السلطة </a:t>
            </a:r>
            <a:r>
              <a:rPr lang="ar-SA" dirty="0" err="1" smtClean="0"/>
              <a:t>التنفيذية؟</a:t>
            </a:r>
            <a:endParaRPr lang="ar-SA" dirty="0" smtClean="0"/>
          </a:p>
          <a:p>
            <a:pPr algn="r" rtl="1"/>
            <a:r>
              <a:rPr lang="ar-SA" dirty="0" smtClean="0"/>
              <a:t>لا يعتبر ذلك تدخلا لأن الشرعية وإرادة سيادة القانون والرغبة في العيش في إطار</a:t>
            </a:r>
            <a:r>
              <a:rPr lang="fr-FR" dirty="0" smtClean="0"/>
              <a:t> </a:t>
            </a:r>
            <a:r>
              <a:rPr lang="ar-SA" dirty="0" smtClean="0"/>
              <a:t>دولة الحق والقانون تحتم خلق جهة مؤهلة تفرض احترام الشرعية وهذه</a:t>
            </a:r>
            <a:r>
              <a:rPr lang="fr-FR" dirty="0" smtClean="0"/>
              <a:t> </a:t>
            </a:r>
            <a:r>
              <a:rPr lang="ar-SA" dirty="0" smtClean="0"/>
              <a:t>الجهة هي القضاء</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0"/>
            <a:ext cx="7467600" cy="274638"/>
          </a:xfrm>
        </p:spPr>
        <p:txBody>
          <a:bodyPr>
            <a:normAutofit fontScale="90000"/>
          </a:bodyPr>
          <a:lstStyle/>
          <a:p>
            <a:endParaRPr lang="fr-FR" dirty="0"/>
          </a:p>
        </p:txBody>
      </p:sp>
      <p:sp>
        <p:nvSpPr>
          <p:cNvPr id="3" name="Espace réservé du contenu 2"/>
          <p:cNvSpPr>
            <a:spLocks noGrp="1"/>
          </p:cNvSpPr>
          <p:nvPr>
            <p:ph idx="1"/>
          </p:nvPr>
        </p:nvSpPr>
        <p:spPr>
          <a:xfrm>
            <a:off x="0" y="332656"/>
            <a:ext cx="8892480" cy="6525344"/>
          </a:xfrm>
        </p:spPr>
        <p:txBody>
          <a:bodyPr>
            <a:normAutofit/>
          </a:bodyPr>
          <a:lstStyle/>
          <a:p>
            <a:pPr algn="r" rtl="1"/>
            <a:r>
              <a:rPr lang="ar-SA" dirty="0" smtClean="0"/>
              <a:t>استقلال القضاء مبدأ دستوري إذ ينص الدستور على أن السلطة القضائية</a:t>
            </a:r>
            <a:r>
              <a:rPr lang="fr-FR" dirty="0" smtClean="0"/>
              <a:t> </a:t>
            </a:r>
            <a:r>
              <a:rPr lang="ar-SA" dirty="0" smtClean="0"/>
              <a:t>مستقلة عن السلطة التشريعية وعن السلطة </a:t>
            </a:r>
            <a:r>
              <a:rPr lang="ar-SA" dirty="0" err="1" smtClean="0"/>
              <a:t>التنفيذية .</a:t>
            </a:r>
            <a:endParaRPr lang="ar-SA" dirty="0" smtClean="0"/>
          </a:p>
          <a:p>
            <a:pPr algn="r" rtl="1">
              <a:buNone/>
            </a:pPr>
            <a:r>
              <a:rPr lang="ar-SA" dirty="0" smtClean="0"/>
              <a:t>يترتب عن مبدأ استقلال القضاء </a:t>
            </a:r>
            <a:r>
              <a:rPr lang="ar-SA" dirty="0" err="1" smtClean="0"/>
              <a:t>مايلي</a:t>
            </a:r>
            <a:r>
              <a:rPr lang="ar-SA" dirty="0" smtClean="0"/>
              <a:t> </a:t>
            </a:r>
            <a:r>
              <a:rPr lang="ar-SA" dirty="0" err="1" smtClean="0"/>
              <a:t>:</a:t>
            </a:r>
            <a:endParaRPr lang="ar-SA" dirty="0" smtClean="0"/>
          </a:p>
          <a:p>
            <a:pPr algn="r" rtl="1">
              <a:buNone/>
            </a:pPr>
            <a:r>
              <a:rPr lang="ar-SA" dirty="0" smtClean="0"/>
              <a:t>ان يمتنع القضاة عن التدخل في السلطة التشريعية</a:t>
            </a:r>
            <a:endParaRPr lang="fr-FR" dirty="0" smtClean="0"/>
          </a:p>
          <a:p>
            <a:pPr algn="r" rtl="1">
              <a:buNone/>
            </a:pPr>
            <a:r>
              <a:rPr lang="ar-SA" dirty="0" smtClean="0"/>
              <a:t>ان يمتنع القضاة عن التدخل في السلطة </a:t>
            </a:r>
            <a:r>
              <a:rPr lang="ar-SA" dirty="0" err="1" smtClean="0"/>
              <a:t>التنفيذية .</a:t>
            </a:r>
            <a:endParaRPr lang="ar-SA" dirty="0" smtClean="0"/>
          </a:p>
          <a:p>
            <a:pPr algn="r" rtl="1">
              <a:buNone/>
            </a:pPr>
            <a:r>
              <a:rPr lang="ar-SA" dirty="0" smtClean="0"/>
              <a:t>لا يجوز للسلطة التنفيذية والتشريعية أن تتدخل في وظيفة </a:t>
            </a:r>
            <a:r>
              <a:rPr lang="ar-SA" dirty="0" err="1" smtClean="0"/>
              <a:t>القضاء .</a:t>
            </a:r>
            <a:endParaRPr lang="ar-SA" dirty="0" smtClean="0"/>
          </a:p>
          <a:p>
            <a:pPr algn="r" rtl="1">
              <a:buNone/>
            </a:pPr>
            <a:r>
              <a:rPr lang="ar-SA" dirty="0" smtClean="0"/>
              <a:t>وهكذا لا يمكن لأي كان ان يتدخل ليلغي او يعدل او يمتنع عن تنفيذ حكم</a:t>
            </a:r>
            <a:r>
              <a:rPr lang="fr-FR" dirty="0" smtClean="0"/>
              <a:t> </a:t>
            </a:r>
            <a:r>
              <a:rPr lang="ar-SA" dirty="0" smtClean="0"/>
              <a:t>فالحكم يبقى قائما الى ان يلغى من طرف السلطة القضائية او يتقادم</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flipV="1">
            <a:off x="457200" y="228919"/>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332656"/>
            <a:ext cx="9144000" cy="6336704"/>
          </a:xfrm>
        </p:spPr>
        <p:txBody>
          <a:bodyPr>
            <a:normAutofit lnSpcReduction="10000"/>
          </a:bodyPr>
          <a:lstStyle/>
          <a:p>
            <a:pPr algn="ctr" rtl="1"/>
            <a:r>
              <a:rPr lang="ar-SA" b="1" dirty="0" smtClean="0"/>
              <a:t>ضمانات استقلال القضاء</a:t>
            </a:r>
          </a:p>
          <a:p>
            <a:pPr algn="r" rtl="1"/>
            <a:r>
              <a:rPr lang="ar-SA" dirty="0" smtClean="0"/>
              <a:t>نص الدستور الجديد على </a:t>
            </a:r>
            <a:r>
              <a:rPr lang="ar-SA" dirty="0" err="1" smtClean="0"/>
              <a:t>مايلي:</a:t>
            </a:r>
            <a:endParaRPr lang="ar-SA" dirty="0" smtClean="0"/>
          </a:p>
          <a:p>
            <a:pPr algn="r" rtl="1"/>
            <a:r>
              <a:rPr lang="ar-SA" dirty="0" smtClean="0"/>
              <a:t>لا يعزل قضاة الأحكام ولا ينقلون إلا بمقتضى القانون.</a:t>
            </a:r>
          </a:p>
          <a:p>
            <a:pPr algn="r" rtl="1">
              <a:buNone/>
            </a:pPr>
            <a:r>
              <a:rPr lang="fr-FR" dirty="0" smtClean="0"/>
              <a:t>  </a:t>
            </a:r>
            <a:r>
              <a:rPr lang="ar-SA" dirty="0" smtClean="0"/>
              <a:t>يمنع كل تدخل في القضايا المعروضة على القضاء؛ ولا يتلقى القاضي بشأن</a:t>
            </a:r>
            <a:r>
              <a:rPr lang="fr-FR" dirty="0" smtClean="0"/>
              <a:t> </a:t>
            </a:r>
            <a:r>
              <a:rPr lang="ar-SA" dirty="0" smtClean="0"/>
              <a:t>مهمته القضائية أي أوامر أو تعليمات ولا يخضع لأي </a:t>
            </a:r>
            <a:r>
              <a:rPr lang="ar-SA" dirty="0" err="1" smtClean="0"/>
              <a:t>ضغط،</a:t>
            </a:r>
            <a:endParaRPr lang="ar-SA" dirty="0" smtClean="0"/>
          </a:p>
          <a:p>
            <a:pPr algn="r" rtl="1">
              <a:buNone/>
            </a:pPr>
            <a:r>
              <a:rPr lang="ar-SA" dirty="0" smtClean="0"/>
              <a:t> يجب على القاضي، كلما اعتبر أن استقلاله مهدد، أن يحيل الأمر إلى المجلس</a:t>
            </a:r>
            <a:r>
              <a:rPr lang="fr-FR" dirty="0" smtClean="0"/>
              <a:t> </a:t>
            </a:r>
            <a:r>
              <a:rPr lang="ar-SA" dirty="0" smtClean="0"/>
              <a:t>الأعلى للسلطة القضائية.</a:t>
            </a:r>
          </a:p>
          <a:p>
            <a:pPr algn="r" rtl="1"/>
            <a:r>
              <a:rPr lang="ar-SA" dirty="0" smtClean="0"/>
              <a:t>يعد كل إخلال من القاضي بواجب الاستقلال والتجرد خطأ مهنيا جسيما، بصرف</a:t>
            </a:r>
            <a:r>
              <a:rPr lang="fr-FR" dirty="0" smtClean="0"/>
              <a:t> </a:t>
            </a:r>
            <a:r>
              <a:rPr lang="ar-SA" dirty="0" smtClean="0"/>
              <a:t>النظر عن المتابعات القضائية المحتملة.</a:t>
            </a:r>
          </a:p>
          <a:p>
            <a:pPr algn="r" rtl="1">
              <a:buNone/>
            </a:pPr>
            <a:r>
              <a:rPr lang="ar-SA" dirty="0" smtClean="0"/>
              <a:t> يعاقب القانون كل من حاول التأثير على القاضي بكيفية غير مشروعة.</a:t>
            </a:r>
          </a:p>
          <a:p>
            <a:pPr algn="r" rtl="1"/>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7467600" cy="45719"/>
          </a:xfrm>
        </p:spPr>
        <p:txBody>
          <a:bodyPr>
            <a:normAutofit fontScale="90000"/>
          </a:bodyPr>
          <a:lstStyle/>
          <a:p>
            <a:endParaRPr lang="fr-FR" dirty="0"/>
          </a:p>
        </p:txBody>
      </p:sp>
      <p:sp>
        <p:nvSpPr>
          <p:cNvPr id="3" name="Espace réservé du contenu 2"/>
          <p:cNvSpPr>
            <a:spLocks noGrp="1"/>
          </p:cNvSpPr>
          <p:nvPr>
            <p:ph idx="1"/>
          </p:nvPr>
        </p:nvSpPr>
        <p:spPr>
          <a:xfrm>
            <a:off x="0" y="188640"/>
            <a:ext cx="9144000" cy="6669360"/>
          </a:xfrm>
        </p:spPr>
        <p:txBody>
          <a:bodyPr>
            <a:normAutofit fontScale="85000" lnSpcReduction="20000"/>
          </a:bodyPr>
          <a:lstStyle/>
          <a:p>
            <a:pPr algn="ctr" rtl="1"/>
            <a:r>
              <a:rPr lang="ar-SA" b="1" dirty="0" smtClean="0"/>
              <a:t>المجلس الأعلى للسلطة القضائية </a:t>
            </a:r>
          </a:p>
          <a:p>
            <a:pPr algn="r" rtl="1">
              <a:buNone/>
            </a:pPr>
            <a:r>
              <a:rPr lang="ar-SA" dirty="0" smtClean="0"/>
              <a:t>يرأس الملك المجلس الأعلى للسلطة القضائية، و يتألف المجلس </a:t>
            </a:r>
            <a:r>
              <a:rPr lang="ar-SA" dirty="0" err="1" smtClean="0"/>
              <a:t>من :</a:t>
            </a:r>
            <a:r>
              <a:rPr lang="fr-FR" dirty="0" smtClean="0"/>
              <a:t> </a:t>
            </a:r>
            <a:r>
              <a:rPr lang="ar-SA" dirty="0" smtClean="0"/>
              <a:t>الرئيس الأول لمحكمة النقض</a:t>
            </a:r>
            <a:r>
              <a:rPr lang="fr-FR" dirty="0" smtClean="0"/>
              <a:t> </a:t>
            </a:r>
            <a:r>
              <a:rPr lang="ar-SA" dirty="0" smtClean="0"/>
              <a:t>رئيسا منتدبا؛</a:t>
            </a:r>
            <a:endParaRPr lang="fr-FR" dirty="0" smtClean="0"/>
          </a:p>
          <a:p>
            <a:pPr algn="r" rtl="1"/>
            <a:r>
              <a:rPr lang="ar-SA" dirty="0" smtClean="0"/>
              <a:t>الوكيل العام للملك لدى محكمة </a:t>
            </a:r>
            <a:r>
              <a:rPr lang="ar-SA" dirty="0" err="1" smtClean="0"/>
              <a:t>النقض ؛</a:t>
            </a:r>
            <a:endParaRPr lang="ar-SA" dirty="0" smtClean="0"/>
          </a:p>
          <a:p>
            <a:pPr algn="r" rtl="1"/>
            <a:r>
              <a:rPr lang="ar-SA" dirty="0" smtClean="0"/>
              <a:t>رئيس الغرفة الأولى بمحكمة </a:t>
            </a:r>
            <a:r>
              <a:rPr lang="ar-SA" dirty="0" err="1" smtClean="0"/>
              <a:t>النقض ؛</a:t>
            </a:r>
            <a:endParaRPr lang="ar-SA" dirty="0" smtClean="0"/>
          </a:p>
          <a:p>
            <a:pPr algn="r" rtl="1"/>
            <a:r>
              <a:rPr lang="ar-SA" dirty="0" smtClean="0"/>
              <a:t>أربعة ممثلين لقضاة محاكم الاستئناف، ينتخبهم هؤلاء القضاة من </a:t>
            </a:r>
            <a:r>
              <a:rPr lang="ar-SA" dirty="0" err="1" smtClean="0"/>
              <a:t>بينهم </a:t>
            </a:r>
            <a:r>
              <a:rPr lang="ar-SA" dirty="0" smtClean="0"/>
              <a:t>؛ستة</a:t>
            </a:r>
            <a:r>
              <a:rPr lang="fr-FR" dirty="0" smtClean="0"/>
              <a:t> </a:t>
            </a:r>
            <a:r>
              <a:rPr lang="ar-SA" dirty="0" smtClean="0"/>
              <a:t>ممثلين لقضاة محاكم أول درجة، ينتخبهم هؤلاء القضاة من </a:t>
            </a:r>
            <a:r>
              <a:rPr lang="ar-SA" dirty="0" err="1" smtClean="0"/>
              <a:t>بينهم </a:t>
            </a:r>
            <a:r>
              <a:rPr lang="ar-SA" dirty="0" smtClean="0"/>
              <a:t>؛ويجب ضمان تمثيلية النساء القاضيات من بين الأعضاء العشرة المنتخبين، بما</a:t>
            </a:r>
            <a:r>
              <a:rPr lang="fr-FR" dirty="0" smtClean="0"/>
              <a:t> </a:t>
            </a:r>
            <a:r>
              <a:rPr lang="ar-SA" dirty="0" smtClean="0"/>
              <a:t>يتناسب مع حضورهن داخل السلك </a:t>
            </a:r>
            <a:r>
              <a:rPr lang="ar-SA" dirty="0" err="1" smtClean="0"/>
              <a:t>القضائي ؛</a:t>
            </a:r>
            <a:endParaRPr lang="ar-SA" dirty="0" smtClean="0"/>
          </a:p>
          <a:p>
            <a:pPr algn="r" rtl="1"/>
            <a:r>
              <a:rPr lang="ar-SA" dirty="0" err="1" smtClean="0"/>
              <a:t>الوسيط؛</a:t>
            </a:r>
            <a:endParaRPr lang="ar-SA" dirty="0" smtClean="0"/>
          </a:p>
          <a:p>
            <a:pPr algn="r" rtl="1"/>
            <a:r>
              <a:rPr lang="ar-SA" dirty="0" smtClean="0"/>
              <a:t>رئيس المجلس الوطني لحقوق </a:t>
            </a:r>
            <a:r>
              <a:rPr lang="ar-SA" dirty="0" err="1" smtClean="0"/>
              <a:t>الإنسان؛</a:t>
            </a:r>
            <a:endParaRPr lang="ar-SA" dirty="0" smtClean="0"/>
          </a:p>
          <a:p>
            <a:pPr algn="r" rtl="1"/>
            <a:r>
              <a:rPr lang="ar-SA" dirty="0" smtClean="0"/>
              <a:t>خمس شخصيات يعينها الملك، مشهود لها بالكفاءة والتجرد والنزاهة، والعطاء</a:t>
            </a:r>
            <a:r>
              <a:rPr lang="fr-FR" dirty="0" smtClean="0"/>
              <a:t> </a:t>
            </a:r>
            <a:r>
              <a:rPr lang="ar-SA" dirty="0" smtClean="0"/>
              <a:t>المتميز في سبيل استقلال القضاء وسيادة القانون؛ من بينهم عضو يقترحه الأمين</a:t>
            </a:r>
            <a:r>
              <a:rPr lang="fr-FR" dirty="0" smtClean="0"/>
              <a:t> </a:t>
            </a:r>
            <a:r>
              <a:rPr lang="ar-SA" dirty="0" smtClean="0"/>
              <a:t>العام للمجلس العلمي الأعلى</a:t>
            </a:r>
            <a:r>
              <a:rPr lang="fr-FR" dirty="0" smtClean="0"/>
              <a:t> </a:t>
            </a:r>
            <a:r>
              <a:rPr lang="ar-SA" dirty="0" smtClean="0"/>
              <a:t>وهذه التركيبة للمجلس الاعلى للسلطة القضائية تزاوج بين ممثلين عن القضاة وممثلين عن الدولة والمجتمع المدني مما يشكل ضمانة قوية لعمل المجلس بحياد و كفاءة</a:t>
            </a:r>
            <a:r>
              <a:rPr lang="fr-FR" dirty="0" smtClean="0"/>
              <a:t>.</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755</Words>
  <Application>Microsoft Office PowerPoint</Application>
  <PresentationFormat>Affichage à l'écran (4:3)</PresentationFormat>
  <Paragraphs>54</Paragraphs>
  <Slides>9</Slides>
  <Notes>2</Notes>
  <HiddenSlides>0</HiddenSlides>
  <MMClips>0</MMClips>
  <ScaleCrop>false</ScaleCrop>
  <HeadingPairs>
    <vt:vector size="4" baseType="variant">
      <vt:variant>
        <vt:lpstr>Thème</vt:lpstr>
      </vt:variant>
      <vt:variant>
        <vt:i4>2</vt:i4>
      </vt:variant>
      <vt:variant>
        <vt:lpstr>Titres des diapositives</vt:lpstr>
      </vt:variant>
      <vt:variant>
        <vt:i4>9</vt:i4>
      </vt:variant>
    </vt:vector>
  </HeadingPairs>
  <TitlesOfParts>
    <vt:vector size="11" baseType="lpstr">
      <vt:lpstr>Thème Office</vt:lpstr>
      <vt:lpstr>Technique</vt:lpstr>
      <vt:lpstr>محاضرات في التنظيم القضائي المغربي  الاستاذ مراد أسراج</vt:lpstr>
      <vt:lpstr>Diapositive 2</vt:lpstr>
      <vt:lpstr>Diapositive 3</vt:lpstr>
      <vt:lpstr>Diapositive 4</vt:lpstr>
      <vt:lpstr>Diapositive 5</vt:lpstr>
      <vt:lpstr>Diapositive 6</vt:lpstr>
      <vt:lpstr>Diapositive 7</vt:lpstr>
      <vt:lpstr>Diapositive 8</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التنظيم القضائي المغربي  الاستاذ مراد أسراج</dc:title>
  <dc:creator>MOURAD</dc:creator>
  <cp:lastModifiedBy>MOURAD</cp:lastModifiedBy>
  <cp:revision>1</cp:revision>
  <dcterms:created xsi:type="dcterms:W3CDTF">2021-04-22T23:23:23Z</dcterms:created>
  <dcterms:modified xsi:type="dcterms:W3CDTF">2021-04-22T23:25:18Z</dcterms:modified>
</cp:coreProperties>
</file>