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2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19" name="Espace réservé du pied de page 18"/>
          <p:cNvSpPr>
            <a:spLocks noGrp="1"/>
          </p:cNvSpPr>
          <p:nvPr>
            <p:ph type="ftr" sz="quarter" idx="11"/>
          </p:nvPr>
        </p:nvSpPr>
        <p:spPr/>
        <p:txBody>
          <a:bodyPr/>
          <a:lstStyle/>
          <a:p>
            <a:endParaRPr lang="fr-BE">
              <a:solidFill>
                <a:srgbClr val="D4D2D0">
                  <a:shade val="50000"/>
                </a:srgbClr>
              </a:solidFill>
            </a:endParaRPr>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5" name="Espace réservé du pied de page 4"/>
          <p:cNvSpPr>
            <a:spLocks noGrp="1"/>
          </p:cNvSpPr>
          <p:nvPr>
            <p:ph type="ftr" sz="quarter" idx="11"/>
          </p:nvPr>
        </p:nvSpPr>
        <p:spPr/>
        <p:txBody>
          <a:bodyPr/>
          <a:lstStyle/>
          <a:p>
            <a:endParaRPr lang="fr-BE">
              <a:solidFill>
                <a:srgbClr val="D4D2D0">
                  <a:shade val="50000"/>
                </a:srgb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5" name="Espace réservé du pied de page 4"/>
          <p:cNvSpPr>
            <a:spLocks noGrp="1"/>
          </p:cNvSpPr>
          <p:nvPr>
            <p:ph type="ftr" sz="quarter" idx="11"/>
          </p:nvPr>
        </p:nvSpPr>
        <p:spPr/>
        <p:txBody>
          <a:bodyPr/>
          <a:lstStyle/>
          <a:p>
            <a:endParaRPr lang="fr-BE">
              <a:solidFill>
                <a:srgbClr val="D4D2D0">
                  <a:shade val="50000"/>
                </a:srgb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5" name="Espace réservé du pied de page 4"/>
          <p:cNvSpPr>
            <a:spLocks noGrp="1"/>
          </p:cNvSpPr>
          <p:nvPr>
            <p:ph type="ftr" sz="quarter" idx="11"/>
          </p:nvPr>
        </p:nvSpPr>
        <p:spPr/>
        <p:txBody>
          <a:bodyPr/>
          <a:lstStyle/>
          <a:p>
            <a:endParaRPr lang="fr-BE">
              <a:solidFill>
                <a:srgbClr val="D4D2D0">
                  <a:shade val="50000"/>
                </a:srgb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5" name="Espace réservé du pied de page 4"/>
          <p:cNvSpPr>
            <a:spLocks noGrp="1"/>
          </p:cNvSpPr>
          <p:nvPr>
            <p:ph type="ftr" sz="quarter" idx="11"/>
          </p:nvPr>
        </p:nvSpPr>
        <p:spPr/>
        <p:txBody>
          <a:bodyPr/>
          <a:lstStyle/>
          <a:p>
            <a:endParaRPr lang="fr-BE">
              <a:solidFill>
                <a:srgbClr val="D4D2D0">
                  <a:shade val="50000"/>
                </a:srgb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6" name="Espace réservé du pied de page 5"/>
          <p:cNvSpPr>
            <a:spLocks noGrp="1"/>
          </p:cNvSpPr>
          <p:nvPr>
            <p:ph type="ftr" sz="quarter" idx="11"/>
          </p:nvPr>
        </p:nvSpPr>
        <p:spPr/>
        <p:txBody>
          <a:bodyPr/>
          <a:lstStyle/>
          <a:p>
            <a:endParaRPr lang="fr-BE">
              <a:solidFill>
                <a:srgbClr val="D4D2D0">
                  <a:shade val="50000"/>
                </a:srgb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8" name="Espace réservé du pied de page 7"/>
          <p:cNvSpPr>
            <a:spLocks noGrp="1"/>
          </p:cNvSpPr>
          <p:nvPr>
            <p:ph type="ftr" sz="quarter" idx="11"/>
          </p:nvPr>
        </p:nvSpPr>
        <p:spPr/>
        <p:txBody>
          <a:bodyPr/>
          <a:lstStyle/>
          <a:p>
            <a:endParaRPr lang="fr-BE">
              <a:solidFill>
                <a:srgbClr val="D4D2D0">
                  <a:shade val="50000"/>
                </a:srgbClr>
              </a:solidFill>
            </a:endParaRP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8" name="Espace réservé du numéro de diapositive 7"/>
          <p:cNvSpPr>
            <a:spLocks noGrp="1"/>
          </p:cNvSpPr>
          <p:nvPr>
            <p:ph type="sldNum" sz="quarter" idx="11"/>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
        <p:nvSpPr>
          <p:cNvPr id="9" name="Espace réservé du pied de page 8"/>
          <p:cNvSpPr>
            <a:spLocks noGrp="1"/>
          </p:cNvSpPr>
          <p:nvPr>
            <p:ph type="ftr" sz="quarter" idx="12"/>
          </p:nvPr>
        </p:nvSpPr>
        <p:spPr/>
        <p:txBody>
          <a:bodyPr/>
          <a:lstStyle/>
          <a:p>
            <a:endParaRPr lang="fr-BE">
              <a:solidFill>
                <a:srgbClr val="D4D2D0">
                  <a:shade val="5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3" name="Espace réservé du pied de page 2"/>
          <p:cNvSpPr>
            <a:spLocks noGrp="1"/>
          </p:cNvSpPr>
          <p:nvPr>
            <p:ph type="ftr" sz="quarter" idx="11"/>
          </p:nvPr>
        </p:nvSpPr>
        <p:spPr/>
        <p:txBody>
          <a:bodyPr/>
          <a:lstStyle/>
          <a:p>
            <a:endParaRPr lang="fr-BE">
              <a:solidFill>
                <a:srgbClr val="D4D2D0">
                  <a:shade val="50000"/>
                </a:srgbClr>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6" name="Espace réservé du pied de page 5"/>
          <p:cNvSpPr>
            <a:spLocks noGrp="1"/>
          </p:cNvSpPr>
          <p:nvPr>
            <p:ph type="ftr" sz="quarter" idx="11"/>
          </p:nvPr>
        </p:nvSpPr>
        <p:spPr/>
        <p:txBody>
          <a:bodyPr/>
          <a:lstStyle/>
          <a:p>
            <a:endParaRPr lang="fr-BE">
              <a:solidFill>
                <a:srgbClr val="D4D2D0">
                  <a:shade val="50000"/>
                </a:srgbClr>
              </a:solidFill>
            </a:endParaRPr>
          </a:p>
        </p:txBody>
      </p:sp>
      <p:sp>
        <p:nvSpPr>
          <p:cNvPr id="7" name="Espace réservé du numéro de diapositive 6"/>
          <p:cNvSpPr>
            <a:spLocks noGrp="1"/>
          </p:cNvSpPr>
          <p:nvPr>
            <p:ph type="sldNum" sz="quarter" idx="12"/>
          </p:nvPr>
        </p:nvSpPr>
        <p:spPr>
          <a:xfrm>
            <a:off x="8156448" y="6422064"/>
            <a:ext cx="762000" cy="365125"/>
          </a:xfrm>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6" name="Espace réservé du pied de page 5"/>
          <p:cNvSpPr>
            <a:spLocks noGrp="1"/>
          </p:cNvSpPr>
          <p:nvPr>
            <p:ph type="ftr" sz="quarter" idx="11"/>
          </p:nvPr>
        </p:nvSpPr>
        <p:spPr/>
        <p:txBody>
          <a:bodyPr/>
          <a:lstStyle/>
          <a:p>
            <a:endParaRPr lang="fr-BE">
              <a:solidFill>
                <a:srgbClr val="D4D2D0">
                  <a:shade val="50000"/>
                </a:srgb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BE">
              <a:solidFill>
                <a:srgbClr val="D4D2D0">
                  <a:shade val="50000"/>
                </a:srgbClr>
              </a:solidFill>
            </a:endParaRP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45719"/>
          </a:xfrm>
        </p:spPr>
        <p:txBody>
          <a:bodyPr>
            <a:normAutofit fontScale="90000"/>
          </a:bodyPr>
          <a:lstStyle/>
          <a:p>
            <a:endParaRPr lang="fr-FR" dirty="0"/>
          </a:p>
        </p:txBody>
      </p:sp>
      <p:sp>
        <p:nvSpPr>
          <p:cNvPr id="3" name="Espace réservé du contenu 2"/>
          <p:cNvSpPr>
            <a:spLocks noGrp="1"/>
          </p:cNvSpPr>
          <p:nvPr>
            <p:ph idx="1"/>
          </p:nvPr>
        </p:nvSpPr>
        <p:spPr>
          <a:xfrm>
            <a:off x="0" y="0"/>
            <a:ext cx="9144000" cy="6858000"/>
          </a:xfrm>
        </p:spPr>
        <p:txBody>
          <a:bodyPr/>
          <a:lstStyle/>
          <a:p>
            <a:pPr algn="r"/>
            <a:r>
              <a:rPr lang="ar-MA" b="1" dirty="0" smtClean="0"/>
              <a:t>استقلال النيابة العامة</a:t>
            </a:r>
            <a:endParaRPr lang="fr-FR" dirty="0" smtClean="0"/>
          </a:p>
          <a:p>
            <a:pPr algn="r"/>
            <a:r>
              <a:rPr lang="ar-MA" sz="2400" dirty="0" smtClean="0"/>
              <a:t>عمد المغرب بتاريخ 07 اكتوبر 2017 إلى نقل سلطة رئاسة النيابة العامة من وزارة العدل المنتمية للسلطة التنفيذية إلى محكمة النقض المغربية المنتمية للسلطة </a:t>
            </a:r>
            <a:r>
              <a:rPr lang="ar-MA" sz="2400" dirty="0" err="1" smtClean="0"/>
              <a:t>القضائية.</a:t>
            </a:r>
            <a:r>
              <a:rPr lang="ar-MA" sz="2400" dirty="0" smtClean="0"/>
              <a:t> لا يمثل هذا الحدث مجرد استبدال شخص بآخر أو مؤسسة بأخرى، بل يؤشّر إلى نهاية مرحلة إمساك السلطة التنفيذية بالنيابة العامة منذ استقلال المغرب في العام 1956</a:t>
            </a:r>
            <a:endParaRPr lang="fr-FR" sz="2400" dirty="0" smtClean="0"/>
          </a:p>
          <a:p>
            <a:pPr algn="r" rtl="1"/>
            <a:r>
              <a:rPr lang="ar-MA" sz="2400" dirty="0" smtClean="0"/>
              <a:t>يذهب مؤيدو استقلال النيابة العامة في المغرب، إلى أن خطوة استقلال النيابة العامة عن وزارة العدل كانت ضرورية نحو استقلال </a:t>
            </a:r>
            <a:r>
              <a:rPr lang="ar-SA" sz="2400" dirty="0" smtClean="0"/>
              <a:t>ال</a:t>
            </a:r>
            <a:r>
              <a:rPr lang="ar-MA" sz="2400" dirty="0" smtClean="0"/>
              <a:t>قضا</a:t>
            </a:r>
            <a:r>
              <a:rPr lang="ar-SA" sz="2400" dirty="0" smtClean="0"/>
              <a:t>ء</a:t>
            </a:r>
            <a:r>
              <a:rPr lang="ar-MA" sz="2400" dirty="0" smtClean="0"/>
              <a:t> التام،</a:t>
            </a:r>
            <a:endParaRPr lang="fr-FR" sz="2400" dirty="0" smtClean="0"/>
          </a:p>
          <a:p>
            <a:pPr algn="r" rtl="1"/>
            <a:r>
              <a:rPr lang="ar-MA" sz="2400" dirty="0" smtClean="0"/>
              <a:t>الدستور المغربي الجديد للعام 2011 واضحاً في الفصل بين السلطات، وخُصِّص الباب السابع منه للسلطة القضائية التي تتكون من قضاة الحكم والنيابة العامة</a:t>
            </a:r>
            <a:endParaRPr lang="ar-SA" sz="2400" dirty="0" smtClean="0"/>
          </a:p>
          <a:p>
            <a:pPr algn="r" rtl="1"/>
            <a:r>
              <a:rPr lang="ar-MA" sz="2400" dirty="0" smtClean="0"/>
              <a:t>ومن شأن استقلال النيابة العامة أن يجعلها في مأمن من التأثير السياسي الذي كان لدى وزارة العدل التي قد تخضع لتأثير الحزب السياسي الذي ينتمي إليه وزير العدل</a:t>
            </a:r>
            <a:endParaRPr lang="ar-SA" sz="2400" dirty="0" smtClean="0"/>
          </a:p>
          <a:p>
            <a:pPr algn="r" rtl="1"/>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45719"/>
          </a:xfrm>
        </p:spPr>
        <p:txBody>
          <a:bodyPr>
            <a:normAutofit fontScale="90000"/>
          </a:bodyPr>
          <a:lstStyle/>
          <a:p>
            <a:endParaRPr lang="fr-FR" dirty="0"/>
          </a:p>
        </p:txBody>
      </p:sp>
      <p:sp>
        <p:nvSpPr>
          <p:cNvPr id="3" name="Espace réservé du contenu 2"/>
          <p:cNvSpPr>
            <a:spLocks noGrp="1"/>
          </p:cNvSpPr>
          <p:nvPr>
            <p:ph idx="1"/>
          </p:nvPr>
        </p:nvSpPr>
        <p:spPr>
          <a:xfrm>
            <a:off x="0" y="0"/>
            <a:ext cx="9144000" cy="6858000"/>
          </a:xfrm>
        </p:spPr>
        <p:txBody>
          <a:bodyPr>
            <a:normAutofit fontScale="92500" lnSpcReduction="10000"/>
          </a:bodyPr>
          <a:lstStyle/>
          <a:p>
            <a:pPr algn="r" rtl="1"/>
            <a:r>
              <a:rPr lang="ar-SA" dirty="0" smtClean="0"/>
              <a:t>6- التقاضي على درجتين هو حق، و ما يبرز دوره بأنه لا يمكن التنازل عنه، إذ أنه مسألة لها علاقة بالنظام العام و لا يجوز مخالفته عن طريق </a:t>
            </a:r>
            <a:r>
              <a:rPr lang="ar-SA" dirty="0" err="1" smtClean="0"/>
              <a:t>الاتفاق.</a:t>
            </a:r>
            <a:r>
              <a:rPr lang="ar-SA" dirty="0" smtClean="0"/>
              <a:t> </a:t>
            </a:r>
          </a:p>
          <a:p>
            <a:pPr algn="r" rtl="1"/>
            <a:r>
              <a:rPr lang="ar-SA" dirty="0" smtClean="0"/>
              <a:t>7- تعتبر ازدواجية درجات التقاضي عاملا من عوامل الأمن القانوني، لأن الاستئناف يتفادى ما عسى أن يشوب حكم محكمة أول درجة من عيوب، ومنه يصبح الاستئناف أكثر من مجرد إعادة نظر ملف الدعوى، بل يصبح طريقها لإنهاء الفصل في الدعوى، وبناء على ذلك، فإن هذه القاعدة تعتبر مبدأ إجرائيا عاما </a:t>
            </a:r>
            <a:r>
              <a:rPr lang="ar-SA" dirty="0" err="1" smtClean="0"/>
              <a:t>لايجوز</a:t>
            </a:r>
            <a:r>
              <a:rPr lang="ar-SA" dirty="0" smtClean="0"/>
              <a:t> أن يلحق </a:t>
            </a:r>
            <a:r>
              <a:rPr lang="ar-SA" dirty="0" err="1" smtClean="0"/>
              <a:t>به</a:t>
            </a:r>
            <a:r>
              <a:rPr lang="ar-SA" dirty="0" smtClean="0"/>
              <a:t> مساس إلا بنص </a:t>
            </a:r>
            <a:r>
              <a:rPr lang="ar-SA" dirty="0" err="1" smtClean="0"/>
              <a:t>تشريعي.</a:t>
            </a:r>
            <a:r>
              <a:rPr lang="ar-SA" dirty="0" smtClean="0"/>
              <a:t> </a:t>
            </a:r>
          </a:p>
          <a:p>
            <a:pPr algn="ctr" rtl="1"/>
            <a:r>
              <a:rPr lang="ar-SA" dirty="0" smtClean="0"/>
              <a:t>مبادئ سير الجلسات</a:t>
            </a:r>
          </a:p>
          <a:p>
            <a:pPr algn="r" rtl="1"/>
            <a:r>
              <a:rPr lang="ar-SA" dirty="0" smtClean="0"/>
              <a:t>هذه المبادئ تتمثل فيما </a:t>
            </a:r>
            <a:r>
              <a:rPr lang="ar-SA" dirty="0" err="1" smtClean="0"/>
              <a:t>يلي:</a:t>
            </a:r>
            <a:endParaRPr lang="ar-SA" dirty="0" smtClean="0"/>
          </a:p>
          <a:p>
            <a:pPr algn="ctr" rtl="1"/>
            <a:r>
              <a:rPr lang="ar-SA" dirty="0" smtClean="0"/>
              <a:t>مبدأ علنية الجلسات </a:t>
            </a:r>
          </a:p>
          <a:p>
            <a:pPr algn="r" rtl="1"/>
            <a:r>
              <a:rPr lang="ar-SA" dirty="0" smtClean="0"/>
              <a:t>تعتبر علنية الجلسات ضمانة أساسية لحقوق الدفاع لأنها تمكن الرأي العام من متابعة عمل القضاء ومراقبته، وهذه المتابعة يمكن أن تشكل رقابة وعبئا معنويا على القاضي.</a:t>
            </a:r>
          </a:p>
          <a:p>
            <a:pPr algn="r" rtl="1"/>
            <a:endParaRPr lang="ar-SA" dirty="0" smtClean="0"/>
          </a:p>
          <a:p>
            <a:pPr algn="r" rtl="1"/>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45719"/>
          </a:xfrm>
        </p:spPr>
        <p:txBody>
          <a:bodyPr>
            <a:normAutofit fontScale="90000"/>
          </a:bodyPr>
          <a:lstStyle/>
          <a:p>
            <a:endParaRPr lang="fr-FR" dirty="0"/>
          </a:p>
        </p:txBody>
      </p:sp>
      <p:sp>
        <p:nvSpPr>
          <p:cNvPr id="3" name="Espace réservé du contenu 2"/>
          <p:cNvSpPr>
            <a:spLocks noGrp="1"/>
          </p:cNvSpPr>
          <p:nvPr>
            <p:ph idx="1"/>
          </p:nvPr>
        </p:nvSpPr>
        <p:spPr>
          <a:xfrm>
            <a:off x="0" y="0"/>
            <a:ext cx="9144000" cy="6858000"/>
          </a:xfrm>
        </p:spPr>
        <p:txBody>
          <a:bodyPr>
            <a:normAutofit lnSpcReduction="10000"/>
          </a:bodyPr>
          <a:lstStyle/>
          <a:p>
            <a:pPr algn="r" rtl="1"/>
            <a:r>
              <a:rPr lang="ar-SA" dirty="0" smtClean="0"/>
              <a:t>ويقصد بهذا المبدأ أن تتم المرافعات في جلسة علنية مفتوحة يمكن للعموم متابعتها، ليتمكن المتقاضون من بسط أدلة الإثبات والنفي وكافة وسائل الدفاع أمام القاضي في الجلسة، وتمتد إلى جميع الإجراءات التي تقوم </a:t>
            </a:r>
            <a:r>
              <a:rPr lang="ar-SA" dirty="0" err="1" smtClean="0"/>
              <a:t>بها</a:t>
            </a:r>
            <a:r>
              <a:rPr lang="ar-SA" dirty="0" smtClean="0"/>
              <a:t> المحكمة قبل إصدار الحكم كالتحقيق في الدعوى والمعاينة.</a:t>
            </a:r>
          </a:p>
          <a:p>
            <a:pPr algn="r" rtl="1"/>
            <a:r>
              <a:rPr lang="ar-SA" dirty="0" smtClean="0"/>
              <a:t>وقد نص ق م م على هذا المبدأ في الفصول 43 </a:t>
            </a:r>
            <a:r>
              <a:rPr lang="ar-SA" dirty="0" err="1" smtClean="0"/>
              <a:t>و50</a:t>
            </a:r>
            <a:r>
              <a:rPr lang="ar-SA" dirty="0" smtClean="0"/>
              <a:t> </a:t>
            </a:r>
            <a:r>
              <a:rPr lang="ar-SA" dirty="0" err="1" smtClean="0"/>
              <a:t>و345</a:t>
            </a:r>
            <a:r>
              <a:rPr lang="ar-SA" dirty="0" smtClean="0"/>
              <a:t> </a:t>
            </a:r>
            <a:r>
              <a:rPr lang="ar-SA" dirty="0" err="1" smtClean="0"/>
              <a:t>و375</a:t>
            </a:r>
            <a:r>
              <a:rPr lang="ar-SA" dirty="0" smtClean="0"/>
              <a:t>، كما نص عليه في المادة 7 من قضاء القرب،  ويتعين أن تصدر الأحكام في جلسة علنية سواء تعلق الأمر بالمرحلة الابتدائية أو بمرحلة الاستئناف، أو أمام محكمة النقض، نفس المبدأ يؤخذ </a:t>
            </a:r>
            <a:r>
              <a:rPr lang="ar-SA" dirty="0" err="1" smtClean="0"/>
              <a:t>به</a:t>
            </a:r>
            <a:r>
              <a:rPr lang="ar-SA" dirty="0" smtClean="0"/>
              <a:t> بالنسبة لمحاكم الدرجتين الأولى والثانية في المادتين التجارية والإدارية.</a:t>
            </a:r>
          </a:p>
          <a:p>
            <a:pPr algn="r" rtl="1"/>
            <a:r>
              <a:rPr lang="ar-SA" smtClean="0"/>
              <a:t>غير أنه إذا كان مبدأ علنية الجلسات سيؤدي إلى المساس بالأخلاق أو النظام العام فلا شيء يمنع القاضي من إقرار سريتها، لكن النطق بالحكم يجب أن يكون دائما في جلسة علنية</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45719"/>
          </a:xfrm>
        </p:spPr>
        <p:txBody>
          <a:bodyPr>
            <a:normAutofit fontScale="90000"/>
          </a:bodyPr>
          <a:lstStyle/>
          <a:p>
            <a:endParaRPr lang="fr-FR" dirty="0"/>
          </a:p>
        </p:txBody>
      </p:sp>
      <p:sp>
        <p:nvSpPr>
          <p:cNvPr id="3" name="Espace réservé du contenu 2"/>
          <p:cNvSpPr>
            <a:spLocks noGrp="1"/>
          </p:cNvSpPr>
          <p:nvPr>
            <p:ph idx="1"/>
          </p:nvPr>
        </p:nvSpPr>
        <p:spPr>
          <a:xfrm>
            <a:off x="0" y="0"/>
            <a:ext cx="9144000" cy="6858000"/>
          </a:xfrm>
        </p:spPr>
        <p:txBody>
          <a:bodyPr>
            <a:normAutofit fontScale="92500"/>
          </a:bodyPr>
          <a:lstStyle/>
          <a:p>
            <a:pPr algn="r" rtl="1"/>
            <a:r>
              <a:rPr lang="ar-MA" sz="2600" dirty="0" smtClean="0"/>
              <a:t>المجلس الأعلى للسلطة القضائية</a:t>
            </a:r>
            <a:r>
              <a:rPr lang="ar-SA" sz="2600" dirty="0" smtClean="0"/>
              <a:t> يمكن</a:t>
            </a:r>
            <a:r>
              <a:rPr lang="ar-MA" sz="2600" dirty="0" smtClean="0"/>
              <a:t> أن يحاسب أعضاء النيابة العامة على أخطائهم المهنية التي يتضمنها القانون التنظيمي المتعلق بالنظام الأساسي للقضاة.</a:t>
            </a:r>
            <a:endParaRPr lang="ar-SA" sz="2600" dirty="0" smtClean="0"/>
          </a:p>
          <a:p>
            <a:pPr algn="r" rtl="1"/>
            <a:r>
              <a:rPr lang="ar-MA" sz="2600" dirty="0" smtClean="0"/>
              <a:t>قضاة الأحكام في المحاكم سيمارسون رقابة قضائية لاحقة على عمل النيابة العامة</a:t>
            </a:r>
            <a:r>
              <a:rPr lang="ar-SA" sz="2600" dirty="0" err="1" smtClean="0"/>
              <a:t>.</a:t>
            </a:r>
            <a:endParaRPr lang="ar-SA" sz="2600" dirty="0" smtClean="0"/>
          </a:p>
          <a:p>
            <a:pPr algn="just" rtl="1"/>
            <a:r>
              <a:rPr lang="ar-MA" sz="2800" dirty="0" smtClean="0"/>
              <a:t>المتخوّفون من فكرة استقلال النيابة العامة في المغرب كجمعية هيئات المحامين بالمغرب الت</a:t>
            </a:r>
            <a:r>
              <a:rPr lang="ar-SA" sz="2800" dirty="0" smtClean="0"/>
              <a:t>ي</a:t>
            </a:r>
            <a:r>
              <a:rPr lang="ar-MA" sz="2800" dirty="0" smtClean="0"/>
              <a:t> طالبت بإبقاء النيابة العامة تحت وصاية وزارة العدل مرحلياً.</a:t>
            </a:r>
            <a:endParaRPr lang="fr-FR" sz="2800" dirty="0" smtClean="0"/>
          </a:p>
          <a:p>
            <a:pPr algn="just" rtl="1"/>
            <a:r>
              <a:rPr lang="ar-MA" sz="2800" dirty="0" smtClean="0"/>
              <a:t>يعتبر معارضو استقلال النيابة العامة أن الدستور المغربي ل</a:t>
            </a:r>
            <a:r>
              <a:rPr lang="ar-SA" sz="2800" dirty="0" smtClean="0"/>
              <a:t>سنة</a:t>
            </a:r>
            <a:r>
              <a:rPr lang="ar-MA" sz="2800" dirty="0" smtClean="0"/>
              <a:t> 2011، وإن جاء بعدة مقتضيات تهم استقلال السلطة القضائية، إلا أنه قصد قضاء الحكم</a:t>
            </a:r>
            <a:r>
              <a:rPr lang="ar-SA" sz="2800" dirty="0" smtClean="0"/>
              <a:t> فقط.</a:t>
            </a:r>
          </a:p>
          <a:p>
            <a:pPr algn="just" rtl="1"/>
            <a:r>
              <a:rPr lang="ar-MA" sz="2800" dirty="0" smtClean="0"/>
              <a:t>لم يوضح</a:t>
            </a:r>
            <a:r>
              <a:rPr lang="ar-SA" sz="2800" dirty="0" smtClean="0"/>
              <a:t> الدستور</a:t>
            </a:r>
            <a:r>
              <a:rPr lang="ar-MA" sz="2800" dirty="0" smtClean="0"/>
              <a:t> السلطة التي ستتبع لها النيابة العامة قضائية أم تنفيذية بل ترك أمر تحديدها لقوانين أخرى.</a:t>
            </a:r>
            <a:endParaRPr lang="ar-SA" sz="2800" dirty="0" smtClean="0"/>
          </a:p>
          <a:p>
            <a:pPr algn="just" rtl="1"/>
            <a:r>
              <a:rPr lang="ar-MA" sz="2800" dirty="0" smtClean="0"/>
              <a:t>استقلال النيابة العامة عن السلطة التنفيذية سوف يجعل تطبيق السياسة الجنائية التي تقررها الحكومة متعذراً لعدم وجود ما يلزم الوكيل العام للملك قانوناً بتطبيقها ومحاسبته على ذلك</a:t>
            </a:r>
            <a:endParaRPr lang="ar-SA" sz="2600" dirty="0" smtClean="0"/>
          </a:p>
          <a:p>
            <a:pPr algn="r" rtl="1"/>
            <a:endParaRPr lang="fr-FR" sz="2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45719"/>
          </a:xfrm>
        </p:spPr>
        <p:txBody>
          <a:bodyPr>
            <a:normAutofit fontScale="90000"/>
          </a:bodyPr>
          <a:lstStyle/>
          <a:p>
            <a:r>
              <a:rPr lang="ar-SA" dirty="0" smtClean="0"/>
              <a:t>                                             </a:t>
            </a:r>
            <a:endParaRPr lang="fr-FR" dirty="0"/>
          </a:p>
        </p:txBody>
      </p:sp>
      <p:sp>
        <p:nvSpPr>
          <p:cNvPr id="3" name="Espace réservé du contenu 2"/>
          <p:cNvSpPr>
            <a:spLocks noGrp="1"/>
          </p:cNvSpPr>
          <p:nvPr>
            <p:ph idx="1"/>
          </p:nvPr>
        </p:nvSpPr>
        <p:spPr>
          <a:xfrm>
            <a:off x="0" y="0"/>
            <a:ext cx="9144000" cy="6858000"/>
          </a:xfrm>
        </p:spPr>
        <p:txBody>
          <a:bodyPr>
            <a:normAutofit fontScale="85000" lnSpcReduction="20000"/>
          </a:bodyPr>
          <a:lstStyle/>
          <a:p>
            <a:pPr algn="r" rtl="1"/>
            <a:r>
              <a:rPr lang="ar-MA" dirty="0" smtClean="0"/>
              <a:t>وعلى الرغم من التنصيص على هذا المبدأ فإن هناك عدة مع</a:t>
            </a:r>
            <a:r>
              <a:rPr lang="ar-SA" dirty="0" smtClean="0"/>
              <a:t>و</a:t>
            </a:r>
            <a:r>
              <a:rPr lang="ar-MA" dirty="0" smtClean="0"/>
              <a:t>قات تجعل تجسيد هذا المبدأ على أرض الواقع من الأمور التي تتميز بنوع من الصعوبة.</a:t>
            </a:r>
            <a:endParaRPr lang="ar-SA" dirty="0" smtClean="0"/>
          </a:p>
          <a:p>
            <a:pPr algn="r" rtl="1"/>
            <a:r>
              <a:rPr lang="ar-SA" dirty="0" smtClean="0"/>
              <a:t>ترقية القضاة يتوقف على التنقيط الذي يتولى رئيس المحكمة القيام </a:t>
            </a:r>
            <a:r>
              <a:rPr lang="ar-SA" dirty="0" err="1" smtClean="0"/>
              <a:t>به</a:t>
            </a:r>
            <a:r>
              <a:rPr lang="ar-SA" dirty="0" smtClean="0"/>
              <a:t>، لأن الاستقلال يقتضي ألا يكون القاضي محكوما بالمنطق الرئاسي.</a:t>
            </a:r>
          </a:p>
          <a:p>
            <a:pPr algn="r" rtl="1"/>
            <a:r>
              <a:rPr lang="ar-SA" dirty="0" smtClean="0"/>
              <a:t>اقتران ترقية القضاة بالإنتاج السنوي، أي أن تمييز قاض عن آخر لا يتم من خلال جودة الأحكام والقرارات التي يصدرها، وإنما من حيث الملفات التي استطاع أن يبت فيها خلال السنة.</a:t>
            </a:r>
            <a:endParaRPr lang="fr-FR" dirty="0" smtClean="0"/>
          </a:p>
          <a:p>
            <a:pPr algn="r" rtl="1"/>
            <a:r>
              <a:rPr lang="ar-SA" dirty="0" smtClean="0"/>
              <a:t>تدخل السلطة التنفيذية استثناءا في جزء من أعمال القضاء وذلك من خلال وقفها تنفيذ حكم قضائي إذا كان سيترتب عن التنفيذ مساس بالأمن والنظام العام.</a:t>
            </a:r>
          </a:p>
          <a:p>
            <a:pPr algn="r" rtl="1"/>
            <a:r>
              <a:rPr lang="ar-SA" dirty="0" smtClean="0"/>
              <a:t>البطء في إخراج القوانين والمراسيم التطبيقية المتعلقة بالسلطة القضائية.ومن هذه القوانين</a:t>
            </a:r>
            <a:r>
              <a:rPr lang="ar-MA" dirty="0" smtClean="0"/>
              <a:t> </a:t>
            </a:r>
            <a:r>
              <a:rPr lang="ar-MA" b="1" dirty="0" smtClean="0"/>
              <a:t>الهيئة المشتركة بين المجلس الأعلى للسلطة القضائية والوزارة المكلفة بالعدل</a:t>
            </a:r>
            <a:r>
              <a:rPr lang="ar-MA" dirty="0" smtClean="0"/>
              <a:t> بتاريخ 2 مارس 2018 هذه الهيئة المنصوص عليها في الفصل 54 من القانون التنظيمي للسلطة القضائية من أجل التنسيق في مجال الإدارة القضائية تحت إشراف مؤسسة الرئيس المنتدب للمجلس والوزير المكلف بالعدل كل</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45719"/>
          </a:xfrm>
        </p:spPr>
        <p:txBody>
          <a:bodyPr>
            <a:normAutofit fontScale="90000"/>
          </a:bodyPr>
          <a:lstStyle/>
          <a:p>
            <a:r>
              <a:rPr lang="ar-SA" dirty="0" smtClean="0"/>
              <a:t>                                             </a:t>
            </a:r>
            <a:endParaRPr lang="fr-FR" dirty="0"/>
          </a:p>
        </p:txBody>
      </p:sp>
      <p:sp>
        <p:nvSpPr>
          <p:cNvPr id="3" name="Espace réservé du contenu 2"/>
          <p:cNvSpPr>
            <a:spLocks noGrp="1"/>
          </p:cNvSpPr>
          <p:nvPr>
            <p:ph idx="1"/>
          </p:nvPr>
        </p:nvSpPr>
        <p:spPr>
          <a:xfrm>
            <a:off x="0" y="0"/>
            <a:ext cx="9144000" cy="6858000"/>
          </a:xfrm>
        </p:spPr>
        <p:txBody>
          <a:bodyPr>
            <a:normAutofit fontScale="92500" lnSpcReduction="20000"/>
          </a:bodyPr>
          <a:lstStyle/>
          <a:p>
            <a:pPr algn="r" rtl="1"/>
            <a:r>
              <a:rPr lang="ar-MA" dirty="0" smtClean="0"/>
              <a:t>فيما يخصه بما لا يتنافى واستقلال السلطة القضائية وذلك للبحث عن الحلول لجميع المشاكل التي يطرحها هذا التحول نحو استقلالية السلطة القضائية</a:t>
            </a:r>
            <a:r>
              <a:rPr lang="ar-SA" dirty="0" smtClean="0"/>
              <a:t> خاصة ما يتعلق </a:t>
            </a:r>
            <a:r>
              <a:rPr lang="ar-SA" dirty="0" err="1" smtClean="0"/>
              <a:t>بالادارة</a:t>
            </a:r>
            <a:r>
              <a:rPr lang="ar-SA" dirty="0" smtClean="0"/>
              <a:t> القضائية او كتابة </a:t>
            </a:r>
            <a:r>
              <a:rPr lang="ar-SA" dirty="0" err="1" smtClean="0"/>
              <a:t>الضبط،</a:t>
            </a:r>
            <a:r>
              <a:rPr lang="ar-SA" dirty="0" smtClean="0"/>
              <a:t> </a:t>
            </a:r>
          </a:p>
          <a:p>
            <a:pPr algn="r" rtl="1">
              <a:buNone/>
            </a:pPr>
            <a:r>
              <a:rPr lang="ar-SA" dirty="0" smtClean="0"/>
              <a:t>لكن عمل هذه الهيئة لا يزال متوقفا على عقدها لدورتين حسب ما نص عليه قرار </a:t>
            </a:r>
            <a:r>
              <a:rPr lang="ar-SA" dirty="0" err="1" smtClean="0"/>
              <a:t>إنشائها.</a:t>
            </a:r>
            <a:r>
              <a:rPr lang="ar-SA" dirty="0" smtClean="0"/>
              <a:t> الأولى خلال شهر يناير والثانية في شهر </a:t>
            </a:r>
            <a:r>
              <a:rPr lang="ar-SA" dirty="0" err="1" smtClean="0"/>
              <a:t>يوليوز</a:t>
            </a:r>
            <a:r>
              <a:rPr lang="ar-SA" dirty="0" smtClean="0"/>
              <a:t> مع إمكانية عقدها لاجتماعات أخرى كلما دعت الضرورة إلى </a:t>
            </a:r>
            <a:r>
              <a:rPr lang="ar-SA" dirty="0" err="1" smtClean="0"/>
              <a:t>ذلك.</a:t>
            </a:r>
            <a:r>
              <a:rPr lang="ar-SA" dirty="0" smtClean="0"/>
              <a:t> فالمشاكل المطروحة ستضل قائمة على هذا الأساس إلى أن تعقد هذه الهيئة المشتركة اجتماعا في </a:t>
            </a:r>
            <a:r>
              <a:rPr lang="ar-SA" dirty="0" err="1" smtClean="0"/>
              <a:t>يوليوز</a:t>
            </a:r>
            <a:r>
              <a:rPr lang="ar-SA" dirty="0" smtClean="0"/>
              <a:t> القادم من أجل البت فيها وإصدار قرارات بشأنها.</a:t>
            </a:r>
          </a:p>
          <a:p>
            <a:pPr algn="r" rtl="1"/>
            <a:r>
              <a:rPr lang="ar-SA" dirty="0" err="1" smtClean="0"/>
              <a:t>واثناء</a:t>
            </a:r>
            <a:r>
              <a:rPr lang="ar-SA" dirty="0" smtClean="0"/>
              <a:t> حالة الطوارئ الصحية التي اعلنت من طرف الحكومة نتيجة انتشار وباء كورونا المستجد  استحدثت </a:t>
            </a:r>
            <a:r>
              <a:rPr lang="ar-SA" b="1" dirty="0" smtClean="0"/>
              <a:t>لجنة  التنسيق المركزية</a:t>
            </a:r>
            <a:r>
              <a:rPr lang="ar-SA" dirty="0" smtClean="0"/>
              <a:t> والتي عقدت اجتماعات عدة من بينها  اجتماع 31 غشت  2020 وفيه تمت الدعوة الى تشجيع استعمال الوسائل التكنولوجية الحديثة في العمل بالمحاكم والتشجيع على الاستفادة من الخدمات القضائية </a:t>
            </a:r>
            <a:r>
              <a:rPr lang="ar-SA" dirty="0" err="1" smtClean="0"/>
              <a:t>المرقمنة</a:t>
            </a:r>
            <a:r>
              <a:rPr lang="ar-SA" dirty="0" smtClean="0"/>
              <a:t> عن بعد.والعمل على تدعيم استقلال القضاء.</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8018"/>
          </a:xfrm>
        </p:spPr>
        <p:txBody>
          <a:bodyPr>
            <a:normAutofit fontScale="90000"/>
          </a:bodyPr>
          <a:lstStyle/>
          <a:p>
            <a:endParaRPr lang="fr-FR" dirty="0"/>
          </a:p>
        </p:txBody>
      </p:sp>
      <p:sp>
        <p:nvSpPr>
          <p:cNvPr id="3" name="Espace réservé du contenu 2"/>
          <p:cNvSpPr>
            <a:spLocks noGrp="1"/>
          </p:cNvSpPr>
          <p:nvPr>
            <p:ph idx="1"/>
          </p:nvPr>
        </p:nvSpPr>
        <p:spPr>
          <a:xfrm>
            <a:off x="0" y="332656"/>
            <a:ext cx="9144000" cy="6525344"/>
          </a:xfrm>
        </p:spPr>
        <p:txBody>
          <a:bodyPr>
            <a:normAutofit/>
          </a:bodyPr>
          <a:lstStyle/>
          <a:p>
            <a:pPr algn="ctr" rtl="1"/>
            <a:r>
              <a:rPr lang="ar-SA" b="1" dirty="0" smtClean="0"/>
              <a:t>مبدأ وحدة القضاء</a:t>
            </a:r>
          </a:p>
          <a:p>
            <a:pPr algn="r" rtl="1">
              <a:buNone/>
            </a:pPr>
            <a:r>
              <a:rPr lang="ar-SA" sz="2400" dirty="0" smtClean="0"/>
              <a:t>لوحدة القضاء عدة معان، فهو أولا يفيد أن هناك جهة قضائية واحدة في كافة تراب أو إقليم الدولة، والجهة القضائية كما هو معلوم هي وجود محاكم منسجمة وشاملة تنظر في كافة القضايا التي تعرض عليها </a:t>
            </a:r>
          </a:p>
          <a:p>
            <a:pPr algn="r" rtl="1"/>
            <a:r>
              <a:rPr lang="ar-SA" sz="2400" dirty="0" smtClean="0"/>
              <a:t>المعنى الثاني لوحدة القضاء فيراد </a:t>
            </a:r>
            <a:r>
              <a:rPr lang="ar-SA" sz="2400" dirty="0" err="1" smtClean="0"/>
              <a:t>به</a:t>
            </a:r>
            <a:r>
              <a:rPr lang="ar-SA" sz="2400" dirty="0" smtClean="0"/>
              <a:t> أن الناس سواسية أمام القضاء من حيث الاستفادة من</a:t>
            </a:r>
            <a:r>
              <a:rPr lang="fr-FR" sz="2400" dirty="0" smtClean="0"/>
              <a:t> </a:t>
            </a:r>
            <a:r>
              <a:rPr lang="ar-SA" sz="2400" dirty="0" smtClean="0"/>
              <a:t>خدماته.</a:t>
            </a:r>
          </a:p>
          <a:p>
            <a:pPr algn="r" rtl="1"/>
            <a:r>
              <a:rPr lang="ar-SA" sz="2400" dirty="0" smtClean="0"/>
              <a:t>يرفع هذا المبدأ كل تمييز بين الأفراد كيفما كان سببه والقضاء على كل</a:t>
            </a:r>
            <a:r>
              <a:rPr lang="fr-FR" sz="2400" dirty="0" smtClean="0"/>
              <a:t> </a:t>
            </a:r>
            <a:r>
              <a:rPr lang="ar-SA" sz="2400" dirty="0" smtClean="0"/>
              <a:t>تفرقة بين </a:t>
            </a:r>
            <a:r>
              <a:rPr lang="ar-SA" sz="2400" dirty="0" err="1" smtClean="0"/>
              <a:t>المتقاضين ٫</a:t>
            </a:r>
            <a:endParaRPr lang="ar-SA" sz="2400" dirty="0" smtClean="0"/>
          </a:p>
          <a:p>
            <a:pPr algn="r" rtl="1"/>
            <a:r>
              <a:rPr lang="ar-SA" sz="2400" dirty="0" smtClean="0"/>
              <a:t>وحدة القضاء تجعل الناس يخضعون لمحكمة </a:t>
            </a:r>
            <a:r>
              <a:rPr lang="ar-SA" sz="2400" dirty="0" err="1" smtClean="0"/>
              <a:t>واحدة .</a:t>
            </a:r>
            <a:endParaRPr lang="ar-SA" sz="2400" dirty="0" smtClean="0"/>
          </a:p>
          <a:p>
            <a:pPr algn="r" rtl="1">
              <a:buNone/>
            </a:pPr>
            <a:r>
              <a:rPr lang="fr-FR" sz="2400" dirty="0" smtClean="0"/>
              <a:t> </a:t>
            </a:r>
            <a:r>
              <a:rPr lang="ar-SA" sz="2400" dirty="0" smtClean="0"/>
              <a:t> إن تعدد المحاكم وإعطاء اختصاصات معينة لكل واحدة منها ليس فيه نوع</a:t>
            </a:r>
            <a:r>
              <a:rPr lang="fr-FR" sz="2400" dirty="0" smtClean="0"/>
              <a:t> </a:t>
            </a:r>
            <a:r>
              <a:rPr lang="ar-SA" sz="2400" dirty="0" smtClean="0"/>
              <a:t>من التمييز وخروج عن القاعدة، لان التمييز في الاختصاص يفرضه حسن</a:t>
            </a:r>
            <a:r>
              <a:rPr lang="fr-FR" sz="2400" dirty="0" smtClean="0"/>
              <a:t> </a:t>
            </a:r>
            <a:r>
              <a:rPr lang="ar-SA" sz="2400" dirty="0" smtClean="0"/>
              <a:t>سير العدالة ومصلحة </a:t>
            </a:r>
            <a:r>
              <a:rPr lang="ar-SA" sz="2400" dirty="0" err="1" smtClean="0"/>
              <a:t>المتقاضين .</a:t>
            </a:r>
            <a:endParaRPr lang="ar-SA" sz="2400" dirty="0" smtClean="0"/>
          </a:p>
          <a:p>
            <a:pPr algn="r" rtl="1">
              <a:buNone/>
            </a:pPr>
            <a:r>
              <a:rPr lang="ar-SA" sz="2400" dirty="0" smtClean="0"/>
              <a:t> لقد عرف المغرب وحدة القضاء في بداية سنة 1965 قضى على</a:t>
            </a:r>
            <a:r>
              <a:rPr lang="fr-FR" sz="2400" dirty="0" smtClean="0"/>
              <a:t> </a:t>
            </a:r>
            <a:r>
              <a:rPr lang="ar-SA" sz="2400" dirty="0" smtClean="0"/>
              <a:t>ما خلفته الحماية من تعدد المحاكم التي كانت تأخذ بعين الاعتبار جنسية</a:t>
            </a:r>
            <a:r>
              <a:rPr lang="fr-FR" sz="2400" dirty="0" smtClean="0"/>
              <a:t> </a:t>
            </a:r>
            <a:r>
              <a:rPr lang="ar-SA" sz="2400" dirty="0" smtClean="0"/>
              <a:t>المتقاضي محاكم عرفية ومحاكم رسمية.</a:t>
            </a:r>
            <a:endParaRPr lang="fr-F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45719"/>
          </a:xfrm>
        </p:spPr>
        <p:txBody>
          <a:bodyPr>
            <a:normAutofit fontScale="90000"/>
          </a:bodyPr>
          <a:lstStyle/>
          <a:p>
            <a:endParaRPr lang="fr-FR" dirty="0"/>
          </a:p>
        </p:txBody>
      </p:sp>
      <p:sp>
        <p:nvSpPr>
          <p:cNvPr id="3" name="Espace réservé du contenu 2"/>
          <p:cNvSpPr>
            <a:spLocks noGrp="1"/>
          </p:cNvSpPr>
          <p:nvPr>
            <p:ph idx="1"/>
          </p:nvPr>
        </p:nvSpPr>
        <p:spPr>
          <a:xfrm>
            <a:off x="0" y="0"/>
            <a:ext cx="9144000" cy="6858000"/>
          </a:xfrm>
        </p:spPr>
        <p:txBody>
          <a:bodyPr>
            <a:normAutofit lnSpcReduction="10000"/>
          </a:bodyPr>
          <a:lstStyle/>
          <a:p>
            <a:pPr algn="r" rtl="1"/>
            <a:r>
              <a:rPr lang="ar-MA" dirty="0" smtClean="0"/>
              <a:t>عكس مبدأ وحدة القضاء، ثمة أسلوب آخر يعتمد من طرف بعض القوانين المقارنة، كالقانون الفرنسي مثلا فإنه يتم التمييز بين جهتين قضائيتين، القضاء العادي المعروف بالقضاء المدني، ومن جهة ثانية هناك القضاء الإداري الذي ينظر فقط في النزاعات ذات الطابع الإداري أي التي تكون الدولة طرفا </a:t>
            </a:r>
            <a:r>
              <a:rPr lang="ar-MA" dirty="0" err="1" smtClean="0"/>
              <a:t>فيها.</a:t>
            </a:r>
            <a:r>
              <a:rPr lang="ar-MA" dirty="0" smtClean="0"/>
              <a:t> ففي فرنسا تتشكل جهة القضاء العادي من المحاكم الابتدائية ومحاكم الاستئناف، ومحكمة النقض، وجهة القضاء الإداري تتشكل من المحاكم الإدارية، ومحاكم الاستئناف الإدارية، ومجلس الدولة الفرنسي الذي ينزل منزلة محكمة النقض في المادة الإدارية.</a:t>
            </a:r>
            <a:endParaRPr lang="ar-SA" dirty="0" smtClean="0"/>
          </a:p>
          <a:p>
            <a:pPr algn="r" rtl="1"/>
            <a:r>
              <a:rPr lang="ar-MA" dirty="0" smtClean="0"/>
              <a:t>أما في المغرب القائم على مبدأ وحدة القضاء لا وجود لقضاء ثان مستقل عن القضاء العادي، رغم وجود هذه المحاكم المتخصصة، أن مفهوم الجهة القضائية الثانية لم يتحقق لحد الآن بسبب غياب محاكم متسلسلة ومرتبة كما هو الحال بالنسبة للقضاء المدني.</a:t>
            </a:r>
            <a:endParaRPr lang="fr-FR" dirty="0" smtClean="0"/>
          </a:p>
          <a:p>
            <a:pPr algn="r" rtl="1"/>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188640"/>
          </a:xfrm>
        </p:spPr>
        <p:txBody>
          <a:bodyPr>
            <a:normAutofit fontScale="90000"/>
          </a:bodyPr>
          <a:lstStyle/>
          <a:p>
            <a:endParaRPr lang="fr-FR" dirty="0"/>
          </a:p>
        </p:txBody>
      </p:sp>
      <p:sp>
        <p:nvSpPr>
          <p:cNvPr id="3" name="Espace réservé du contenu 2"/>
          <p:cNvSpPr>
            <a:spLocks noGrp="1"/>
          </p:cNvSpPr>
          <p:nvPr>
            <p:ph idx="1"/>
          </p:nvPr>
        </p:nvSpPr>
        <p:spPr>
          <a:xfrm>
            <a:off x="0" y="0"/>
            <a:ext cx="9144000" cy="6858000"/>
          </a:xfrm>
        </p:spPr>
        <p:txBody>
          <a:bodyPr>
            <a:normAutofit fontScale="85000" lnSpcReduction="20000"/>
          </a:bodyPr>
          <a:lstStyle/>
          <a:p>
            <a:pPr algn="r" rtl="1"/>
            <a:r>
              <a:rPr lang="ar-MA" sz="3400" dirty="0" smtClean="0"/>
              <a:t>فرغم إحداث محاكم متخصصة على درجتين للتقاضي، فإنه لا وجود لمحكمة قانون</a:t>
            </a:r>
            <a:r>
              <a:rPr lang="ar-SA" sz="3400" dirty="0" smtClean="0"/>
              <a:t>، فمحكمة </a:t>
            </a:r>
            <a:r>
              <a:rPr lang="ar-SA" sz="3400" dirty="0" err="1" smtClean="0"/>
              <a:t>النقض </a:t>
            </a:r>
            <a:r>
              <a:rPr lang="ar-SA" sz="3400" dirty="0" smtClean="0"/>
              <a:t>(المجلس الأعلى سابقا) هي المحكمة الوحيدة التي تنظر في الطعون المقدمة ضد الأحكام </a:t>
            </a:r>
            <a:r>
              <a:rPr lang="ar-SA" sz="3400" dirty="0" err="1" smtClean="0"/>
              <a:t>الانتهائية</a:t>
            </a:r>
            <a:r>
              <a:rPr lang="ar-SA" sz="3400" dirty="0" smtClean="0"/>
              <a:t> الصادرة عن كل محاكم الموضوع أيا كان تخصصها، مدنية أو إدارية أو تجارية طبقا للفصل 353 من قانون المسطرة المدنية.</a:t>
            </a:r>
          </a:p>
          <a:p>
            <a:pPr algn="ctr" rtl="1"/>
            <a:r>
              <a:rPr lang="ar-SA" sz="3200" b="1" dirty="0" smtClean="0"/>
              <a:t>مبدأ التقاضي بدرجتين</a:t>
            </a:r>
          </a:p>
          <a:p>
            <a:pPr algn="r" rtl="1">
              <a:buNone/>
            </a:pPr>
            <a:r>
              <a:rPr lang="ar-SA" sz="3200" dirty="0" smtClean="0"/>
              <a:t> إن القضاء كعمل انساني يحتمل الخطأ </a:t>
            </a:r>
            <a:r>
              <a:rPr lang="ar-SA" sz="3200" dirty="0" err="1" smtClean="0"/>
              <a:t>والصواب .</a:t>
            </a:r>
            <a:endParaRPr lang="ar-SA" sz="3200" dirty="0" smtClean="0"/>
          </a:p>
          <a:p>
            <a:pPr algn="r" rtl="1"/>
            <a:r>
              <a:rPr lang="ar-SA" sz="3200" dirty="0" smtClean="0"/>
              <a:t>كان لزاما خلق طرق تساعد على تصحيح كل خطأ يمكن ان يشوب </a:t>
            </a:r>
            <a:r>
              <a:rPr lang="ar-SA" sz="3200" dirty="0" err="1" smtClean="0"/>
              <a:t>الحكم.</a:t>
            </a:r>
            <a:r>
              <a:rPr lang="ar-SA" sz="3200" dirty="0" smtClean="0"/>
              <a:t> </a:t>
            </a:r>
          </a:p>
          <a:p>
            <a:pPr algn="r" rtl="1"/>
            <a:r>
              <a:rPr lang="ar-SA" sz="3200" dirty="0" smtClean="0"/>
              <a:t>وضعت المحاكم على درجات يمكن من خلالها لمحكمة الدرجة  العليا تصحيح أخطاء المحكمة </a:t>
            </a:r>
            <a:r>
              <a:rPr lang="ar-SA" sz="3200" dirty="0" err="1" smtClean="0"/>
              <a:t>الاولى .</a:t>
            </a:r>
            <a:endParaRPr lang="ar-SA" sz="3200" dirty="0" smtClean="0"/>
          </a:p>
          <a:p>
            <a:pPr algn="r" rtl="1">
              <a:buNone/>
            </a:pPr>
            <a:r>
              <a:rPr lang="ar-SA" sz="3200" dirty="0" smtClean="0"/>
              <a:t>   إن الغاية من تعدد الدرجات هي اعطاء الفرصة لتقديم الحجج ومناقشة الاتجاه الذي سار عليه الحكم الاول.</a:t>
            </a:r>
            <a:r>
              <a:rPr lang="fr-FR" sz="3200" dirty="0" smtClean="0"/>
              <a:t> </a:t>
            </a:r>
            <a:r>
              <a:rPr lang="ar-SA" sz="3200" dirty="0" smtClean="0"/>
              <a:t>وضع نظام الاستئناف رغم سلبية طول الاجراءات.</a:t>
            </a:r>
          </a:p>
          <a:p>
            <a:pPr algn="r" rtl="1">
              <a:buNone/>
            </a:pPr>
            <a:r>
              <a:rPr lang="ar-SA" sz="3200" dirty="0" smtClean="0"/>
              <a:t> هناك جزاء مدني لكل من مارس الطعن بشكل تعسفي لتطويل</a:t>
            </a:r>
          </a:p>
          <a:p>
            <a:pPr algn="r" rtl="1"/>
            <a:r>
              <a:rPr lang="ar-SA" sz="3200" dirty="0" smtClean="0"/>
              <a:t>المسطرة ولربح الوقت كما أعطيت امكانية التنفيذ </a:t>
            </a:r>
            <a:r>
              <a:rPr lang="ar-SA" sz="3200" dirty="0" err="1" smtClean="0"/>
              <a:t>المعجل .</a:t>
            </a:r>
            <a:endParaRPr lang="fr-FR" sz="3200" dirty="0" smtClean="0"/>
          </a:p>
          <a:p>
            <a:pPr algn="r" rtl="1"/>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45719"/>
          </a:xfrm>
        </p:spPr>
        <p:txBody>
          <a:bodyPr>
            <a:normAutofit fontScale="90000"/>
          </a:bodyPr>
          <a:lstStyle/>
          <a:p>
            <a:endParaRPr lang="fr-FR" dirty="0"/>
          </a:p>
        </p:txBody>
      </p:sp>
      <p:sp>
        <p:nvSpPr>
          <p:cNvPr id="3" name="Espace réservé du contenu 2"/>
          <p:cNvSpPr>
            <a:spLocks noGrp="1"/>
          </p:cNvSpPr>
          <p:nvPr>
            <p:ph idx="1"/>
          </p:nvPr>
        </p:nvSpPr>
        <p:spPr>
          <a:xfrm>
            <a:off x="0" y="0"/>
            <a:ext cx="9144000" cy="6858000"/>
          </a:xfrm>
        </p:spPr>
        <p:txBody>
          <a:bodyPr>
            <a:normAutofit fontScale="92500" lnSpcReduction="10000"/>
          </a:bodyPr>
          <a:lstStyle/>
          <a:p>
            <a:pPr algn="r" rtl="1"/>
            <a:r>
              <a:rPr lang="ar-MA" dirty="0" smtClean="0"/>
              <a:t>ويقصد بمبدأ التقاضي على درجتين السماح لكل طرف من أن يعرض نزاعه وقضيته أمام محاكم الدرجة </a:t>
            </a:r>
            <a:r>
              <a:rPr lang="ar-MA" dirty="0" err="1" smtClean="0"/>
              <a:t>الأولى </a:t>
            </a:r>
            <a:r>
              <a:rPr lang="ar-MA" dirty="0" smtClean="0"/>
              <a:t>(المحاكم الابتدائية والمحاكم الإدارية والمحاكم التجارية) قبل أن يسلك الطعن بالاستئناف كطريق طعن يعكس إمكانية التقاضي مرة أخرى ولنفس الأسباب ونفس الموضوع ونفس الأطراف أمام محاكم الدرجة </a:t>
            </a:r>
            <a:r>
              <a:rPr lang="ar-MA" dirty="0" err="1" smtClean="0"/>
              <a:t>الثانية </a:t>
            </a:r>
            <a:r>
              <a:rPr lang="ar-MA" dirty="0" smtClean="0"/>
              <a:t>(محاكم الاستئناف، ومحاكم الاستئناف التجارية، ومحاكم الاستئناف الإدارية</a:t>
            </a:r>
            <a:r>
              <a:rPr lang="ar-MA" dirty="0" err="1" smtClean="0"/>
              <a:t>)</a:t>
            </a:r>
            <a:endParaRPr lang="ar-SA" dirty="0" smtClean="0"/>
          </a:p>
          <a:p>
            <a:pPr algn="r" rtl="1"/>
            <a:r>
              <a:rPr lang="ar-SA" dirty="0" smtClean="0"/>
              <a:t>ورد حق الطعن بالاستئناف في الفقرة الأولى من المادة  134 ق م م التي جاء فيها:"استعمال الطعن بالاستئناف حق في جميع الأحوال عدا إذا قرر القانون خلاف </a:t>
            </a:r>
            <a:r>
              <a:rPr lang="ar-SA" dirty="0" err="1" smtClean="0"/>
              <a:t>ذلك".</a:t>
            </a:r>
            <a:endParaRPr lang="ar-SA" dirty="0" smtClean="0"/>
          </a:p>
          <a:p>
            <a:pPr algn="r" rtl="1"/>
            <a:r>
              <a:rPr lang="ar-SA" dirty="0" smtClean="0"/>
              <a:t>ومع ذلك فإن هذا المبدأ ليس مطلقا، حيث يتدخل المشرع ليمنع الاستئناف في بعض القضايا كالتي لم تتجاوز النصاب القيمي، أو أن يقضي بصدور بعض الأحكام والأوامر بصفة </a:t>
            </a:r>
            <a:r>
              <a:rPr lang="ar-SA" dirty="0" err="1" smtClean="0"/>
              <a:t>انتهائية</a:t>
            </a:r>
            <a:r>
              <a:rPr lang="ar-SA" dirty="0" smtClean="0"/>
              <a:t> من محكمة الدرجة الأولى.</a:t>
            </a:r>
          </a:p>
          <a:p>
            <a:pPr algn="r" rtl="1"/>
            <a:r>
              <a:rPr lang="ar-SA" dirty="0" smtClean="0"/>
              <a:t>الغرف </a:t>
            </a:r>
            <a:r>
              <a:rPr lang="ar-SA" dirty="0" err="1" smtClean="0"/>
              <a:t>الاستئنافية</a:t>
            </a:r>
            <a:r>
              <a:rPr lang="ar-SA" dirty="0" smtClean="0"/>
              <a:t> بالمحاكم الابتدائية تكرس التقاضي على درجتين</a:t>
            </a:r>
          </a:p>
          <a:p>
            <a:pPr algn="r" rtl="1"/>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45719"/>
          </a:xfrm>
        </p:spPr>
        <p:txBody>
          <a:bodyPr>
            <a:normAutofit fontScale="90000"/>
          </a:bodyPr>
          <a:lstStyle/>
          <a:p>
            <a:endParaRPr lang="fr-FR" dirty="0"/>
          </a:p>
        </p:txBody>
      </p:sp>
      <p:sp>
        <p:nvSpPr>
          <p:cNvPr id="3" name="Espace réservé du contenu 2"/>
          <p:cNvSpPr>
            <a:spLocks noGrp="1"/>
          </p:cNvSpPr>
          <p:nvPr>
            <p:ph idx="1"/>
          </p:nvPr>
        </p:nvSpPr>
        <p:spPr>
          <a:xfrm>
            <a:off x="0" y="0"/>
            <a:ext cx="9144000" cy="6858000"/>
          </a:xfrm>
        </p:spPr>
        <p:txBody>
          <a:bodyPr>
            <a:normAutofit fontScale="92500" lnSpcReduction="20000"/>
          </a:bodyPr>
          <a:lstStyle/>
          <a:p>
            <a:pPr algn="r" rtl="1"/>
            <a:r>
              <a:rPr lang="ar-SA" dirty="0" smtClean="0"/>
              <a:t>يترتب على اعتبار الاستئناف أداة تطبيق مبدأ التقاضي على درجتين ما </a:t>
            </a:r>
            <a:r>
              <a:rPr lang="ar-SA" dirty="0" err="1" smtClean="0"/>
              <a:t>يأتي:</a:t>
            </a:r>
            <a:endParaRPr lang="ar-SA" dirty="0" smtClean="0"/>
          </a:p>
          <a:p>
            <a:pPr algn="r" rtl="1"/>
            <a:r>
              <a:rPr lang="ar-SA" dirty="0" smtClean="0"/>
              <a:t>1-لا ينبغي أن تقف وظيفة الاستئناف عند مراقبة صحة الحكم المستأنف، وإنما ينبغي إعادة الفصل في القضية من جديد من حيث الوقائع ومن حيث القانون على حد سواء.</a:t>
            </a:r>
          </a:p>
          <a:p>
            <a:pPr algn="r" rtl="1"/>
            <a:r>
              <a:rPr lang="ar-SA" dirty="0" smtClean="0"/>
              <a:t>2-لا يجوز استئناف الحكم إلا مرة واحدة، ولا يجوز استئناف </a:t>
            </a:r>
            <a:r>
              <a:rPr lang="ar-SA" dirty="0" err="1" smtClean="0"/>
              <a:t>الإستئناف.</a:t>
            </a:r>
            <a:endParaRPr lang="ar-SA" dirty="0" smtClean="0"/>
          </a:p>
          <a:p>
            <a:pPr algn="r" rtl="1"/>
            <a:r>
              <a:rPr lang="ar-SA" dirty="0" smtClean="0"/>
              <a:t>3-باعتبار الاستئناف طريقًا للطعن في الأحكام القضائية فإنه يخضع بالضرورة للقواعد العامة المقررة للطعن من حيث شروطه </a:t>
            </a:r>
            <a:r>
              <a:rPr lang="ar-SA" dirty="0" err="1" smtClean="0"/>
              <a:t>ومسوغاته.</a:t>
            </a:r>
            <a:r>
              <a:rPr lang="ar-SA" dirty="0" smtClean="0"/>
              <a:t> </a:t>
            </a:r>
          </a:p>
          <a:p>
            <a:pPr algn="r" rtl="1"/>
            <a:r>
              <a:rPr lang="ar-SA" dirty="0" smtClean="0"/>
              <a:t>4-التقاضي على درجتين هو حق يخول لكل طرف في الحكم الصادر أن يطعن فيه و هو ما يشكل ضماناً من ضمانات حق </a:t>
            </a:r>
            <a:r>
              <a:rPr lang="ar-SA" dirty="0" err="1" smtClean="0"/>
              <a:t>التقاضي.</a:t>
            </a:r>
            <a:r>
              <a:rPr lang="ar-SA" dirty="0" smtClean="0"/>
              <a:t> </a:t>
            </a:r>
            <a:endParaRPr lang="fr-FR" dirty="0" smtClean="0"/>
          </a:p>
          <a:p>
            <a:pPr algn="r" rtl="1"/>
            <a:r>
              <a:rPr lang="ar-SA" dirty="0" smtClean="0"/>
              <a:t>5-أن الطعن الموجه ضد الأحكام التي تصدر ابتدائياً يمكن الطعن فيها بالاستئناف وفق الطرق التي قررها القانون تأسيساً لمبدأ التقاضي على درجتين و هو حق إجرائي نشأ نتيجة صدور حكم في </a:t>
            </a:r>
            <a:r>
              <a:rPr lang="ar-SA" dirty="0" err="1" smtClean="0"/>
              <a:t>القضية .</a:t>
            </a:r>
            <a:endParaRPr lang="fr-FR" dirty="0" smtClean="0"/>
          </a:p>
          <a:p>
            <a:pPr algn="r" rtl="1"/>
            <a:endParaRPr lang="ar-SA" dirty="0"/>
          </a:p>
        </p:txBody>
      </p:sp>
    </p:spTree>
  </p:cSld>
  <p:clrMapOvr>
    <a:masterClrMapping/>
  </p:clrMapOvr>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1538</Words>
  <Application>Microsoft Office PowerPoint</Application>
  <PresentationFormat>Affichage à l'écran (4:3)</PresentationFormat>
  <Paragraphs>57</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Technique</vt:lpstr>
      <vt:lpstr>Diapositive 1</vt:lpstr>
      <vt:lpstr>Diapositive 2</vt:lpstr>
      <vt:lpstr>                                             </vt:lpstr>
      <vt:lpstr>                                             </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MOURAD</dc:creator>
  <cp:lastModifiedBy>MOURAD</cp:lastModifiedBy>
  <cp:revision>8</cp:revision>
  <dcterms:created xsi:type="dcterms:W3CDTF">2021-04-16T22:02:05Z</dcterms:created>
  <dcterms:modified xsi:type="dcterms:W3CDTF">2021-04-22T23:26:00Z</dcterms:modified>
</cp:coreProperties>
</file>