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8" r:id="rId2"/>
    <p:sldId id="415" r:id="rId3"/>
    <p:sldId id="260" r:id="rId4"/>
    <p:sldId id="369" r:id="rId5"/>
    <p:sldId id="262" r:id="rId6"/>
    <p:sldId id="407" r:id="rId7"/>
    <p:sldId id="409" r:id="rId8"/>
    <p:sldId id="408" r:id="rId9"/>
    <p:sldId id="411" r:id="rId10"/>
    <p:sldId id="410" r:id="rId11"/>
    <p:sldId id="412" r:id="rId12"/>
    <p:sldId id="413" r:id="rId13"/>
    <p:sldId id="372" r:id="rId14"/>
    <p:sldId id="374" r:id="rId15"/>
    <p:sldId id="261" r:id="rId16"/>
    <p:sldId id="370" r:id="rId17"/>
    <p:sldId id="378" r:id="rId18"/>
    <p:sldId id="375" r:id="rId19"/>
    <p:sldId id="379" r:id="rId20"/>
    <p:sldId id="380" r:id="rId21"/>
    <p:sldId id="376" r:id="rId22"/>
    <p:sldId id="382" r:id="rId23"/>
    <p:sldId id="383" r:id="rId24"/>
    <p:sldId id="384" r:id="rId25"/>
    <p:sldId id="385" r:id="rId26"/>
    <p:sldId id="414"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20" autoAdjust="0"/>
    <p:restoredTop sz="94660"/>
  </p:normalViewPr>
  <p:slideViewPr>
    <p:cSldViewPr>
      <p:cViewPr varScale="1">
        <p:scale>
          <a:sx n="70" d="100"/>
          <a:sy n="70" d="100"/>
        </p:scale>
        <p:origin x="161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B5CEFB-D75A-4D58-B8C8-5D30DFD81CBC}" type="datetimeFigureOut">
              <a:rPr lang="fr-FR" smtClean="0"/>
              <a:t>19/05/2021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F0908C-FAC9-4671-A832-2CDAC89F3262}" type="slidenum">
              <a:rPr lang="fr-FR" smtClean="0"/>
              <a:t>‹N°›</a:t>
            </a:fld>
            <a:endParaRPr lang="fr-FR"/>
          </a:p>
        </p:txBody>
      </p:sp>
    </p:spTree>
    <p:extLst>
      <p:ext uri="{BB962C8B-B14F-4D97-AF65-F5344CB8AC3E}">
        <p14:creationId xmlns:p14="http://schemas.microsoft.com/office/powerpoint/2010/main" val="1179304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2FC6F92-E783-4212-87EE-4F867CBE04A6}" type="datetime1">
              <a:rPr lang="fr-FR" smtClean="0"/>
              <a:t>19/05/2021</a:t>
            </a:fld>
            <a:endParaRPr lang="fr-FR"/>
          </a:p>
        </p:txBody>
      </p:sp>
      <p:sp>
        <p:nvSpPr>
          <p:cNvPr id="5" name="Espace réservé du pied de page 4"/>
          <p:cNvSpPr>
            <a:spLocks noGrp="1"/>
          </p:cNvSpPr>
          <p:nvPr>
            <p:ph type="ftr" sz="quarter" idx="11"/>
          </p:nvPr>
        </p:nvSpPr>
        <p:spPr/>
        <p:txBody>
          <a:bodyPr/>
          <a:lstStyle/>
          <a:p>
            <a:r>
              <a:rPr lang="fr-FR" smtClean="0"/>
              <a:t>Chapitre V : Structure ioniques</a:t>
            </a:r>
            <a:endParaRPr lang="fr-FR"/>
          </a:p>
        </p:txBody>
      </p:sp>
      <p:sp>
        <p:nvSpPr>
          <p:cNvPr id="6" name="Espace réservé du numéro de diapositive 5"/>
          <p:cNvSpPr>
            <a:spLocks noGrp="1"/>
          </p:cNvSpPr>
          <p:nvPr>
            <p:ph type="sldNum" sz="quarter" idx="12"/>
          </p:nvPr>
        </p:nvSpPr>
        <p:spPr/>
        <p:txBody>
          <a:bodyPr/>
          <a:lstStyle/>
          <a:p>
            <a:fld id="{1CC1B859-83D0-43C4-A4ED-D95C0EF8FDC0}"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913395B-810A-4065-9171-B56930E2F2D8}" type="datetime1">
              <a:rPr lang="fr-FR" smtClean="0"/>
              <a:t>19/05/2021</a:t>
            </a:fld>
            <a:endParaRPr lang="fr-FR"/>
          </a:p>
        </p:txBody>
      </p:sp>
      <p:sp>
        <p:nvSpPr>
          <p:cNvPr id="5" name="Espace réservé du pied de page 4"/>
          <p:cNvSpPr>
            <a:spLocks noGrp="1"/>
          </p:cNvSpPr>
          <p:nvPr>
            <p:ph type="ftr" sz="quarter" idx="11"/>
          </p:nvPr>
        </p:nvSpPr>
        <p:spPr/>
        <p:txBody>
          <a:bodyPr/>
          <a:lstStyle/>
          <a:p>
            <a:r>
              <a:rPr lang="fr-FR" smtClean="0"/>
              <a:t>Chapitre V : Structure ioniques</a:t>
            </a:r>
            <a:endParaRPr lang="fr-FR"/>
          </a:p>
        </p:txBody>
      </p:sp>
      <p:sp>
        <p:nvSpPr>
          <p:cNvPr id="6" name="Espace réservé du numéro de diapositive 5"/>
          <p:cNvSpPr>
            <a:spLocks noGrp="1"/>
          </p:cNvSpPr>
          <p:nvPr>
            <p:ph type="sldNum" sz="quarter" idx="12"/>
          </p:nvPr>
        </p:nvSpPr>
        <p:spPr/>
        <p:txBody>
          <a:bodyPr/>
          <a:lstStyle/>
          <a:p>
            <a:fld id="{1CC1B859-83D0-43C4-A4ED-D95C0EF8FDC0}"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F37050D-5595-4DFE-907D-FA29AD1E2F24}" type="datetime1">
              <a:rPr lang="fr-FR" smtClean="0"/>
              <a:t>19/05/2021</a:t>
            </a:fld>
            <a:endParaRPr lang="fr-FR"/>
          </a:p>
        </p:txBody>
      </p:sp>
      <p:sp>
        <p:nvSpPr>
          <p:cNvPr id="5" name="Espace réservé du pied de page 4"/>
          <p:cNvSpPr>
            <a:spLocks noGrp="1"/>
          </p:cNvSpPr>
          <p:nvPr>
            <p:ph type="ftr" sz="quarter" idx="11"/>
          </p:nvPr>
        </p:nvSpPr>
        <p:spPr/>
        <p:txBody>
          <a:bodyPr/>
          <a:lstStyle/>
          <a:p>
            <a:r>
              <a:rPr lang="fr-FR" smtClean="0"/>
              <a:t>Chapitre V : Structure ioniques</a:t>
            </a:r>
            <a:endParaRPr lang="fr-FR"/>
          </a:p>
        </p:txBody>
      </p:sp>
      <p:sp>
        <p:nvSpPr>
          <p:cNvPr id="6" name="Espace réservé du numéro de diapositive 5"/>
          <p:cNvSpPr>
            <a:spLocks noGrp="1"/>
          </p:cNvSpPr>
          <p:nvPr>
            <p:ph type="sldNum" sz="quarter" idx="12"/>
          </p:nvPr>
        </p:nvSpPr>
        <p:spPr/>
        <p:txBody>
          <a:bodyPr/>
          <a:lstStyle/>
          <a:p>
            <a:fld id="{1CC1B859-83D0-43C4-A4ED-D95C0EF8FDC0}"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0364444-AA97-4FE4-A8FA-2AEEB835C6E8}" type="datetime1">
              <a:rPr lang="fr-FR" smtClean="0"/>
              <a:t>19/05/2021</a:t>
            </a:fld>
            <a:endParaRPr lang="fr-FR"/>
          </a:p>
        </p:txBody>
      </p:sp>
      <p:sp>
        <p:nvSpPr>
          <p:cNvPr id="5" name="Espace réservé du pied de page 4"/>
          <p:cNvSpPr>
            <a:spLocks noGrp="1"/>
          </p:cNvSpPr>
          <p:nvPr>
            <p:ph type="ftr" sz="quarter" idx="11"/>
          </p:nvPr>
        </p:nvSpPr>
        <p:spPr/>
        <p:txBody>
          <a:bodyPr/>
          <a:lstStyle/>
          <a:p>
            <a:r>
              <a:rPr lang="fr-FR" smtClean="0"/>
              <a:t>Chapitre V : Structure ioniques</a:t>
            </a:r>
            <a:endParaRPr lang="fr-FR"/>
          </a:p>
        </p:txBody>
      </p:sp>
      <p:sp>
        <p:nvSpPr>
          <p:cNvPr id="6" name="Espace réservé du numéro de diapositive 5"/>
          <p:cNvSpPr>
            <a:spLocks noGrp="1"/>
          </p:cNvSpPr>
          <p:nvPr>
            <p:ph type="sldNum" sz="quarter" idx="12"/>
          </p:nvPr>
        </p:nvSpPr>
        <p:spPr/>
        <p:txBody>
          <a:bodyPr/>
          <a:lstStyle/>
          <a:p>
            <a:fld id="{1CC1B859-83D0-43C4-A4ED-D95C0EF8FDC0}"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8C7707D-2257-4A86-8D90-8C80ED79E79C}" type="datetime1">
              <a:rPr lang="fr-FR" smtClean="0"/>
              <a:t>19/05/2021</a:t>
            </a:fld>
            <a:endParaRPr lang="fr-FR"/>
          </a:p>
        </p:txBody>
      </p:sp>
      <p:sp>
        <p:nvSpPr>
          <p:cNvPr id="5" name="Espace réservé du pied de page 4"/>
          <p:cNvSpPr>
            <a:spLocks noGrp="1"/>
          </p:cNvSpPr>
          <p:nvPr>
            <p:ph type="ftr" sz="quarter" idx="11"/>
          </p:nvPr>
        </p:nvSpPr>
        <p:spPr/>
        <p:txBody>
          <a:bodyPr/>
          <a:lstStyle/>
          <a:p>
            <a:r>
              <a:rPr lang="fr-FR" smtClean="0"/>
              <a:t>Chapitre V : Structure ioniques</a:t>
            </a:r>
            <a:endParaRPr lang="fr-FR"/>
          </a:p>
        </p:txBody>
      </p:sp>
      <p:sp>
        <p:nvSpPr>
          <p:cNvPr id="6" name="Espace réservé du numéro de diapositive 5"/>
          <p:cNvSpPr>
            <a:spLocks noGrp="1"/>
          </p:cNvSpPr>
          <p:nvPr>
            <p:ph type="sldNum" sz="quarter" idx="12"/>
          </p:nvPr>
        </p:nvSpPr>
        <p:spPr/>
        <p:txBody>
          <a:bodyPr/>
          <a:lstStyle/>
          <a:p>
            <a:fld id="{1CC1B859-83D0-43C4-A4ED-D95C0EF8FDC0}"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CAA2AC4-239E-4876-B4FE-4A2A5BD5120B}" type="datetime1">
              <a:rPr lang="fr-FR" smtClean="0"/>
              <a:t>19/05/2021</a:t>
            </a:fld>
            <a:endParaRPr lang="fr-FR"/>
          </a:p>
        </p:txBody>
      </p:sp>
      <p:sp>
        <p:nvSpPr>
          <p:cNvPr id="6" name="Espace réservé du pied de page 5"/>
          <p:cNvSpPr>
            <a:spLocks noGrp="1"/>
          </p:cNvSpPr>
          <p:nvPr>
            <p:ph type="ftr" sz="quarter" idx="11"/>
          </p:nvPr>
        </p:nvSpPr>
        <p:spPr/>
        <p:txBody>
          <a:bodyPr/>
          <a:lstStyle/>
          <a:p>
            <a:r>
              <a:rPr lang="fr-FR" smtClean="0"/>
              <a:t>Chapitre V : Structure ioniques</a:t>
            </a:r>
            <a:endParaRPr lang="fr-FR"/>
          </a:p>
        </p:txBody>
      </p:sp>
      <p:sp>
        <p:nvSpPr>
          <p:cNvPr id="7" name="Espace réservé du numéro de diapositive 6"/>
          <p:cNvSpPr>
            <a:spLocks noGrp="1"/>
          </p:cNvSpPr>
          <p:nvPr>
            <p:ph type="sldNum" sz="quarter" idx="12"/>
          </p:nvPr>
        </p:nvSpPr>
        <p:spPr/>
        <p:txBody>
          <a:bodyPr/>
          <a:lstStyle/>
          <a:p>
            <a:fld id="{1CC1B859-83D0-43C4-A4ED-D95C0EF8FDC0}"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0959303-54A6-4176-85D4-9645BDE8EA28}" type="datetime1">
              <a:rPr lang="fr-FR" smtClean="0"/>
              <a:t>19/05/2021</a:t>
            </a:fld>
            <a:endParaRPr lang="fr-FR"/>
          </a:p>
        </p:txBody>
      </p:sp>
      <p:sp>
        <p:nvSpPr>
          <p:cNvPr id="8" name="Espace réservé du pied de page 7"/>
          <p:cNvSpPr>
            <a:spLocks noGrp="1"/>
          </p:cNvSpPr>
          <p:nvPr>
            <p:ph type="ftr" sz="quarter" idx="11"/>
          </p:nvPr>
        </p:nvSpPr>
        <p:spPr/>
        <p:txBody>
          <a:bodyPr/>
          <a:lstStyle/>
          <a:p>
            <a:r>
              <a:rPr lang="fr-FR" smtClean="0"/>
              <a:t>Chapitre V : Structure ioniques</a:t>
            </a:r>
            <a:endParaRPr lang="fr-FR"/>
          </a:p>
        </p:txBody>
      </p:sp>
      <p:sp>
        <p:nvSpPr>
          <p:cNvPr id="9" name="Espace réservé du numéro de diapositive 8"/>
          <p:cNvSpPr>
            <a:spLocks noGrp="1"/>
          </p:cNvSpPr>
          <p:nvPr>
            <p:ph type="sldNum" sz="quarter" idx="12"/>
          </p:nvPr>
        </p:nvSpPr>
        <p:spPr/>
        <p:txBody>
          <a:bodyPr/>
          <a:lstStyle/>
          <a:p>
            <a:fld id="{1CC1B859-83D0-43C4-A4ED-D95C0EF8FDC0}"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588E44E7-95B6-4B30-AD44-78446830A536}" type="datetime1">
              <a:rPr lang="fr-FR" smtClean="0"/>
              <a:t>19/05/2021</a:t>
            </a:fld>
            <a:endParaRPr lang="fr-FR"/>
          </a:p>
        </p:txBody>
      </p:sp>
      <p:sp>
        <p:nvSpPr>
          <p:cNvPr id="4" name="Espace réservé du pied de page 3"/>
          <p:cNvSpPr>
            <a:spLocks noGrp="1"/>
          </p:cNvSpPr>
          <p:nvPr>
            <p:ph type="ftr" sz="quarter" idx="11"/>
          </p:nvPr>
        </p:nvSpPr>
        <p:spPr/>
        <p:txBody>
          <a:bodyPr/>
          <a:lstStyle/>
          <a:p>
            <a:r>
              <a:rPr lang="fr-FR" smtClean="0"/>
              <a:t>Chapitre V : Structure ioniques</a:t>
            </a:r>
            <a:endParaRPr lang="fr-FR"/>
          </a:p>
        </p:txBody>
      </p:sp>
      <p:sp>
        <p:nvSpPr>
          <p:cNvPr id="5" name="Espace réservé du numéro de diapositive 4"/>
          <p:cNvSpPr>
            <a:spLocks noGrp="1"/>
          </p:cNvSpPr>
          <p:nvPr>
            <p:ph type="sldNum" sz="quarter" idx="12"/>
          </p:nvPr>
        </p:nvSpPr>
        <p:spPr/>
        <p:txBody>
          <a:bodyPr/>
          <a:lstStyle/>
          <a:p>
            <a:fld id="{1CC1B859-83D0-43C4-A4ED-D95C0EF8FDC0}"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B5B4289-047C-41BB-A498-1227F487A062}" type="datetime1">
              <a:rPr lang="fr-FR" smtClean="0"/>
              <a:t>19/05/2021</a:t>
            </a:fld>
            <a:endParaRPr lang="fr-FR"/>
          </a:p>
        </p:txBody>
      </p:sp>
      <p:sp>
        <p:nvSpPr>
          <p:cNvPr id="3" name="Espace réservé du pied de page 2"/>
          <p:cNvSpPr>
            <a:spLocks noGrp="1"/>
          </p:cNvSpPr>
          <p:nvPr>
            <p:ph type="ftr" sz="quarter" idx="11"/>
          </p:nvPr>
        </p:nvSpPr>
        <p:spPr/>
        <p:txBody>
          <a:bodyPr/>
          <a:lstStyle/>
          <a:p>
            <a:r>
              <a:rPr lang="fr-FR" smtClean="0"/>
              <a:t>Chapitre V : Structure ioniques</a:t>
            </a:r>
            <a:endParaRPr lang="fr-FR"/>
          </a:p>
        </p:txBody>
      </p:sp>
      <p:sp>
        <p:nvSpPr>
          <p:cNvPr id="4" name="Espace réservé du numéro de diapositive 3"/>
          <p:cNvSpPr>
            <a:spLocks noGrp="1"/>
          </p:cNvSpPr>
          <p:nvPr>
            <p:ph type="sldNum" sz="quarter" idx="12"/>
          </p:nvPr>
        </p:nvSpPr>
        <p:spPr/>
        <p:txBody>
          <a:bodyPr/>
          <a:lstStyle/>
          <a:p>
            <a:fld id="{1CC1B859-83D0-43C4-A4ED-D95C0EF8FDC0}"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7EAD43B-D9E7-43A3-BC61-9BD2B556E246}" type="datetime1">
              <a:rPr lang="fr-FR" smtClean="0"/>
              <a:t>19/05/2021</a:t>
            </a:fld>
            <a:endParaRPr lang="fr-FR"/>
          </a:p>
        </p:txBody>
      </p:sp>
      <p:sp>
        <p:nvSpPr>
          <p:cNvPr id="6" name="Espace réservé du pied de page 5"/>
          <p:cNvSpPr>
            <a:spLocks noGrp="1"/>
          </p:cNvSpPr>
          <p:nvPr>
            <p:ph type="ftr" sz="quarter" idx="11"/>
          </p:nvPr>
        </p:nvSpPr>
        <p:spPr/>
        <p:txBody>
          <a:bodyPr/>
          <a:lstStyle/>
          <a:p>
            <a:r>
              <a:rPr lang="fr-FR" smtClean="0"/>
              <a:t>Chapitre V : Structure ioniques</a:t>
            </a:r>
            <a:endParaRPr lang="fr-FR"/>
          </a:p>
        </p:txBody>
      </p:sp>
      <p:sp>
        <p:nvSpPr>
          <p:cNvPr id="7" name="Espace réservé du numéro de diapositive 6"/>
          <p:cNvSpPr>
            <a:spLocks noGrp="1"/>
          </p:cNvSpPr>
          <p:nvPr>
            <p:ph type="sldNum" sz="quarter" idx="12"/>
          </p:nvPr>
        </p:nvSpPr>
        <p:spPr/>
        <p:txBody>
          <a:bodyPr/>
          <a:lstStyle/>
          <a:p>
            <a:fld id="{1CC1B859-83D0-43C4-A4ED-D95C0EF8FDC0}"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D71FBBC-B255-4DEA-BCB1-BB77ADBC9E6E}" type="datetime1">
              <a:rPr lang="fr-FR" smtClean="0"/>
              <a:t>19/05/2021</a:t>
            </a:fld>
            <a:endParaRPr lang="fr-FR"/>
          </a:p>
        </p:txBody>
      </p:sp>
      <p:sp>
        <p:nvSpPr>
          <p:cNvPr id="6" name="Espace réservé du pied de page 5"/>
          <p:cNvSpPr>
            <a:spLocks noGrp="1"/>
          </p:cNvSpPr>
          <p:nvPr>
            <p:ph type="ftr" sz="quarter" idx="11"/>
          </p:nvPr>
        </p:nvSpPr>
        <p:spPr/>
        <p:txBody>
          <a:bodyPr/>
          <a:lstStyle/>
          <a:p>
            <a:r>
              <a:rPr lang="fr-FR" smtClean="0"/>
              <a:t>Chapitre V : Structure ioniques</a:t>
            </a:r>
            <a:endParaRPr lang="fr-FR"/>
          </a:p>
        </p:txBody>
      </p:sp>
      <p:sp>
        <p:nvSpPr>
          <p:cNvPr id="7" name="Espace réservé du numéro de diapositive 6"/>
          <p:cNvSpPr>
            <a:spLocks noGrp="1"/>
          </p:cNvSpPr>
          <p:nvPr>
            <p:ph type="sldNum" sz="quarter" idx="12"/>
          </p:nvPr>
        </p:nvSpPr>
        <p:spPr/>
        <p:txBody>
          <a:bodyPr/>
          <a:lstStyle/>
          <a:p>
            <a:fld id="{1CC1B859-83D0-43C4-A4ED-D95C0EF8FDC0}"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F9F0CC-0774-4EB4-B6CC-F915F9849110}" type="datetime1">
              <a:rPr lang="fr-FR" smtClean="0"/>
              <a:t>19/05/2021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Chapitre V : Structure ioniques</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1B859-83D0-43C4-A4ED-D95C0EF8FDC0}"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4704"/>
            <a:ext cx="9144000" cy="559164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nSpc>
                <a:spcPct val="150000"/>
              </a:lnSpc>
            </a:pPr>
            <a:r>
              <a:rPr lang="fr-FR" sz="3200" b="1" dirty="0" smtClean="0"/>
              <a:t>Chapitre </a:t>
            </a:r>
            <a:r>
              <a:rPr lang="fr-FR" sz="3200" b="1" dirty="0" smtClean="0"/>
              <a:t>VI </a:t>
            </a:r>
            <a:r>
              <a:rPr lang="fr-FR" sz="3200" b="1" dirty="0"/>
              <a:t>: Structures ioniques </a:t>
            </a:r>
            <a:endParaRPr lang="fr-FR" sz="3200" b="1" dirty="0" smtClean="0"/>
          </a:p>
          <a:p>
            <a:pPr marL="457200" indent="-457200">
              <a:lnSpc>
                <a:spcPct val="150000"/>
              </a:lnSpc>
              <a:buFont typeface="Wingdings" pitchFamily="2" charset="2"/>
              <a:buChar char="q"/>
            </a:pPr>
            <a:r>
              <a:rPr lang="fr-FR" sz="3200" b="1" dirty="0" smtClean="0"/>
              <a:t>VI-1- </a:t>
            </a:r>
            <a:r>
              <a:rPr lang="fr-FR" sz="3200" b="1" dirty="0"/>
              <a:t>Structures ioniques de type </a:t>
            </a:r>
            <a:r>
              <a:rPr lang="fr-FR" sz="3200" b="1" dirty="0">
                <a:solidFill>
                  <a:srgbClr val="FF0000"/>
                </a:solidFill>
              </a:rPr>
              <a:t>MX</a:t>
            </a:r>
            <a:r>
              <a:rPr lang="fr-FR" sz="3200" b="1" dirty="0"/>
              <a:t> (</a:t>
            </a:r>
            <a:r>
              <a:rPr lang="fr-FR" sz="3200" b="1" dirty="0" err="1"/>
              <a:t>CsCl</a:t>
            </a:r>
            <a:r>
              <a:rPr lang="fr-FR" sz="3200" b="1" dirty="0"/>
              <a:t>, </a:t>
            </a:r>
            <a:r>
              <a:rPr lang="fr-FR" sz="3200" b="1" dirty="0" err="1"/>
              <a:t>NaCl</a:t>
            </a:r>
            <a:r>
              <a:rPr lang="fr-FR" sz="3200" b="1" dirty="0"/>
              <a:t>, </a:t>
            </a:r>
            <a:r>
              <a:rPr lang="fr-FR" sz="3200" b="1" dirty="0" err="1"/>
              <a:t>ZnS</a:t>
            </a:r>
            <a:r>
              <a:rPr lang="fr-FR" sz="3200" b="1" dirty="0"/>
              <a:t>, </a:t>
            </a:r>
            <a:r>
              <a:rPr lang="fr-FR" sz="3200" b="1" dirty="0" err="1"/>
              <a:t>NiAs</a:t>
            </a:r>
            <a:r>
              <a:rPr lang="fr-FR" sz="3200" b="1" dirty="0"/>
              <a:t>…..) </a:t>
            </a:r>
          </a:p>
          <a:p>
            <a:pPr marL="457200" indent="-457200">
              <a:lnSpc>
                <a:spcPct val="150000"/>
              </a:lnSpc>
              <a:buFont typeface="Wingdings" pitchFamily="2" charset="2"/>
              <a:buChar char="q"/>
            </a:pPr>
            <a:r>
              <a:rPr lang="fr-FR" sz="3200" b="1" dirty="0" smtClean="0"/>
              <a:t>VI-2- </a:t>
            </a:r>
            <a:r>
              <a:rPr lang="fr-FR" sz="3200" b="1" dirty="0"/>
              <a:t>Structures de type </a:t>
            </a:r>
            <a:r>
              <a:rPr lang="fr-FR" sz="3200" b="1" dirty="0">
                <a:solidFill>
                  <a:srgbClr val="FF0000"/>
                </a:solidFill>
              </a:rPr>
              <a:t>MX</a:t>
            </a:r>
            <a:r>
              <a:rPr lang="fr-FR" sz="3200" b="1" baseline="-25000" dirty="0">
                <a:solidFill>
                  <a:srgbClr val="FF0000"/>
                </a:solidFill>
              </a:rPr>
              <a:t>2</a:t>
            </a:r>
            <a:r>
              <a:rPr lang="fr-FR" sz="3200" b="1" dirty="0"/>
              <a:t> </a:t>
            </a:r>
            <a:endParaRPr lang="fr-FR" sz="3200" b="1" dirty="0"/>
          </a:p>
          <a:p>
            <a:pPr marL="457200" indent="-457200">
              <a:lnSpc>
                <a:spcPct val="150000"/>
              </a:lnSpc>
              <a:buFont typeface="Wingdings" pitchFamily="2" charset="2"/>
              <a:buChar char="q"/>
            </a:pPr>
            <a:r>
              <a:rPr lang="fr-FR" sz="3200" b="1" dirty="0" smtClean="0"/>
              <a:t>VI-2-1- fluorine </a:t>
            </a:r>
            <a:r>
              <a:rPr lang="fr-FR" sz="3200" b="1" dirty="0"/>
              <a:t>CaF</a:t>
            </a:r>
            <a:r>
              <a:rPr lang="fr-FR" sz="3200" b="1" baseline="-25000" dirty="0"/>
              <a:t>2</a:t>
            </a:r>
            <a:r>
              <a:rPr lang="fr-FR" sz="3200" b="1" dirty="0"/>
              <a:t> et </a:t>
            </a:r>
            <a:r>
              <a:rPr lang="fr-FR" sz="3200" b="1" dirty="0" smtClean="0"/>
              <a:t>anti-fluorine</a:t>
            </a:r>
            <a:r>
              <a:rPr lang="fr-FR" sz="3200" b="1" dirty="0"/>
              <a:t>, rutile TiO</a:t>
            </a:r>
            <a:r>
              <a:rPr lang="fr-FR" sz="3200" b="1" baseline="-25000" dirty="0"/>
              <a:t>2</a:t>
            </a:r>
            <a:r>
              <a:rPr lang="fr-FR" sz="3200" b="1" dirty="0"/>
              <a:t>, SiO</a:t>
            </a:r>
            <a:r>
              <a:rPr lang="fr-FR" sz="3200" b="1" baseline="-25000" dirty="0"/>
              <a:t>2</a:t>
            </a:r>
            <a:r>
              <a:rPr lang="fr-FR" sz="3200" b="1" dirty="0"/>
              <a:t>…. </a:t>
            </a:r>
          </a:p>
          <a:p>
            <a:pPr marL="457200" indent="-457200">
              <a:lnSpc>
                <a:spcPct val="150000"/>
              </a:lnSpc>
              <a:buFont typeface="Wingdings" pitchFamily="2" charset="2"/>
              <a:buChar char="q"/>
            </a:pPr>
            <a:r>
              <a:rPr lang="fr-FR" sz="3200" b="1" dirty="0" smtClean="0"/>
              <a:t>VI-2-2- </a:t>
            </a:r>
            <a:r>
              <a:rPr lang="fr-FR" sz="3200" b="1" dirty="0"/>
              <a:t>Structure en couche : type CdCl</a:t>
            </a:r>
            <a:r>
              <a:rPr lang="fr-FR" sz="3200" b="1" baseline="-25000" dirty="0"/>
              <a:t>2</a:t>
            </a:r>
            <a:r>
              <a:rPr lang="fr-FR" sz="3200" b="1" dirty="0"/>
              <a:t>, CdI</a:t>
            </a:r>
            <a:r>
              <a:rPr lang="fr-FR" sz="3200" b="1" baseline="-25000" dirty="0"/>
              <a:t>2</a:t>
            </a:r>
            <a:r>
              <a:rPr lang="fr-FR" sz="3200" b="1" dirty="0"/>
              <a:t>.</a:t>
            </a:r>
          </a:p>
        </p:txBody>
      </p:sp>
      <p:sp>
        <p:nvSpPr>
          <p:cNvPr id="6" name="Espace réservé du pied de page 10"/>
          <p:cNvSpPr>
            <a:spLocks noGrp="1"/>
          </p:cNvSpPr>
          <p:nvPr>
            <p:ph type="ftr" sz="quarter" idx="11"/>
          </p:nvPr>
        </p:nvSpPr>
        <p:spPr>
          <a:xfrm>
            <a:off x="3124200" y="6356350"/>
            <a:ext cx="3824064" cy="365125"/>
          </a:xfrm>
        </p:spPr>
        <p:txBody>
          <a:bodyPr/>
          <a:lstStyle/>
          <a:p>
            <a:r>
              <a:rPr lang="fr-FR" smtClean="0"/>
              <a:t>Chapitre V : Structure ioniques</a:t>
            </a:r>
            <a:endParaRPr lang="fr-FR" dirty="0"/>
          </a:p>
        </p:txBody>
      </p:sp>
      <p:sp>
        <p:nvSpPr>
          <p:cNvPr id="2" name="Espace réservé de la date 1"/>
          <p:cNvSpPr>
            <a:spLocks noGrp="1"/>
          </p:cNvSpPr>
          <p:nvPr>
            <p:ph type="dt" sz="half" idx="10"/>
          </p:nvPr>
        </p:nvSpPr>
        <p:spPr/>
        <p:txBody>
          <a:bodyPr/>
          <a:lstStyle/>
          <a:p>
            <a:fld id="{A3903CDD-7BCE-43B4-A755-E9CE837AB86B}" type="datetime1">
              <a:rPr lang="fr-FR" smtClean="0"/>
              <a:t>19/05/2021</a:t>
            </a:fld>
            <a:endParaRPr lang="fr-FR" dirty="0"/>
          </a:p>
        </p:txBody>
      </p:sp>
      <p:sp>
        <p:nvSpPr>
          <p:cNvPr id="8" name="AutoShape 4"/>
          <p:cNvSpPr>
            <a:spLocks noChangeArrowheads="1"/>
          </p:cNvSpPr>
          <p:nvPr/>
        </p:nvSpPr>
        <p:spPr bwMode="auto">
          <a:xfrm>
            <a:off x="971600" y="-99392"/>
            <a:ext cx="7715199" cy="777061"/>
          </a:xfrm>
          <a:prstGeom prst="horizontalScroll">
            <a:avLst>
              <a:gd name="adj" fmla="val 12500"/>
            </a:avLst>
          </a:prstGeom>
          <a:gradFill rotWithShape="1">
            <a:gsLst>
              <a:gs pos="0">
                <a:srgbClr val="CC3300"/>
              </a:gs>
              <a:gs pos="50000">
                <a:schemeClr val="bg1"/>
              </a:gs>
              <a:gs pos="100000">
                <a:srgbClr val="CC3300"/>
              </a:gs>
            </a:gsLst>
            <a:lin ang="5400000" scaled="1"/>
          </a:gra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spcBef>
                <a:spcPct val="50000"/>
              </a:spcBef>
              <a:defRPr/>
            </a:pPr>
            <a:r>
              <a:rPr lang="fr-FR" sz="3200" b="1" dirty="0"/>
              <a:t>Plan </a:t>
            </a:r>
            <a:r>
              <a:rPr lang="fr-FR" sz="3200" b="1" dirty="0" smtClean="0"/>
              <a:t>de présentation </a:t>
            </a:r>
            <a:r>
              <a:rPr lang="fr-FR" sz="3200" b="1" dirty="0"/>
              <a:t>du Chapitre </a:t>
            </a:r>
            <a:r>
              <a:rPr lang="fr-FR" sz="3200" b="1" dirty="0" smtClean="0"/>
              <a:t>VI</a:t>
            </a:r>
            <a:endParaRPr lang="fr-FR" sz="3200" b="1" dirty="0">
              <a:cs typeface="Arial" charset="0"/>
            </a:endParaRPr>
          </a:p>
        </p:txBody>
      </p:sp>
      <p:sp>
        <p:nvSpPr>
          <p:cNvPr id="4" name="Espace réservé du numéro de diapositive 3"/>
          <p:cNvSpPr>
            <a:spLocks noGrp="1"/>
          </p:cNvSpPr>
          <p:nvPr>
            <p:ph type="sldNum" sz="quarter" idx="12"/>
          </p:nvPr>
        </p:nvSpPr>
        <p:spPr/>
        <p:txBody>
          <a:bodyPr/>
          <a:lstStyle/>
          <a:p>
            <a:fld id="{1CC1B859-83D0-43C4-A4ED-D95C0EF8FDC0}" type="slidenum">
              <a:rPr lang="fr-FR" smtClean="0"/>
              <a:t>1</a:t>
            </a:fld>
            <a:endParaRPr lang="fr-FR" dirty="0"/>
          </a:p>
        </p:txBody>
      </p:sp>
    </p:spTree>
    <p:extLst>
      <p:ext uri="{BB962C8B-B14F-4D97-AF65-F5344CB8AC3E}">
        <p14:creationId xmlns:p14="http://schemas.microsoft.com/office/powerpoint/2010/main" val="3699159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19877" y="908720"/>
            <a:ext cx="6280315" cy="28803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fr-FR" sz="2000" b="1" i="1" u="sng" dirty="0">
                <a:solidFill>
                  <a:srgbClr val="FF0000"/>
                </a:solidFill>
              </a:rPr>
              <a:t>Description de la structure:</a:t>
            </a:r>
            <a:endParaRPr lang="fr-FR" sz="2000" dirty="0">
              <a:solidFill>
                <a:srgbClr val="FF0000"/>
              </a:solidFill>
            </a:endParaRPr>
          </a:p>
          <a:p>
            <a:pPr algn="just"/>
            <a:r>
              <a:rPr lang="fr-FR" sz="2000" b="1" dirty="0"/>
              <a:t>La blende est la variété cubique du sulfure de zinc </a:t>
            </a:r>
            <a:r>
              <a:rPr lang="fr-FR" sz="2000" b="1" dirty="0" err="1"/>
              <a:t>ZnS</a:t>
            </a:r>
            <a:r>
              <a:rPr lang="fr-FR" sz="2000" b="1" dirty="0"/>
              <a:t>. Dans cette </a:t>
            </a:r>
            <a:r>
              <a:rPr lang="fr-FR" sz="2000" b="1" dirty="0" smtClean="0"/>
              <a:t>structure, les </a:t>
            </a:r>
            <a:r>
              <a:rPr lang="fr-FR" sz="2000" b="1" dirty="0"/>
              <a:t>ions S</a:t>
            </a:r>
            <a:r>
              <a:rPr lang="fr-FR" sz="2000" b="1" baseline="30000" dirty="0"/>
              <a:t>2-</a:t>
            </a:r>
            <a:r>
              <a:rPr lang="fr-FR" sz="2000" b="1" dirty="0"/>
              <a:t> forment un réseau cubique à faces centrées (CFC) d’arête a. Les ions Zn</a:t>
            </a:r>
            <a:r>
              <a:rPr lang="fr-FR" sz="2000" b="1" baseline="30000" dirty="0"/>
              <a:t>2+</a:t>
            </a:r>
            <a:r>
              <a:rPr lang="fr-FR" sz="2000" b="1" dirty="0"/>
              <a:t> occupent un site tétraédrique sur deux dans ce réseau c- à-d les centres de la moitié des 8 petits cubes d’arête a/2 délimités par 4 anions S</a:t>
            </a:r>
            <a:r>
              <a:rPr lang="fr-FR" sz="2000" b="1" baseline="30000" dirty="0"/>
              <a:t>2-</a:t>
            </a:r>
            <a:r>
              <a:rPr lang="fr-FR" sz="2000" b="1" dirty="0"/>
              <a:t> les plus proches, en quinconce.</a:t>
            </a:r>
            <a:endParaRPr lang="fr-FR" sz="2000" b="1" dirty="0">
              <a:latin typeface="Times New Roman" pitchFamily="18" charset="0"/>
              <a:cs typeface="Times New Roman" pitchFamily="18" charset="0"/>
            </a:endParaRPr>
          </a:p>
        </p:txBody>
      </p:sp>
      <p:sp>
        <p:nvSpPr>
          <p:cNvPr id="4" name="Espace réservé du pied de page 3"/>
          <p:cNvSpPr>
            <a:spLocks noGrp="1"/>
          </p:cNvSpPr>
          <p:nvPr>
            <p:ph type="ftr" sz="quarter" idx="11"/>
          </p:nvPr>
        </p:nvSpPr>
        <p:spPr>
          <a:xfrm>
            <a:off x="3131840" y="6453336"/>
            <a:ext cx="4040088" cy="365125"/>
          </a:xfrm>
        </p:spPr>
        <p:txBody>
          <a:bodyPr/>
          <a:lstStyle/>
          <a:p>
            <a:r>
              <a:rPr lang="fr-FR" dirty="0" smtClean="0"/>
              <a:t>Chapitre V : Structure ioniques</a:t>
            </a:r>
            <a:endParaRPr lang="fr-FR" dirty="0"/>
          </a:p>
        </p:txBody>
      </p:sp>
      <p:sp>
        <p:nvSpPr>
          <p:cNvPr id="6" name="Espace réservé de la date 5"/>
          <p:cNvSpPr>
            <a:spLocks noGrp="1"/>
          </p:cNvSpPr>
          <p:nvPr>
            <p:ph type="dt" sz="half" idx="10"/>
          </p:nvPr>
        </p:nvSpPr>
        <p:spPr>
          <a:xfrm>
            <a:off x="467544" y="6453336"/>
            <a:ext cx="2133600" cy="365125"/>
          </a:xfrm>
        </p:spPr>
        <p:txBody>
          <a:bodyPr/>
          <a:lstStyle/>
          <a:p>
            <a:fld id="{242B288D-C0CB-4367-A6A0-9C0A6127AB46}" type="datetime1">
              <a:rPr lang="fr-FR" smtClean="0"/>
              <a:t>19/05/2021</a:t>
            </a:fld>
            <a:endParaRPr lang="fr-FR" dirty="0"/>
          </a:p>
        </p:txBody>
      </p:sp>
      <p:sp>
        <p:nvSpPr>
          <p:cNvPr id="2" name="Espace réservé du numéro de diapositive 1"/>
          <p:cNvSpPr>
            <a:spLocks noGrp="1"/>
          </p:cNvSpPr>
          <p:nvPr>
            <p:ph type="sldNum" sz="quarter" idx="12"/>
          </p:nvPr>
        </p:nvSpPr>
        <p:spPr>
          <a:xfrm>
            <a:off x="6588224" y="6453336"/>
            <a:ext cx="2133600" cy="365125"/>
          </a:xfrm>
        </p:spPr>
        <p:txBody>
          <a:bodyPr/>
          <a:lstStyle/>
          <a:p>
            <a:fld id="{1CC1B859-83D0-43C4-A4ED-D95C0EF8FDC0}" type="slidenum">
              <a:rPr lang="fr-FR" smtClean="0"/>
              <a:t>10</a:t>
            </a:fld>
            <a:endParaRPr lang="fr-FR"/>
          </a:p>
        </p:txBody>
      </p:sp>
      <p:sp>
        <p:nvSpPr>
          <p:cNvPr id="7" name="AutoShape 4"/>
          <p:cNvSpPr>
            <a:spLocks noChangeArrowheads="1"/>
          </p:cNvSpPr>
          <p:nvPr/>
        </p:nvSpPr>
        <p:spPr bwMode="auto">
          <a:xfrm>
            <a:off x="43069" y="0"/>
            <a:ext cx="8534400" cy="940653"/>
          </a:xfrm>
          <a:prstGeom prst="horizontalScroll">
            <a:avLst>
              <a:gd name="adj" fmla="val 12500"/>
            </a:avLst>
          </a:prstGeom>
          <a:gradFill rotWithShape="1">
            <a:gsLst>
              <a:gs pos="0">
                <a:srgbClr val="CC3300"/>
              </a:gs>
              <a:gs pos="50000">
                <a:schemeClr val="bg1"/>
              </a:gs>
              <a:gs pos="100000">
                <a:srgbClr val="CC3300"/>
              </a:gs>
            </a:gsLst>
            <a:lin ang="5400000" scaled="1"/>
          </a:gra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2000" b="1" dirty="0" smtClean="0"/>
              <a:t>VI-1- </a:t>
            </a:r>
            <a:r>
              <a:rPr lang="fr-FR" sz="2000" b="1" dirty="0"/>
              <a:t>Composés de type </a:t>
            </a:r>
            <a:r>
              <a:rPr lang="fr-FR" sz="2000" b="1" dirty="0" smtClean="0"/>
              <a:t>AB</a:t>
            </a:r>
          </a:p>
          <a:p>
            <a:pPr algn="ctr"/>
            <a:r>
              <a:rPr lang="fr-FR" sz="2000" b="1" dirty="0" smtClean="0"/>
              <a:t>VI-1-3- </a:t>
            </a:r>
            <a:r>
              <a:rPr lang="fr-FR" sz="2000" b="1" dirty="0"/>
              <a:t>Structure de type </a:t>
            </a:r>
            <a:r>
              <a:rPr lang="fr-FR" sz="2000" b="1" dirty="0" err="1"/>
              <a:t>ZnS</a:t>
            </a:r>
            <a:r>
              <a:rPr lang="fr-FR" sz="2000" b="1" dirty="0"/>
              <a:t> </a:t>
            </a:r>
            <a:r>
              <a:rPr lang="fr-FR" sz="2000" b="1" dirty="0" smtClean="0"/>
              <a:t>blende</a:t>
            </a:r>
            <a:endParaRPr lang="fr-FR" sz="2000" b="1" dirty="0"/>
          </a:p>
        </p:txBody>
      </p:sp>
      <p:graphicFrame>
        <p:nvGraphicFramePr>
          <p:cNvPr id="5" name="Tableau 4"/>
          <p:cNvGraphicFramePr>
            <a:graphicFrameLocks noGrp="1"/>
          </p:cNvGraphicFramePr>
          <p:nvPr>
            <p:extLst>
              <p:ext uri="{D42A27DB-BD31-4B8C-83A1-F6EECF244321}">
                <p14:modId xmlns:p14="http://schemas.microsoft.com/office/powerpoint/2010/main" val="3628807302"/>
              </p:ext>
            </p:extLst>
          </p:nvPr>
        </p:nvGraphicFramePr>
        <p:xfrm>
          <a:off x="19877" y="4070376"/>
          <a:ext cx="9088626" cy="2382960"/>
        </p:xfrm>
        <a:graphic>
          <a:graphicData uri="http://schemas.openxmlformats.org/drawingml/2006/table">
            <a:tbl>
              <a:tblPr firstRow="1" firstCol="1" bandRow="1">
                <a:tableStyleId>{5C22544A-7EE6-4342-B048-85BDC9FD1C3A}</a:tableStyleId>
              </a:tblPr>
              <a:tblGrid>
                <a:gridCol w="4544313"/>
                <a:gridCol w="4544313"/>
              </a:tblGrid>
              <a:tr h="595740">
                <a:tc>
                  <a:txBody>
                    <a:bodyPr/>
                    <a:lstStyle/>
                    <a:p>
                      <a:pPr algn="just">
                        <a:lnSpc>
                          <a:spcPct val="150000"/>
                        </a:lnSpc>
                        <a:spcAft>
                          <a:spcPts val="0"/>
                        </a:spcAft>
                      </a:pPr>
                      <a:r>
                        <a:rPr lang="fr-FR" sz="1400" b="1" dirty="0">
                          <a:effectLst/>
                        </a:rPr>
                        <a:t>Origine sur l’anion :</a:t>
                      </a:r>
                      <a:endParaRPr lang="fr-FR" sz="1400" b="1" dirty="0">
                        <a:effectLst/>
                        <a:latin typeface="Times New Roman"/>
                        <a:ea typeface="Times New Roman"/>
                      </a:endParaRPr>
                    </a:p>
                  </a:txBody>
                  <a:tcPr marL="68580" marR="68580" marT="0" marB="0" anchor="ctr"/>
                </a:tc>
                <a:tc>
                  <a:txBody>
                    <a:bodyPr/>
                    <a:lstStyle/>
                    <a:p>
                      <a:pPr algn="just">
                        <a:lnSpc>
                          <a:spcPct val="150000"/>
                        </a:lnSpc>
                        <a:spcAft>
                          <a:spcPts val="0"/>
                        </a:spcAft>
                      </a:pPr>
                      <a:r>
                        <a:rPr lang="fr-FR" sz="1400" b="1">
                          <a:effectLst/>
                        </a:rPr>
                        <a:t>Origine sur le cation :</a:t>
                      </a:r>
                      <a:endParaRPr lang="fr-FR" sz="1400" b="1">
                        <a:effectLst/>
                        <a:latin typeface="Times New Roman"/>
                        <a:ea typeface="Times New Roman"/>
                      </a:endParaRPr>
                    </a:p>
                  </a:txBody>
                  <a:tcPr marL="68580" marR="68580" marT="0" marB="0" anchor="ctr"/>
                </a:tc>
              </a:tr>
              <a:tr h="595740">
                <a:tc>
                  <a:txBody>
                    <a:bodyPr/>
                    <a:lstStyle/>
                    <a:p>
                      <a:pPr algn="just">
                        <a:lnSpc>
                          <a:spcPct val="150000"/>
                        </a:lnSpc>
                        <a:spcAft>
                          <a:spcPts val="0"/>
                        </a:spcAft>
                      </a:pPr>
                      <a:r>
                        <a:rPr lang="fr-FR" sz="1400" b="1" dirty="0">
                          <a:effectLst/>
                        </a:rPr>
                        <a:t>S</a:t>
                      </a:r>
                      <a:r>
                        <a:rPr lang="fr-FR" sz="1400" b="1" baseline="30000" dirty="0">
                          <a:effectLst/>
                        </a:rPr>
                        <a:t>2-</a:t>
                      </a:r>
                      <a:r>
                        <a:rPr lang="fr-FR" sz="1400" b="1" dirty="0">
                          <a:effectLst/>
                        </a:rPr>
                        <a:t>: (</a:t>
                      </a:r>
                      <a:r>
                        <a:rPr lang="fr-FR" sz="1400" b="1" dirty="0" smtClean="0">
                          <a:effectLst/>
                        </a:rPr>
                        <a:t>0; 0; 0</a:t>
                      </a:r>
                      <a:r>
                        <a:rPr lang="fr-FR" sz="1400" b="1" dirty="0">
                          <a:effectLst/>
                        </a:rPr>
                        <a:t>) (</a:t>
                      </a:r>
                      <a:r>
                        <a:rPr lang="fr-FR" sz="1400" b="1" dirty="0" smtClean="0">
                          <a:effectLst/>
                        </a:rPr>
                        <a:t>1/2; ½; </a:t>
                      </a:r>
                      <a:r>
                        <a:rPr lang="fr-FR" sz="1400" b="1" dirty="0">
                          <a:effectLst/>
                        </a:rPr>
                        <a:t>0) (</a:t>
                      </a:r>
                      <a:r>
                        <a:rPr lang="fr-FR" sz="1400" b="1" dirty="0" smtClean="0">
                          <a:effectLst/>
                        </a:rPr>
                        <a:t>1/2; 0; </a:t>
                      </a:r>
                      <a:r>
                        <a:rPr lang="fr-FR" sz="1400" b="1" dirty="0">
                          <a:effectLst/>
                        </a:rPr>
                        <a:t>1/2) (</a:t>
                      </a:r>
                      <a:r>
                        <a:rPr lang="fr-FR" sz="1400" b="1" dirty="0" smtClean="0">
                          <a:effectLst/>
                        </a:rPr>
                        <a:t>0; ½; </a:t>
                      </a:r>
                      <a:r>
                        <a:rPr lang="fr-FR" sz="1400" b="1" dirty="0">
                          <a:effectLst/>
                        </a:rPr>
                        <a:t>1/2)</a:t>
                      </a:r>
                      <a:endParaRPr lang="fr-FR" sz="1400" b="1" dirty="0">
                        <a:effectLst/>
                        <a:latin typeface="Times New Roman"/>
                        <a:ea typeface="Times New Roman"/>
                      </a:endParaRPr>
                    </a:p>
                  </a:txBody>
                  <a:tcPr marL="68580" marR="68580" marT="0" marB="0" anchor="ctr"/>
                </a:tc>
                <a:tc>
                  <a:txBody>
                    <a:bodyPr/>
                    <a:lstStyle/>
                    <a:p>
                      <a:pPr algn="just">
                        <a:lnSpc>
                          <a:spcPct val="150000"/>
                        </a:lnSpc>
                        <a:spcAft>
                          <a:spcPts val="0"/>
                        </a:spcAft>
                      </a:pPr>
                      <a:r>
                        <a:rPr lang="fr-FR" sz="1400" b="1" dirty="0">
                          <a:effectLst/>
                        </a:rPr>
                        <a:t>S</a:t>
                      </a:r>
                      <a:r>
                        <a:rPr lang="fr-FR" sz="1400" b="1" baseline="30000" dirty="0">
                          <a:effectLst/>
                        </a:rPr>
                        <a:t>2-</a:t>
                      </a:r>
                      <a:r>
                        <a:rPr lang="fr-FR" sz="1400" b="1" dirty="0">
                          <a:effectLst/>
                        </a:rPr>
                        <a:t>: (</a:t>
                      </a:r>
                      <a:r>
                        <a:rPr lang="fr-FR" sz="1400" b="1" dirty="0" smtClean="0">
                          <a:effectLst/>
                        </a:rPr>
                        <a:t>1/4; ¼; </a:t>
                      </a:r>
                      <a:r>
                        <a:rPr lang="fr-FR" sz="1400" b="1" dirty="0">
                          <a:effectLst/>
                        </a:rPr>
                        <a:t>1/4) (</a:t>
                      </a:r>
                      <a:r>
                        <a:rPr lang="fr-FR" sz="1400" b="1" dirty="0" smtClean="0">
                          <a:effectLst/>
                        </a:rPr>
                        <a:t>3/4; ¾; </a:t>
                      </a:r>
                      <a:r>
                        <a:rPr lang="fr-FR" sz="1400" b="1" dirty="0">
                          <a:effectLst/>
                        </a:rPr>
                        <a:t>1/4) (</a:t>
                      </a:r>
                      <a:r>
                        <a:rPr lang="fr-FR" sz="1400" b="1" dirty="0" smtClean="0">
                          <a:effectLst/>
                        </a:rPr>
                        <a:t>3/4; ¼; </a:t>
                      </a:r>
                      <a:r>
                        <a:rPr lang="fr-FR" sz="1400" b="1" dirty="0">
                          <a:effectLst/>
                        </a:rPr>
                        <a:t>3/4) (</a:t>
                      </a:r>
                      <a:r>
                        <a:rPr lang="fr-FR" sz="1400" b="1" dirty="0" smtClean="0">
                          <a:effectLst/>
                        </a:rPr>
                        <a:t>1/4; ¾; </a:t>
                      </a:r>
                      <a:r>
                        <a:rPr lang="fr-FR" sz="1400" b="1" dirty="0">
                          <a:effectLst/>
                        </a:rPr>
                        <a:t>3/4)</a:t>
                      </a:r>
                      <a:endParaRPr lang="fr-FR" sz="1400" b="1" dirty="0">
                        <a:effectLst/>
                        <a:latin typeface="Times New Roman"/>
                        <a:ea typeface="Times New Roman"/>
                      </a:endParaRPr>
                    </a:p>
                  </a:txBody>
                  <a:tcPr marL="68580" marR="68580" marT="0" marB="0" anchor="ctr"/>
                </a:tc>
              </a:tr>
              <a:tr h="595740">
                <a:tc gridSpan="2">
                  <a:txBody>
                    <a:bodyPr/>
                    <a:lstStyle/>
                    <a:p>
                      <a:pPr algn="ctr">
                        <a:lnSpc>
                          <a:spcPct val="150000"/>
                        </a:lnSpc>
                        <a:spcAft>
                          <a:spcPts val="0"/>
                        </a:spcAft>
                      </a:pPr>
                      <a:r>
                        <a:rPr lang="fr-FR" sz="1400" b="1" dirty="0">
                          <a:effectLst/>
                        </a:rPr>
                        <a:t>Tr (</a:t>
                      </a:r>
                      <a:r>
                        <a:rPr lang="fr-FR" sz="1400" b="1" dirty="0" smtClean="0">
                          <a:effectLst/>
                        </a:rPr>
                        <a:t>1/4; ¼; </a:t>
                      </a:r>
                      <a:r>
                        <a:rPr lang="fr-FR" sz="1400" b="1" dirty="0">
                          <a:effectLst/>
                        </a:rPr>
                        <a:t>1/4)</a:t>
                      </a:r>
                      <a:endParaRPr lang="fr-FR" sz="1400" b="1" dirty="0">
                        <a:effectLst/>
                        <a:latin typeface="Times New Roman"/>
                        <a:ea typeface="Times New Roman"/>
                      </a:endParaRPr>
                    </a:p>
                  </a:txBody>
                  <a:tcPr marL="68580" marR="68580" marT="0" marB="0" anchor="ctr"/>
                </a:tc>
                <a:tc hMerge="1">
                  <a:txBody>
                    <a:bodyPr/>
                    <a:lstStyle/>
                    <a:p>
                      <a:endParaRPr lang="fr-FR"/>
                    </a:p>
                  </a:txBody>
                  <a:tcPr/>
                </a:tc>
              </a:tr>
              <a:tr h="595740">
                <a:tc>
                  <a:txBody>
                    <a:bodyPr/>
                    <a:lstStyle/>
                    <a:p>
                      <a:pPr algn="just">
                        <a:lnSpc>
                          <a:spcPct val="150000"/>
                        </a:lnSpc>
                        <a:spcAft>
                          <a:spcPts val="0"/>
                        </a:spcAft>
                      </a:pPr>
                      <a:r>
                        <a:rPr lang="fr-FR" sz="1400" b="1" dirty="0">
                          <a:effectLst/>
                        </a:rPr>
                        <a:t>Zn</a:t>
                      </a:r>
                      <a:r>
                        <a:rPr lang="fr-FR" sz="1400" b="1" baseline="30000" dirty="0">
                          <a:effectLst/>
                        </a:rPr>
                        <a:t>2+</a:t>
                      </a:r>
                      <a:r>
                        <a:rPr lang="fr-FR" sz="1400" b="1" dirty="0">
                          <a:effectLst/>
                        </a:rPr>
                        <a:t>: (</a:t>
                      </a:r>
                      <a:r>
                        <a:rPr lang="fr-FR" sz="1400" b="1" dirty="0" smtClean="0">
                          <a:effectLst/>
                        </a:rPr>
                        <a:t>3/4; ¼; </a:t>
                      </a:r>
                      <a:r>
                        <a:rPr lang="fr-FR" sz="1400" b="1" dirty="0">
                          <a:effectLst/>
                        </a:rPr>
                        <a:t>1/4) (</a:t>
                      </a:r>
                      <a:r>
                        <a:rPr lang="fr-FR" sz="1400" b="1" dirty="0" smtClean="0">
                          <a:effectLst/>
                        </a:rPr>
                        <a:t>1/4; ¾; </a:t>
                      </a:r>
                      <a:r>
                        <a:rPr lang="fr-FR" sz="1400" b="1" dirty="0">
                          <a:effectLst/>
                        </a:rPr>
                        <a:t>1/4) (</a:t>
                      </a:r>
                      <a:r>
                        <a:rPr lang="fr-FR" sz="1400" b="1" dirty="0" smtClean="0">
                          <a:effectLst/>
                        </a:rPr>
                        <a:t>1/4; ¼; </a:t>
                      </a:r>
                      <a:r>
                        <a:rPr lang="fr-FR" sz="1400" b="1" dirty="0">
                          <a:effectLst/>
                        </a:rPr>
                        <a:t>3/4) (</a:t>
                      </a:r>
                      <a:r>
                        <a:rPr lang="fr-FR" sz="1400" b="1" dirty="0" smtClean="0">
                          <a:effectLst/>
                        </a:rPr>
                        <a:t>3/4; ¾; </a:t>
                      </a:r>
                      <a:r>
                        <a:rPr lang="fr-FR" sz="1400" b="1" dirty="0">
                          <a:effectLst/>
                        </a:rPr>
                        <a:t>3/4)</a:t>
                      </a:r>
                      <a:endParaRPr lang="fr-FR" sz="1400" b="1" dirty="0">
                        <a:effectLst/>
                        <a:latin typeface="Times New Roman"/>
                        <a:ea typeface="Times New Roman"/>
                      </a:endParaRPr>
                    </a:p>
                  </a:txBody>
                  <a:tcPr marL="68580" marR="68580" marT="0" marB="0" anchor="ctr"/>
                </a:tc>
                <a:tc>
                  <a:txBody>
                    <a:bodyPr/>
                    <a:lstStyle/>
                    <a:p>
                      <a:pPr algn="just">
                        <a:lnSpc>
                          <a:spcPct val="150000"/>
                        </a:lnSpc>
                        <a:spcAft>
                          <a:spcPts val="0"/>
                        </a:spcAft>
                      </a:pPr>
                      <a:r>
                        <a:rPr lang="fr-FR" sz="1400" b="1" dirty="0">
                          <a:effectLst/>
                        </a:rPr>
                        <a:t>Zn</a:t>
                      </a:r>
                      <a:r>
                        <a:rPr lang="fr-FR" sz="1400" b="1" baseline="30000" dirty="0">
                          <a:effectLst/>
                        </a:rPr>
                        <a:t>2+</a:t>
                      </a:r>
                      <a:r>
                        <a:rPr lang="fr-FR" sz="1400" b="1" dirty="0">
                          <a:effectLst/>
                        </a:rPr>
                        <a:t>: (</a:t>
                      </a:r>
                      <a:r>
                        <a:rPr lang="fr-FR" sz="1400" b="1" dirty="0" smtClean="0">
                          <a:effectLst/>
                        </a:rPr>
                        <a:t>0; ½; </a:t>
                      </a:r>
                      <a:r>
                        <a:rPr lang="fr-FR" sz="1400" b="1" dirty="0">
                          <a:effectLst/>
                        </a:rPr>
                        <a:t>1/2) (</a:t>
                      </a:r>
                      <a:r>
                        <a:rPr lang="fr-FR" sz="1400" b="1" dirty="0" smtClean="0">
                          <a:effectLst/>
                        </a:rPr>
                        <a:t>1/2; 0; </a:t>
                      </a:r>
                      <a:r>
                        <a:rPr lang="fr-FR" sz="1400" b="1" dirty="0">
                          <a:effectLst/>
                        </a:rPr>
                        <a:t>1/2) (</a:t>
                      </a:r>
                      <a:r>
                        <a:rPr lang="fr-FR" sz="1400" b="1" dirty="0" smtClean="0">
                          <a:effectLst/>
                        </a:rPr>
                        <a:t>1/2; ½; </a:t>
                      </a:r>
                      <a:r>
                        <a:rPr lang="fr-FR" sz="1400" b="1" dirty="0">
                          <a:effectLst/>
                        </a:rPr>
                        <a:t>0) (</a:t>
                      </a:r>
                      <a:r>
                        <a:rPr lang="fr-FR" sz="1400" b="1" dirty="0" smtClean="0">
                          <a:effectLst/>
                        </a:rPr>
                        <a:t>0; 0; </a:t>
                      </a:r>
                      <a:r>
                        <a:rPr lang="fr-FR" sz="1400" b="1" dirty="0">
                          <a:effectLst/>
                        </a:rPr>
                        <a:t>0)</a:t>
                      </a:r>
                      <a:endParaRPr lang="fr-FR" sz="1400" b="1" dirty="0">
                        <a:effectLst/>
                        <a:latin typeface="Times New Roman"/>
                        <a:ea typeface="Times New Roman"/>
                      </a:endParaRPr>
                    </a:p>
                  </a:txBody>
                  <a:tcPr marL="68580" marR="68580" marT="0" marB="0" anchor="ctr"/>
                </a:tc>
              </a:tr>
            </a:tbl>
          </a:graphicData>
        </a:graphic>
      </p:graphicFrame>
      <p:sp>
        <p:nvSpPr>
          <p:cNvPr id="10" name="Rectangle 1"/>
          <p:cNvSpPr>
            <a:spLocks noChangeArrowheads="1"/>
          </p:cNvSpPr>
          <p:nvPr/>
        </p:nvSpPr>
        <p:spPr bwMode="auto">
          <a:xfrm>
            <a:off x="251520" y="3731823"/>
            <a:ext cx="35440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buFontTx/>
              <a:buNone/>
              <a:tabLst/>
            </a:pPr>
            <a:r>
              <a:rPr lang="fr-FR" sz="2000" b="1" i="1" u="sng" dirty="0">
                <a:solidFill>
                  <a:srgbClr val="FF0000"/>
                </a:solidFill>
              </a:rPr>
              <a:t>Coordonnées réduites</a:t>
            </a:r>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32584"/>
            <a:ext cx="2314898" cy="3972480"/>
          </a:xfrm>
          <a:prstGeom prst="rect">
            <a:avLst/>
          </a:prstGeom>
        </p:spPr>
      </p:pic>
    </p:spTree>
    <p:extLst>
      <p:ext uri="{BB962C8B-B14F-4D97-AF65-F5344CB8AC3E}">
        <p14:creationId xmlns:p14="http://schemas.microsoft.com/office/powerpoint/2010/main" val="17584026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à coins arrondis 2"/>
              <p:cNvSpPr/>
              <p:nvPr/>
            </p:nvSpPr>
            <p:spPr>
              <a:xfrm>
                <a:off x="179512" y="764704"/>
                <a:ext cx="8892480" cy="57606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fr-FR" sz="2000" b="1" i="1" u="sng" dirty="0">
                    <a:solidFill>
                      <a:srgbClr val="FF0000"/>
                    </a:solidFill>
                  </a:rPr>
                  <a:t>Nombre de motifs</a:t>
                </a:r>
                <a:endParaRPr lang="fr-FR" sz="2000" dirty="0">
                  <a:solidFill>
                    <a:srgbClr val="FF0000"/>
                  </a:solidFill>
                </a:endParaRPr>
              </a:p>
              <a:p>
                <a:pPr algn="just"/>
                <a:r>
                  <a:rPr lang="fr-FR" sz="2000" b="1" dirty="0"/>
                  <a:t>La maille élémentaire </a:t>
                </a:r>
                <a:r>
                  <a:rPr lang="fr-FR" sz="2000" b="1" dirty="0" err="1"/>
                  <a:t>ZnS</a:t>
                </a:r>
                <a:r>
                  <a:rPr lang="fr-FR" sz="2000" b="1" dirty="0"/>
                  <a:t> blende comprend</a:t>
                </a:r>
                <a:r>
                  <a:rPr lang="fr-FR" sz="2000" b="1" dirty="0" smtClean="0"/>
                  <a:t>:</a:t>
                </a:r>
              </a:p>
              <a:p>
                <a:pPr marL="342900" indent="-342900" algn="just">
                  <a:buFontTx/>
                  <a:buChar char="-"/>
                </a:pPr>
                <a:r>
                  <a:rPr lang="fr-FR" sz="2000" b="1" dirty="0" smtClean="0"/>
                  <a:t>8 </a:t>
                </a:r>
                <a:r>
                  <a:rPr lang="fr-FR" sz="2000" b="1" dirty="0"/>
                  <a:t>anions S</a:t>
                </a:r>
                <a:r>
                  <a:rPr lang="fr-FR" sz="2000" b="1" baseline="30000" dirty="0"/>
                  <a:t>2-</a:t>
                </a:r>
                <a:r>
                  <a:rPr lang="fr-FR" sz="2000" b="1" dirty="0"/>
                  <a:t> aux sommets du cube, chacun comptant pour 1/8 et 6 S</a:t>
                </a:r>
                <a:r>
                  <a:rPr lang="fr-FR" sz="2000" b="1" baseline="30000" dirty="0"/>
                  <a:t>2-</a:t>
                </a:r>
                <a:r>
                  <a:rPr lang="fr-FR" sz="2000" b="1" dirty="0"/>
                  <a:t> aux centres des faces, chacun comptant pour 1/2, soit 4 anions S</a:t>
                </a:r>
                <a:r>
                  <a:rPr lang="fr-FR" sz="2000" b="1" baseline="30000" dirty="0"/>
                  <a:t>2-</a:t>
                </a:r>
                <a:r>
                  <a:rPr lang="fr-FR" sz="2000" b="1" dirty="0" smtClean="0"/>
                  <a:t>.</a:t>
                </a:r>
              </a:p>
              <a:p>
                <a:pPr algn="just"/>
                <a:r>
                  <a:rPr lang="fr-FR" sz="2000" b="1" dirty="0"/>
                  <a:t>- 4 cations Zn</a:t>
                </a:r>
                <a:r>
                  <a:rPr lang="fr-FR" sz="2000" b="1" baseline="30000" dirty="0"/>
                  <a:t>2</a:t>
                </a:r>
                <a:r>
                  <a:rPr lang="fr-FR" sz="2000" b="1" baseline="30000" dirty="0" smtClean="0"/>
                  <a:t>+</a:t>
                </a:r>
                <a:r>
                  <a:rPr lang="fr-FR" sz="2000" b="1" dirty="0" smtClean="0"/>
                  <a:t> chacun </a:t>
                </a:r>
                <a:r>
                  <a:rPr lang="fr-FR" sz="2000" b="1" dirty="0"/>
                  <a:t>comptant pour </a:t>
                </a:r>
                <a:r>
                  <a:rPr lang="fr-FR" sz="2000" b="1" dirty="0" smtClean="0"/>
                  <a:t>1, </a:t>
                </a:r>
                <a:r>
                  <a:rPr lang="fr-FR" sz="2000" b="1" dirty="0"/>
                  <a:t>soit 4 </a:t>
                </a:r>
                <a:r>
                  <a:rPr lang="fr-FR" sz="2000" b="1" dirty="0" smtClean="0"/>
                  <a:t>cations Zn</a:t>
                </a:r>
                <a:r>
                  <a:rPr lang="fr-FR" sz="2000" b="1" baseline="30000" dirty="0" smtClean="0"/>
                  <a:t>2+</a:t>
                </a:r>
                <a:r>
                  <a:rPr lang="fr-FR" sz="2000" b="1" dirty="0" smtClean="0"/>
                  <a:t>.</a:t>
                </a:r>
                <a:endParaRPr lang="fr-FR" sz="2000" b="1" dirty="0"/>
              </a:p>
              <a:p>
                <a:pPr algn="just"/>
                <a:r>
                  <a:rPr lang="fr-FR" sz="2000" b="1" dirty="0"/>
                  <a:t>Le nombre de motifs ou groupements formulaires </a:t>
                </a:r>
                <a:r>
                  <a:rPr lang="fr-FR" sz="2000" b="1" dirty="0" err="1"/>
                  <a:t>ZnS</a:t>
                </a:r>
                <a:r>
                  <a:rPr lang="fr-FR" sz="2000" b="1" dirty="0"/>
                  <a:t> par maille est donc z = 4</a:t>
                </a:r>
                <a:r>
                  <a:rPr lang="fr-FR" sz="2000" b="1" dirty="0" smtClean="0"/>
                  <a:t>.</a:t>
                </a:r>
              </a:p>
              <a:p>
                <a:r>
                  <a:rPr lang="fr-FR" sz="2000" b="1" i="1" u="sng" dirty="0">
                    <a:solidFill>
                      <a:srgbClr val="FF0000"/>
                    </a:solidFill>
                  </a:rPr>
                  <a:t>Coordinence</a:t>
                </a:r>
                <a:endParaRPr lang="fr-FR" sz="2000" dirty="0">
                  <a:solidFill>
                    <a:srgbClr val="FF0000"/>
                  </a:solidFill>
                </a:endParaRPr>
              </a:p>
              <a:p>
                <a:pPr algn="just"/>
                <a:r>
                  <a:rPr lang="fr-FR" sz="2000" b="1" dirty="0"/>
                  <a:t>Chaque cation Zn</a:t>
                </a:r>
                <a:r>
                  <a:rPr lang="fr-FR" sz="2000" b="1" baseline="30000" dirty="0"/>
                  <a:t>2+</a:t>
                </a:r>
                <a:r>
                  <a:rPr lang="fr-FR" sz="2000" b="1" dirty="0"/>
                  <a:t> est entouré par 4 anions S</a:t>
                </a:r>
                <a:r>
                  <a:rPr lang="fr-FR" sz="2000" b="1" baseline="30000" dirty="0"/>
                  <a:t>2-</a:t>
                </a:r>
                <a:r>
                  <a:rPr lang="fr-FR" sz="2000" b="1" dirty="0"/>
                  <a:t> situés à la même distance a√3/4. De même chaque anion S</a:t>
                </a:r>
                <a:r>
                  <a:rPr lang="fr-FR" sz="2000" b="1" baseline="30000" dirty="0"/>
                  <a:t>2-</a:t>
                </a:r>
                <a:r>
                  <a:rPr lang="fr-FR" sz="2000" b="1" dirty="0"/>
                  <a:t> est entouré par 4 cations Zn</a:t>
                </a:r>
                <a:r>
                  <a:rPr lang="fr-FR" sz="2000" b="1" baseline="30000" dirty="0"/>
                  <a:t>2+</a:t>
                </a:r>
                <a:r>
                  <a:rPr lang="fr-FR" sz="2000" b="1" dirty="0"/>
                  <a:t> à la même distance a√3/4.</a:t>
                </a:r>
              </a:p>
              <a:p>
                <a:pPr algn="just"/>
                <a:r>
                  <a:rPr lang="fr-FR" sz="2000" b="1" dirty="0"/>
                  <a:t>L’indice de coordination est donc 4 pour Zn</a:t>
                </a:r>
                <a:r>
                  <a:rPr lang="fr-FR" sz="2000" b="1" baseline="30000" dirty="0"/>
                  <a:t>2+</a:t>
                </a:r>
                <a:r>
                  <a:rPr lang="fr-FR" sz="2000" b="1" dirty="0"/>
                  <a:t> et 4 pour S</a:t>
                </a:r>
                <a:r>
                  <a:rPr lang="fr-FR" sz="2000" b="1" baseline="30000" dirty="0"/>
                  <a:t>2-</a:t>
                </a:r>
                <a:r>
                  <a:rPr lang="fr-FR" sz="2000" b="1" dirty="0"/>
                  <a:t>, coordination 4-4.</a:t>
                </a:r>
              </a:p>
              <a:p>
                <a:r>
                  <a:rPr lang="fr-FR" sz="2000" b="1" i="1" u="sng" dirty="0">
                    <a:solidFill>
                      <a:srgbClr val="FF0000"/>
                    </a:solidFill>
                  </a:rPr>
                  <a:t>Compacité :</a:t>
                </a:r>
                <a:endParaRPr lang="fr-FR" sz="2000" dirty="0">
                  <a:solidFill>
                    <a:srgbClr val="FF0000"/>
                  </a:solidFill>
                </a:endParaRPr>
              </a:p>
              <a:p>
                <a:pPr algn="ctr"/>
                <a:r>
                  <a:rPr lang="fr-FR" sz="2000" b="1" dirty="0"/>
                  <a:t>C= </a:t>
                </a:r>
                <a14:m>
                  <m:oMath xmlns:m="http://schemas.openxmlformats.org/officeDocument/2006/math">
                    <m:f>
                      <m:fPr>
                        <m:ctrlPr>
                          <a:rPr lang="fr-FR" sz="2000" b="1" i="1">
                            <a:latin typeface="Cambria Math" panose="02040503050406030204" pitchFamily="18" charset="0"/>
                          </a:rPr>
                        </m:ctrlPr>
                      </m:fPr>
                      <m:num>
                        <m:r>
                          <a:rPr lang="fr-FR" sz="2000" b="1" i="1">
                            <a:latin typeface="Cambria Math"/>
                          </a:rPr>
                          <m:t>𝟒</m:t>
                        </m:r>
                        <m:r>
                          <a:rPr lang="fr-FR" sz="2000" b="1" i="1">
                            <a:latin typeface="Cambria Math"/>
                          </a:rPr>
                          <m:t>𝝅</m:t>
                        </m:r>
                        <m:r>
                          <a:rPr lang="fr-FR" sz="2000" b="1" i="1">
                            <a:latin typeface="Cambria Math"/>
                          </a:rPr>
                          <m:t>𝒁</m:t>
                        </m:r>
                      </m:num>
                      <m:den>
                        <m:r>
                          <a:rPr lang="fr-FR" sz="2000" b="1" i="1">
                            <a:latin typeface="Cambria Math"/>
                          </a:rPr>
                          <m:t>𝟑</m:t>
                        </m:r>
                      </m:den>
                    </m:f>
                    <m:f>
                      <m:fPr>
                        <m:ctrlPr>
                          <a:rPr lang="fr-FR" sz="2000" b="1" i="1">
                            <a:latin typeface="Cambria Math" panose="02040503050406030204" pitchFamily="18" charset="0"/>
                          </a:rPr>
                        </m:ctrlPr>
                      </m:fPr>
                      <m:num>
                        <m:d>
                          <m:dPr>
                            <m:ctrlPr>
                              <a:rPr lang="fr-FR" sz="2000" b="1" i="1">
                                <a:latin typeface="Cambria Math" panose="02040503050406030204" pitchFamily="18" charset="0"/>
                              </a:rPr>
                            </m:ctrlPr>
                          </m:dPr>
                          <m:e>
                            <m:sSubSup>
                              <m:sSubSupPr>
                                <m:ctrlPr>
                                  <a:rPr lang="fr-FR" sz="2000" b="1" i="1">
                                    <a:latin typeface="Cambria Math" panose="02040503050406030204" pitchFamily="18" charset="0"/>
                                  </a:rPr>
                                </m:ctrlPr>
                              </m:sSubSupPr>
                              <m:e>
                                <m:r>
                                  <a:rPr lang="fr-FR" sz="2000" b="1" i="1">
                                    <a:latin typeface="Cambria Math"/>
                                  </a:rPr>
                                  <m:t>𝒓</m:t>
                                </m:r>
                              </m:e>
                              <m:sub>
                                <m:r>
                                  <a:rPr lang="fr-FR" sz="2000" b="1" i="1">
                                    <a:latin typeface="Cambria Math"/>
                                  </a:rPr>
                                  <m:t>+</m:t>
                                </m:r>
                              </m:sub>
                              <m:sup>
                                <m:r>
                                  <a:rPr lang="fr-FR" sz="2000" b="1" i="1">
                                    <a:latin typeface="Cambria Math"/>
                                  </a:rPr>
                                  <m:t>𝟑</m:t>
                                </m:r>
                              </m:sup>
                            </m:sSubSup>
                            <m:r>
                              <a:rPr lang="fr-FR" sz="2000" b="1" i="1">
                                <a:latin typeface="Cambria Math"/>
                              </a:rPr>
                              <m:t>+</m:t>
                            </m:r>
                            <m:sSubSup>
                              <m:sSubSupPr>
                                <m:ctrlPr>
                                  <a:rPr lang="fr-FR" sz="2000" b="1" i="1">
                                    <a:latin typeface="Cambria Math" panose="02040503050406030204" pitchFamily="18" charset="0"/>
                                  </a:rPr>
                                </m:ctrlPr>
                              </m:sSubSupPr>
                              <m:e>
                                <m:r>
                                  <a:rPr lang="fr-FR" sz="2000" b="1" i="1">
                                    <a:latin typeface="Cambria Math"/>
                                  </a:rPr>
                                  <m:t>𝒓</m:t>
                                </m:r>
                              </m:e>
                              <m:sub>
                                <m:r>
                                  <a:rPr lang="fr-FR" sz="2000" b="1" i="1">
                                    <a:latin typeface="Cambria Math"/>
                                  </a:rPr>
                                  <m:t>−</m:t>
                                </m:r>
                              </m:sub>
                              <m:sup>
                                <m:r>
                                  <a:rPr lang="fr-FR" sz="2000" b="1" i="1">
                                    <a:latin typeface="Cambria Math"/>
                                  </a:rPr>
                                  <m:t>𝟑</m:t>
                                </m:r>
                              </m:sup>
                            </m:sSubSup>
                          </m:e>
                        </m:d>
                      </m:num>
                      <m:den>
                        <m:sSup>
                          <m:sSupPr>
                            <m:ctrlPr>
                              <a:rPr lang="fr-FR" sz="2000" b="1" i="1">
                                <a:latin typeface="Cambria Math" panose="02040503050406030204" pitchFamily="18" charset="0"/>
                              </a:rPr>
                            </m:ctrlPr>
                          </m:sSupPr>
                          <m:e>
                            <m:r>
                              <a:rPr lang="fr-FR" sz="2000" b="1" i="1">
                                <a:latin typeface="Cambria Math"/>
                              </a:rPr>
                              <m:t>𝒂</m:t>
                            </m:r>
                          </m:e>
                          <m:sup>
                            <m:r>
                              <a:rPr lang="fr-FR" sz="2000" b="1" i="1">
                                <a:latin typeface="Cambria Math"/>
                              </a:rPr>
                              <m:t>𝟑</m:t>
                            </m:r>
                          </m:sup>
                        </m:sSup>
                      </m:den>
                    </m:f>
                    <m:r>
                      <a:rPr lang="fr-FR" sz="2000" b="1" i="1">
                        <a:latin typeface="Cambria Math"/>
                      </a:rPr>
                      <m:t>=</m:t>
                    </m:r>
                    <m:f>
                      <m:fPr>
                        <m:ctrlPr>
                          <a:rPr lang="fr-FR" sz="2000" b="1" i="1">
                            <a:latin typeface="Cambria Math" panose="02040503050406030204" pitchFamily="18" charset="0"/>
                          </a:rPr>
                        </m:ctrlPr>
                      </m:fPr>
                      <m:num>
                        <m:r>
                          <a:rPr lang="fr-FR" sz="2000" b="1" i="1">
                            <a:latin typeface="Cambria Math"/>
                          </a:rPr>
                          <m:t>𝟏𝟔</m:t>
                        </m:r>
                        <m:r>
                          <a:rPr lang="fr-FR" sz="2000" b="1" i="1">
                            <a:latin typeface="Cambria Math"/>
                          </a:rPr>
                          <m:t> </m:t>
                        </m:r>
                        <m:r>
                          <a:rPr lang="fr-FR" sz="2000" b="1" i="1">
                            <a:latin typeface="Cambria Math"/>
                          </a:rPr>
                          <m:t>𝝅</m:t>
                        </m:r>
                      </m:num>
                      <m:den>
                        <m:r>
                          <a:rPr lang="fr-FR" sz="2000" b="1" i="1">
                            <a:latin typeface="Cambria Math"/>
                          </a:rPr>
                          <m:t>𝟑</m:t>
                        </m:r>
                      </m:den>
                    </m:f>
                    <m:f>
                      <m:fPr>
                        <m:ctrlPr>
                          <a:rPr lang="fr-FR" sz="2000" b="1" i="1">
                            <a:latin typeface="Cambria Math" panose="02040503050406030204" pitchFamily="18" charset="0"/>
                          </a:rPr>
                        </m:ctrlPr>
                      </m:fPr>
                      <m:num>
                        <m:d>
                          <m:dPr>
                            <m:ctrlPr>
                              <a:rPr lang="fr-FR" sz="2000" b="1" i="1">
                                <a:latin typeface="Cambria Math" panose="02040503050406030204" pitchFamily="18" charset="0"/>
                              </a:rPr>
                            </m:ctrlPr>
                          </m:dPr>
                          <m:e>
                            <m:sSubSup>
                              <m:sSubSupPr>
                                <m:ctrlPr>
                                  <a:rPr lang="fr-FR" sz="2000" b="1" i="1">
                                    <a:latin typeface="Cambria Math" panose="02040503050406030204" pitchFamily="18" charset="0"/>
                                  </a:rPr>
                                </m:ctrlPr>
                              </m:sSubSupPr>
                              <m:e>
                                <m:r>
                                  <a:rPr lang="fr-FR" sz="2000" b="1" i="1">
                                    <a:latin typeface="Cambria Math"/>
                                  </a:rPr>
                                  <m:t>𝒓</m:t>
                                </m:r>
                              </m:e>
                              <m:sub>
                                <m:r>
                                  <a:rPr lang="fr-FR" sz="2000" b="1" i="1">
                                    <a:latin typeface="Cambria Math"/>
                                  </a:rPr>
                                  <m:t>+</m:t>
                                </m:r>
                              </m:sub>
                              <m:sup>
                                <m:r>
                                  <a:rPr lang="fr-FR" sz="2000" b="1" i="1">
                                    <a:latin typeface="Cambria Math"/>
                                  </a:rPr>
                                  <m:t>𝟑</m:t>
                                </m:r>
                              </m:sup>
                            </m:sSubSup>
                            <m:r>
                              <a:rPr lang="fr-FR" sz="2000" b="1" i="1">
                                <a:latin typeface="Cambria Math"/>
                              </a:rPr>
                              <m:t>+</m:t>
                            </m:r>
                            <m:sSubSup>
                              <m:sSubSupPr>
                                <m:ctrlPr>
                                  <a:rPr lang="fr-FR" sz="2000" b="1" i="1">
                                    <a:latin typeface="Cambria Math" panose="02040503050406030204" pitchFamily="18" charset="0"/>
                                  </a:rPr>
                                </m:ctrlPr>
                              </m:sSubSupPr>
                              <m:e>
                                <m:r>
                                  <a:rPr lang="fr-FR" sz="2000" b="1" i="1">
                                    <a:latin typeface="Cambria Math"/>
                                  </a:rPr>
                                  <m:t>𝒓</m:t>
                                </m:r>
                              </m:e>
                              <m:sub>
                                <m:r>
                                  <a:rPr lang="fr-FR" sz="2000" b="1" i="1">
                                    <a:latin typeface="Cambria Math"/>
                                  </a:rPr>
                                  <m:t>−</m:t>
                                </m:r>
                              </m:sub>
                              <m:sup>
                                <m:r>
                                  <a:rPr lang="fr-FR" sz="2000" b="1" i="1">
                                    <a:latin typeface="Cambria Math"/>
                                  </a:rPr>
                                  <m:t>𝟑</m:t>
                                </m:r>
                              </m:sup>
                            </m:sSubSup>
                          </m:e>
                        </m:d>
                      </m:num>
                      <m:den>
                        <m:sSup>
                          <m:sSupPr>
                            <m:ctrlPr>
                              <a:rPr lang="fr-FR" sz="2000" b="1" i="1">
                                <a:latin typeface="Cambria Math" panose="02040503050406030204" pitchFamily="18" charset="0"/>
                              </a:rPr>
                            </m:ctrlPr>
                          </m:sSupPr>
                          <m:e>
                            <m:r>
                              <a:rPr lang="fr-FR" sz="2000" b="1" i="1">
                                <a:latin typeface="Cambria Math"/>
                              </a:rPr>
                              <m:t>𝒂</m:t>
                            </m:r>
                          </m:e>
                          <m:sup>
                            <m:r>
                              <a:rPr lang="fr-FR" sz="2000" b="1" i="1">
                                <a:latin typeface="Cambria Math"/>
                              </a:rPr>
                              <m:t>𝟑</m:t>
                            </m:r>
                          </m:sup>
                        </m:sSup>
                      </m:den>
                    </m:f>
                  </m:oMath>
                </a14:m>
                <a:endParaRPr lang="fr-FR" sz="2000" b="1" dirty="0" smtClean="0"/>
              </a:p>
              <a:p>
                <a:r>
                  <a:rPr lang="fr-FR" sz="2000" b="1" i="1" u="sng" dirty="0">
                    <a:solidFill>
                      <a:srgbClr val="FF0000"/>
                    </a:solidFill>
                  </a:rPr>
                  <a:t>Masse volumique</a:t>
                </a:r>
                <a:endParaRPr lang="fr-FR" sz="2000" dirty="0">
                  <a:solidFill>
                    <a:srgbClr val="FF0000"/>
                  </a:solidFill>
                </a:endParaRPr>
              </a:p>
              <a:p>
                <a:pPr/>
                <a14:m>
                  <m:oMathPara xmlns:m="http://schemas.openxmlformats.org/officeDocument/2006/math">
                    <m:oMathParaPr>
                      <m:jc m:val="centerGroup"/>
                    </m:oMathParaPr>
                    <m:oMath xmlns:m="http://schemas.openxmlformats.org/officeDocument/2006/math">
                      <m:r>
                        <m:rPr>
                          <m:sty m:val="p"/>
                        </m:rPr>
                        <a:rPr lang="fr-FR" sz="2000" b="1">
                          <a:latin typeface="Cambria Math"/>
                        </a:rPr>
                        <m:t>ρ</m:t>
                      </m:r>
                      <m:r>
                        <a:rPr lang="fr-FR" sz="2000" b="1">
                          <a:latin typeface="Cambria Math"/>
                        </a:rPr>
                        <m:t>=</m:t>
                      </m:r>
                      <m:f>
                        <m:fPr>
                          <m:ctrlPr>
                            <a:rPr lang="fr-FR" sz="2000" b="1" i="1">
                              <a:latin typeface="Cambria Math" panose="02040503050406030204" pitchFamily="18" charset="0"/>
                            </a:rPr>
                          </m:ctrlPr>
                        </m:fPr>
                        <m:num>
                          <m:r>
                            <a:rPr lang="fr-FR" sz="2000" b="1">
                              <a:latin typeface="Cambria Math"/>
                            </a:rPr>
                            <m:t>4</m:t>
                          </m:r>
                        </m:num>
                        <m:den>
                          <m:r>
                            <a:rPr lang="fr-FR" sz="2000" b="1">
                              <a:latin typeface="Cambria Math"/>
                            </a:rPr>
                            <m:t>𝑁</m:t>
                          </m:r>
                        </m:den>
                      </m:f>
                      <m:f>
                        <m:fPr>
                          <m:ctrlPr>
                            <a:rPr lang="fr-FR" sz="2000" b="1" i="1">
                              <a:latin typeface="Cambria Math" panose="02040503050406030204" pitchFamily="18" charset="0"/>
                            </a:rPr>
                          </m:ctrlPr>
                        </m:fPr>
                        <m:num>
                          <m:sSub>
                            <m:sSubPr>
                              <m:ctrlPr>
                                <a:rPr lang="fr-FR" sz="2000" b="1" i="1">
                                  <a:latin typeface="Cambria Math" panose="02040503050406030204" pitchFamily="18" charset="0"/>
                                </a:rPr>
                              </m:ctrlPr>
                            </m:sSubPr>
                            <m:e>
                              <m:r>
                                <a:rPr lang="fr-FR" sz="2000" b="1">
                                  <a:latin typeface="Cambria Math"/>
                                </a:rPr>
                                <m:t>𝑀</m:t>
                              </m:r>
                            </m:e>
                            <m:sub>
                              <m:r>
                                <a:rPr lang="fr-FR" sz="2000" b="1">
                                  <a:latin typeface="Cambria Math"/>
                                </a:rPr>
                                <m:t>𝑍𝑛𝑆</m:t>
                              </m:r>
                            </m:sub>
                          </m:sSub>
                        </m:num>
                        <m:den>
                          <m:sSup>
                            <m:sSupPr>
                              <m:ctrlPr>
                                <a:rPr lang="fr-FR" sz="2000" b="1" i="1">
                                  <a:latin typeface="Cambria Math" panose="02040503050406030204" pitchFamily="18" charset="0"/>
                                </a:rPr>
                              </m:ctrlPr>
                            </m:sSupPr>
                            <m:e>
                              <m:r>
                                <a:rPr lang="fr-FR" sz="2000" b="1">
                                  <a:latin typeface="Cambria Math"/>
                                </a:rPr>
                                <m:t>𝑎</m:t>
                              </m:r>
                            </m:e>
                            <m:sup>
                              <m:r>
                                <a:rPr lang="fr-FR" sz="2000" b="1">
                                  <a:latin typeface="Cambria Math"/>
                                </a:rPr>
                                <m:t>3</m:t>
                              </m:r>
                            </m:sup>
                          </m:sSup>
                        </m:den>
                      </m:f>
                    </m:oMath>
                  </m:oMathPara>
                </a14:m>
                <a:endParaRPr lang="fr-FR" sz="2000" b="1" dirty="0"/>
              </a:p>
            </p:txBody>
          </p:sp>
        </mc:Choice>
        <mc:Fallback xmlns="">
          <p:sp>
            <p:nvSpPr>
              <p:cNvPr id="3" name="Rectangle à coins arrondis 2"/>
              <p:cNvSpPr>
                <a:spLocks noRot="1" noChangeAspect="1" noMove="1" noResize="1" noEditPoints="1" noAdjustHandles="1" noChangeArrowheads="1" noChangeShapeType="1" noTextEdit="1"/>
              </p:cNvSpPr>
              <p:nvPr/>
            </p:nvSpPr>
            <p:spPr>
              <a:xfrm>
                <a:off x="179512" y="764704"/>
                <a:ext cx="8892480" cy="5760640"/>
              </a:xfrm>
              <a:prstGeom prst="roundRect">
                <a:avLst/>
              </a:prstGeom>
              <a:blipFill rotWithShape="1">
                <a:blip r:embed="rId2"/>
                <a:stretch>
                  <a:fillRect/>
                </a:stretch>
              </a:blipFill>
            </p:spPr>
            <p:txBody>
              <a:bodyPr/>
              <a:lstStyle/>
              <a:p>
                <a:r>
                  <a:rPr lang="fr-FR">
                    <a:noFill/>
                  </a:rPr>
                  <a:t> </a:t>
                </a:r>
              </a:p>
            </p:txBody>
          </p:sp>
        </mc:Fallback>
      </mc:AlternateContent>
      <p:sp>
        <p:nvSpPr>
          <p:cNvPr id="4" name="Espace réservé du pied de page 3"/>
          <p:cNvSpPr>
            <a:spLocks noGrp="1"/>
          </p:cNvSpPr>
          <p:nvPr>
            <p:ph type="ftr" sz="quarter" idx="11"/>
          </p:nvPr>
        </p:nvSpPr>
        <p:spPr>
          <a:xfrm>
            <a:off x="3124200" y="6520259"/>
            <a:ext cx="4040088" cy="365125"/>
          </a:xfrm>
        </p:spPr>
        <p:txBody>
          <a:bodyPr/>
          <a:lstStyle/>
          <a:p>
            <a:r>
              <a:rPr lang="fr-FR" smtClean="0"/>
              <a:t>Chapitre V : Structure ioniques</a:t>
            </a:r>
            <a:endParaRPr lang="fr-FR" dirty="0"/>
          </a:p>
        </p:txBody>
      </p:sp>
      <p:sp>
        <p:nvSpPr>
          <p:cNvPr id="6" name="Espace réservé de la date 5"/>
          <p:cNvSpPr>
            <a:spLocks noGrp="1"/>
          </p:cNvSpPr>
          <p:nvPr>
            <p:ph type="dt" sz="half" idx="10"/>
          </p:nvPr>
        </p:nvSpPr>
        <p:spPr>
          <a:xfrm>
            <a:off x="457200" y="6520259"/>
            <a:ext cx="2133600" cy="365125"/>
          </a:xfrm>
        </p:spPr>
        <p:txBody>
          <a:bodyPr/>
          <a:lstStyle/>
          <a:p>
            <a:fld id="{B7EF5D77-82D1-4DE0-8CE3-EC82A72EC249}" type="datetime1">
              <a:rPr lang="fr-FR" smtClean="0"/>
              <a:t>19/05/2021</a:t>
            </a:fld>
            <a:endParaRPr lang="fr-FR" dirty="0"/>
          </a:p>
        </p:txBody>
      </p:sp>
      <p:sp>
        <p:nvSpPr>
          <p:cNvPr id="2" name="Espace réservé du numéro de diapositive 1"/>
          <p:cNvSpPr>
            <a:spLocks noGrp="1"/>
          </p:cNvSpPr>
          <p:nvPr>
            <p:ph type="sldNum" sz="quarter" idx="12"/>
          </p:nvPr>
        </p:nvSpPr>
        <p:spPr>
          <a:xfrm>
            <a:off x="6553200" y="6453336"/>
            <a:ext cx="2133600" cy="365125"/>
          </a:xfrm>
        </p:spPr>
        <p:txBody>
          <a:bodyPr/>
          <a:lstStyle/>
          <a:p>
            <a:fld id="{1CC1B859-83D0-43C4-A4ED-D95C0EF8FDC0}" type="slidenum">
              <a:rPr lang="fr-FR" smtClean="0"/>
              <a:t>11</a:t>
            </a:fld>
            <a:endParaRPr lang="fr-FR" dirty="0"/>
          </a:p>
        </p:txBody>
      </p:sp>
      <p:sp>
        <p:nvSpPr>
          <p:cNvPr id="7" name="AutoShape 4"/>
          <p:cNvSpPr>
            <a:spLocks noChangeArrowheads="1"/>
          </p:cNvSpPr>
          <p:nvPr/>
        </p:nvSpPr>
        <p:spPr bwMode="auto">
          <a:xfrm>
            <a:off x="467544" y="-99392"/>
            <a:ext cx="8534400" cy="940653"/>
          </a:xfrm>
          <a:prstGeom prst="horizontalScroll">
            <a:avLst>
              <a:gd name="adj" fmla="val 12500"/>
            </a:avLst>
          </a:prstGeom>
          <a:gradFill rotWithShape="1">
            <a:gsLst>
              <a:gs pos="0">
                <a:srgbClr val="CC3300"/>
              </a:gs>
              <a:gs pos="50000">
                <a:schemeClr val="bg1"/>
              </a:gs>
              <a:gs pos="100000">
                <a:srgbClr val="CC3300"/>
              </a:gs>
            </a:gsLst>
            <a:lin ang="5400000" scaled="1"/>
          </a:gra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2000" b="1" dirty="0" smtClean="0"/>
              <a:t>VI-1- </a:t>
            </a:r>
            <a:r>
              <a:rPr lang="fr-FR" sz="2000" b="1" dirty="0"/>
              <a:t>Composés de type </a:t>
            </a:r>
            <a:r>
              <a:rPr lang="fr-FR" sz="2000" b="1" dirty="0" smtClean="0"/>
              <a:t>AB</a:t>
            </a:r>
          </a:p>
          <a:p>
            <a:pPr algn="ctr"/>
            <a:r>
              <a:rPr lang="fr-FR" sz="2000" b="1" dirty="0" smtClean="0"/>
              <a:t>VI-1-3- </a:t>
            </a:r>
            <a:r>
              <a:rPr lang="fr-FR" sz="2000" b="1" dirty="0"/>
              <a:t>Structure de type </a:t>
            </a:r>
            <a:r>
              <a:rPr lang="fr-FR" sz="2000" b="1" dirty="0" err="1"/>
              <a:t>ZnS</a:t>
            </a:r>
            <a:r>
              <a:rPr lang="fr-FR" sz="2000" b="1" dirty="0"/>
              <a:t> </a:t>
            </a:r>
            <a:r>
              <a:rPr lang="fr-FR" sz="2000" b="1" dirty="0" smtClean="0"/>
              <a:t>blende</a:t>
            </a:r>
            <a:endParaRPr lang="fr-FR" sz="2000" b="1" dirty="0"/>
          </a:p>
        </p:txBody>
      </p:sp>
    </p:spTree>
    <p:extLst>
      <p:ext uri="{BB962C8B-B14F-4D97-AF65-F5344CB8AC3E}">
        <p14:creationId xmlns:p14="http://schemas.microsoft.com/office/powerpoint/2010/main" val="2067174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angle à coins arrondis 2"/>
              <p:cNvSpPr/>
              <p:nvPr/>
            </p:nvSpPr>
            <p:spPr>
              <a:xfrm>
                <a:off x="0" y="764704"/>
                <a:ext cx="7016552" cy="583264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lnSpc>
                    <a:spcPct val="150000"/>
                  </a:lnSpc>
                </a:pPr>
                <a:r>
                  <a:rPr lang="fr-FR" sz="2000" b="1" i="1" u="sng" dirty="0">
                    <a:solidFill>
                      <a:srgbClr val="FF0000"/>
                    </a:solidFill>
                  </a:rPr>
                  <a:t>Projection de la maille </a:t>
                </a:r>
                <a:r>
                  <a:rPr lang="fr-FR" sz="2000" b="1" i="1" u="sng" dirty="0" err="1">
                    <a:solidFill>
                      <a:srgbClr val="FF0000"/>
                    </a:solidFill>
                  </a:rPr>
                  <a:t>ZnS</a:t>
                </a:r>
                <a:r>
                  <a:rPr lang="fr-FR" sz="2000" b="1" i="1" u="sng" dirty="0">
                    <a:solidFill>
                      <a:srgbClr val="FF0000"/>
                    </a:solidFill>
                  </a:rPr>
                  <a:t> sur le plan </a:t>
                </a:r>
                <a:r>
                  <a:rPr lang="fr-FR" sz="2000" b="1" i="1" u="sng" dirty="0" err="1" smtClean="0">
                    <a:solidFill>
                      <a:srgbClr val="FF0000"/>
                    </a:solidFill>
                  </a:rPr>
                  <a:t>xy</a:t>
                </a:r>
                <a:endParaRPr lang="fr-FR" sz="2000" b="1" i="1" u="sng" dirty="0" smtClean="0">
                  <a:solidFill>
                    <a:srgbClr val="FF0000"/>
                  </a:solidFill>
                </a:endParaRPr>
              </a:p>
              <a:p>
                <a:pPr algn="just">
                  <a:lnSpc>
                    <a:spcPct val="150000"/>
                  </a:lnSpc>
                </a:pPr>
                <a:r>
                  <a:rPr lang="fr-FR" sz="2000" b="1" i="1" u="sng" dirty="0">
                    <a:solidFill>
                      <a:srgbClr val="FF0000"/>
                    </a:solidFill>
                  </a:rPr>
                  <a:t>Condition d’existence de la structure </a:t>
                </a:r>
                <a:r>
                  <a:rPr lang="fr-FR" sz="2000" b="1" i="1" u="sng" dirty="0" err="1">
                    <a:solidFill>
                      <a:srgbClr val="FF0000"/>
                    </a:solidFill>
                  </a:rPr>
                  <a:t>ZnS</a:t>
                </a:r>
                <a:r>
                  <a:rPr lang="fr-FR" sz="2000" b="1" i="1" u="sng" dirty="0">
                    <a:solidFill>
                      <a:srgbClr val="FF0000"/>
                    </a:solidFill>
                  </a:rPr>
                  <a:t> blende</a:t>
                </a:r>
                <a:endParaRPr lang="fr-FR" sz="2000" dirty="0">
                  <a:solidFill>
                    <a:srgbClr val="FF0000"/>
                  </a:solidFill>
                </a:endParaRPr>
              </a:p>
              <a:p>
                <a:r>
                  <a:rPr lang="fr-FR" sz="2000" b="1" dirty="0" smtClean="0"/>
                  <a:t>Les </a:t>
                </a:r>
                <a:r>
                  <a:rPr lang="fr-FR" sz="2000" b="1" dirty="0"/>
                  <a:t>ions Zn</a:t>
                </a:r>
                <a:r>
                  <a:rPr lang="fr-FR" sz="2000" b="1" baseline="30000" dirty="0"/>
                  <a:t>2+</a:t>
                </a:r>
                <a:r>
                  <a:rPr lang="fr-FR" sz="2000" b="1" dirty="0"/>
                  <a:t> et S</a:t>
                </a:r>
                <a:r>
                  <a:rPr lang="fr-FR" sz="2000" b="1" baseline="30000" dirty="0"/>
                  <a:t>2-</a:t>
                </a:r>
                <a:r>
                  <a:rPr lang="fr-FR" sz="2000" b="1" dirty="0"/>
                  <a:t> sont tangents selon la diagonale d’un petit cube d’arête a/2. Donc r</a:t>
                </a:r>
                <a:r>
                  <a:rPr lang="fr-FR" sz="2000" b="1" baseline="30000" dirty="0"/>
                  <a:t>+</a:t>
                </a:r>
                <a:r>
                  <a:rPr lang="fr-FR" sz="2000" b="1" dirty="0"/>
                  <a:t>+ r</a:t>
                </a:r>
                <a:r>
                  <a:rPr lang="fr-FR" sz="2000" b="1" baseline="30000" dirty="0"/>
                  <a:t>-</a:t>
                </a:r>
                <a:r>
                  <a:rPr lang="fr-FR" sz="2000" b="1" dirty="0"/>
                  <a:t>=a</a:t>
                </a:r>
                <a14:m>
                  <m:oMath xmlns:m="http://schemas.openxmlformats.org/officeDocument/2006/math">
                    <m:f>
                      <m:fPr>
                        <m:ctrlPr>
                          <a:rPr lang="fr-FR" sz="2000" b="1" i="1">
                            <a:latin typeface="Cambria Math" panose="02040503050406030204" pitchFamily="18" charset="0"/>
                          </a:rPr>
                        </m:ctrlPr>
                      </m:fPr>
                      <m:num>
                        <m:rad>
                          <m:radPr>
                            <m:degHide m:val="on"/>
                            <m:ctrlPr>
                              <a:rPr lang="fr-FR" sz="2000" b="1" i="1">
                                <a:latin typeface="Cambria Math" panose="02040503050406030204" pitchFamily="18" charset="0"/>
                              </a:rPr>
                            </m:ctrlPr>
                          </m:radPr>
                          <m:deg/>
                          <m:e>
                            <m:r>
                              <a:rPr lang="fr-FR" sz="2000" b="1" i="1">
                                <a:latin typeface="Cambria Math"/>
                              </a:rPr>
                              <m:t>𝟑</m:t>
                            </m:r>
                          </m:e>
                        </m:rad>
                      </m:num>
                      <m:den>
                        <m:r>
                          <a:rPr lang="fr-FR" sz="2000" b="1" i="1">
                            <a:latin typeface="Cambria Math"/>
                          </a:rPr>
                          <m:t>𝟒</m:t>
                        </m:r>
                      </m:den>
                    </m:f>
                  </m:oMath>
                </a14:m>
                <a:r>
                  <a:rPr lang="fr-FR" sz="2000" b="1" dirty="0"/>
                  <a:t>   (8)</a:t>
                </a:r>
              </a:p>
              <a:p>
                <a:r>
                  <a:rPr lang="fr-FR" sz="2000" b="1" dirty="0"/>
                  <a:t>D’où a= </a:t>
                </a:r>
                <a14:m>
                  <m:oMath xmlns:m="http://schemas.openxmlformats.org/officeDocument/2006/math">
                    <m:f>
                      <m:fPr>
                        <m:type m:val="skw"/>
                        <m:ctrlPr>
                          <a:rPr lang="fr-FR" sz="2000" b="1" i="1">
                            <a:latin typeface="Cambria Math" panose="02040503050406030204" pitchFamily="18" charset="0"/>
                          </a:rPr>
                        </m:ctrlPr>
                      </m:fPr>
                      <m:num>
                        <m:r>
                          <a:rPr lang="fr-FR" sz="2000" b="1" i="1">
                            <a:latin typeface="Cambria Math"/>
                          </a:rPr>
                          <m:t>𝟒</m:t>
                        </m:r>
                        <m:d>
                          <m:dPr>
                            <m:ctrlPr>
                              <a:rPr lang="fr-FR" sz="2000" b="1" i="1">
                                <a:latin typeface="Cambria Math" panose="02040503050406030204" pitchFamily="18" charset="0"/>
                              </a:rPr>
                            </m:ctrlPr>
                          </m:dPr>
                          <m:e>
                            <m:sSup>
                              <m:sSupPr>
                                <m:ctrlPr>
                                  <a:rPr lang="fr-FR" sz="2000" b="1" i="1">
                                    <a:latin typeface="Cambria Math" panose="02040503050406030204" pitchFamily="18" charset="0"/>
                                  </a:rPr>
                                </m:ctrlPr>
                              </m:sSupPr>
                              <m:e>
                                <m:r>
                                  <a:rPr lang="fr-FR" sz="2000" b="1" i="1">
                                    <a:latin typeface="Cambria Math"/>
                                  </a:rPr>
                                  <m:t>𝒓</m:t>
                                </m:r>
                              </m:e>
                              <m:sup>
                                <m:r>
                                  <a:rPr lang="fr-FR" sz="2000" b="1" i="1">
                                    <a:latin typeface="Cambria Math"/>
                                  </a:rPr>
                                  <m:t>+</m:t>
                                </m:r>
                              </m:sup>
                            </m:sSup>
                            <m:r>
                              <a:rPr lang="fr-FR" sz="2000" b="1" i="1">
                                <a:latin typeface="Cambria Math"/>
                              </a:rPr>
                              <m:t>+</m:t>
                            </m:r>
                            <m:sSup>
                              <m:sSupPr>
                                <m:ctrlPr>
                                  <a:rPr lang="fr-FR" sz="2000" b="1" i="1">
                                    <a:latin typeface="Cambria Math" panose="02040503050406030204" pitchFamily="18" charset="0"/>
                                  </a:rPr>
                                </m:ctrlPr>
                              </m:sSupPr>
                              <m:e>
                                <m:r>
                                  <a:rPr lang="fr-FR" sz="2000" b="1" i="1">
                                    <a:latin typeface="Cambria Math"/>
                                  </a:rPr>
                                  <m:t>𝒓</m:t>
                                </m:r>
                              </m:e>
                              <m:sup>
                                <m:r>
                                  <a:rPr lang="fr-FR" sz="2000" b="1" i="1">
                                    <a:latin typeface="Cambria Math"/>
                                  </a:rPr>
                                  <m:t>−</m:t>
                                </m:r>
                              </m:sup>
                            </m:sSup>
                          </m:e>
                        </m:d>
                      </m:num>
                      <m:den>
                        <m:rad>
                          <m:radPr>
                            <m:degHide m:val="on"/>
                            <m:ctrlPr>
                              <a:rPr lang="fr-FR" sz="2000" b="1" i="1">
                                <a:latin typeface="Cambria Math" panose="02040503050406030204" pitchFamily="18" charset="0"/>
                              </a:rPr>
                            </m:ctrlPr>
                          </m:radPr>
                          <m:deg/>
                          <m:e>
                            <m:r>
                              <a:rPr lang="fr-FR" sz="2000" b="1" i="1">
                                <a:latin typeface="Cambria Math"/>
                              </a:rPr>
                              <m:t>𝟑</m:t>
                            </m:r>
                          </m:e>
                        </m:rad>
                      </m:den>
                    </m:f>
                  </m:oMath>
                </a14:m>
                <a:r>
                  <a:rPr lang="fr-FR" sz="2000" b="1" dirty="0"/>
                  <a:t> (9)</a:t>
                </a:r>
              </a:p>
              <a:p>
                <a:r>
                  <a:rPr lang="fr-FR" sz="2000" b="1" dirty="0"/>
                  <a:t>D’autre part, pour que les anions n’empiètent pas les uns sur les autres sur la diagonale d’une face, il faut que :</a:t>
                </a:r>
              </a:p>
              <a:p>
                <a:r>
                  <a:rPr lang="fr-FR" sz="2000" b="1" dirty="0"/>
                  <a:t>4r-≤ a</a:t>
                </a:r>
                <a14:m>
                  <m:oMath xmlns:m="http://schemas.openxmlformats.org/officeDocument/2006/math">
                    <m:rad>
                      <m:radPr>
                        <m:degHide m:val="on"/>
                        <m:ctrlPr>
                          <a:rPr lang="fr-FR" sz="2000" b="1" i="1">
                            <a:latin typeface="Cambria Math" panose="02040503050406030204" pitchFamily="18" charset="0"/>
                          </a:rPr>
                        </m:ctrlPr>
                      </m:radPr>
                      <m:deg/>
                      <m:e>
                        <m:r>
                          <a:rPr lang="fr-FR" sz="2000" b="1" i="1">
                            <a:latin typeface="Cambria Math"/>
                          </a:rPr>
                          <m:t>𝟐</m:t>
                        </m:r>
                      </m:e>
                    </m:rad>
                  </m:oMath>
                </a14:m>
                <a:r>
                  <a:rPr lang="fr-FR" sz="2000" b="1" dirty="0"/>
                  <a:t> (10) remplaçant a dans la relation (10), la relation (10) devient 4r</a:t>
                </a:r>
                <a:r>
                  <a:rPr lang="fr-FR" sz="2000" b="1" baseline="30000" dirty="0"/>
                  <a:t>-</a:t>
                </a:r>
                <a:r>
                  <a:rPr lang="fr-FR" sz="2000" b="1" dirty="0"/>
                  <a:t>/</a:t>
                </a:r>
                <a14:m>
                  <m:oMath xmlns:m="http://schemas.openxmlformats.org/officeDocument/2006/math">
                    <m:rad>
                      <m:radPr>
                        <m:degHide m:val="on"/>
                        <m:ctrlPr>
                          <a:rPr lang="fr-FR" sz="2000" b="1" i="1">
                            <a:latin typeface="Cambria Math" panose="02040503050406030204" pitchFamily="18" charset="0"/>
                          </a:rPr>
                        </m:ctrlPr>
                      </m:radPr>
                      <m:deg/>
                      <m:e>
                        <m:r>
                          <a:rPr lang="fr-FR" sz="2000" b="1" i="1">
                            <a:latin typeface="Cambria Math"/>
                          </a:rPr>
                          <m:t>𝟐</m:t>
                        </m:r>
                      </m:e>
                    </m:rad>
                    <m:r>
                      <a:rPr lang="fr-FR" sz="2000" b="1" i="1">
                        <a:latin typeface="Cambria Math"/>
                      </a:rPr>
                      <m:t>≤</m:t>
                    </m:r>
                    <m:f>
                      <m:fPr>
                        <m:type m:val="skw"/>
                        <m:ctrlPr>
                          <a:rPr lang="fr-FR" sz="2000" b="1" i="1">
                            <a:latin typeface="Cambria Math" panose="02040503050406030204" pitchFamily="18" charset="0"/>
                          </a:rPr>
                        </m:ctrlPr>
                      </m:fPr>
                      <m:num>
                        <m:r>
                          <a:rPr lang="fr-FR" sz="2000" b="1" i="1">
                            <a:latin typeface="Cambria Math"/>
                          </a:rPr>
                          <m:t>𝟒</m:t>
                        </m:r>
                        <m:d>
                          <m:dPr>
                            <m:ctrlPr>
                              <a:rPr lang="fr-FR" sz="2000" b="1" i="1">
                                <a:latin typeface="Cambria Math" panose="02040503050406030204" pitchFamily="18" charset="0"/>
                              </a:rPr>
                            </m:ctrlPr>
                          </m:dPr>
                          <m:e>
                            <m:sSup>
                              <m:sSupPr>
                                <m:ctrlPr>
                                  <a:rPr lang="fr-FR" sz="2000" b="1" i="1">
                                    <a:latin typeface="Cambria Math" panose="02040503050406030204" pitchFamily="18" charset="0"/>
                                  </a:rPr>
                                </m:ctrlPr>
                              </m:sSupPr>
                              <m:e>
                                <m:r>
                                  <a:rPr lang="fr-FR" sz="2000" b="1" i="1">
                                    <a:latin typeface="Cambria Math"/>
                                  </a:rPr>
                                  <m:t>𝒓</m:t>
                                </m:r>
                              </m:e>
                              <m:sup>
                                <m:r>
                                  <a:rPr lang="fr-FR" sz="2000" b="1" i="1">
                                    <a:latin typeface="Cambria Math"/>
                                  </a:rPr>
                                  <m:t>+</m:t>
                                </m:r>
                              </m:sup>
                            </m:sSup>
                            <m:r>
                              <a:rPr lang="fr-FR" sz="2000" b="1" i="1">
                                <a:latin typeface="Cambria Math"/>
                              </a:rPr>
                              <m:t>+</m:t>
                            </m:r>
                            <m:sSup>
                              <m:sSupPr>
                                <m:ctrlPr>
                                  <a:rPr lang="fr-FR" sz="2000" b="1" i="1">
                                    <a:latin typeface="Cambria Math" panose="02040503050406030204" pitchFamily="18" charset="0"/>
                                  </a:rPr>
                                </m:ctrlPr>
                              </m:sSupPr>
                              <m:e>
                                <m:r>
                                  <a:rPr lang="fr-FR" sz="2000" b="1" i="1">
                                    <a:latin typeface="Cambria Math"/>
                                  </a:rPr>
                                  <m:t>𝒓</m:t>
                                </m:r>
                              </m:e>
                              <m:sup>
                                <m:r>
                                  <a:rPr lang="fr-FR" sz="2000" b="1" i="1">
                                    <a:latin typeface="Cambria Math"/>
                                  </a:rPr>
                                  <m:t>−</m:t>
                                </m:r>
                              </m:sup>
                            </m:sSup>
                          </m:e>
                        </m:d>
                      </m:num>
                      <m:den>
                        <m:rad>
                          <m:radPr>
                            <m:degHide m:val="on"/>
                            <m:ctrlPr>
                              <a:rPr lang="fr-FR" sz="2000" b="1" i="1">
                                <a:latin typeface="Cambria Math" panose="02040503050406030204" pitchFamily="18" charset="0"/>
                              </a:rPr>
                            </m:ctrlPr>
                          </m:radPr>
                          <m:deg/>
                          <m:e>
                            <m:r>
                              <a:rPr lang="fr-FR" sz="2000" b="1" i="1">
                                <a:latin typeface="Cambria Math"/>
                              </a:rPr>
                              <m:t>𝟑</m:t>
                            </m:r>
                          </m:e>
                        </m:rad>
                      </m:den>
                    </m:f>
                  </m:oMath>
                </a14:m>
                <a:r>
                  <a:rPr lang="fr-FR" sz="2000" b="1" dirty="0"/>
                  <a:t> d’où </a:t>
                </a:r>
                <a14:m>
                  <m:oMath xmlns:m="http://schemas.openxmlformats.org/officeDocument/2006/math">
                    <m:rad>
                      <m:radPr>
                        <m:degHide m:val="on"/>
                        <m:ctrlPr>
                          <a:rPr lang="fr-FR" sz="2000" b="1" i="1">
                            <a:latin typeface="Cambria Math" panose="02040503050406030204" pitchFamily="18" charset="0"/>
                          </a:rPr>
                        </m:ctrlPr>
                      </m:radPr>
                      <m:deg/>
                      <m:e>
                        <m:r>
                          <a:rPr lang="fr-FR" sz="2000" b="1" i="1">
                            <a:latin typeface="Cambria Math"/>
                          </a:rPr>
                          <m:t>𝟑</m:t>
                        </m:r>
                      </m:e>
                    </m:rad>
                    <m:r>
                      <a:rPr lang="fr-FR" sz="2000" b="1" i="1">
                        <a:latin typeface="Cambria Math"/>
                      </a:rPr>
                      <m:t>/</m:t>
                    </m:r>
                    <m:rad>
                      <m:radPr>
                        <m:degHide m:val="on"/>
                        <m:ctrlPr>
                          <a:rPr lang="fr-FR" sz="2000" b="1" i="1">
                            <a:latin typeface="Cambria Math" panose="02040503050406030204" pitchFamily="18" charset="0"/>
                          </a:rPr>
                        </m:ctrlPr>
                      </m:radPr>
                      <m:deg/>
                      <m:e>
                        <m:r>
                          <a:rPr lang="fr-FR" sz="2000" b="1" i="1">
                            <a:latin typeface="Cambria Math"/>
                          </a:rPr>
                          <m:t>𝟐</m:t>
                        </m:r>
                      </m:e>
                    </m:rad>
                    <m:r>
                      <a:rPr lang="fr-FR" sz="2000" b="1" i="1">
                        <a:latin typeface="Cambria Math"/>
                      </a:rPr>
                      <m:t>−</m:t>
                    </m:r>
                    <m:r>
                      <a:rPr lang="fr-FR" sz="2000" b="1" i="1">
                        <a:latin typeface="Cambria Math"/>
                      </a:rPr>
                      <m:t>𝟏</m:t>
                    </m:r>
                  </m:oMath>
                </a14:m>
                <a:r>
                  <a:rPr lang="fr-FR" sz="2000" b="1" dirty="0"/>
                  <a:t>≤ r</a:t>
                </a:r>
                <a:r>
                  <a:rPr lang="fr-FR" sz="2000" b="1" baseline="30000" dirty="0"/>
                  <a:t>+</a:t>
                </a:r>
                <a:r>
                  <a:rPr lang="fr-FR" sz="2000" b="1" dirty="0"/>
                  <a:t>/r</a:t>
                </a:r>
                <a:r>
                  <a:rPr lang="fr-FR" sz="2000" b="1" baseline="30000" dirty="0"/>
                  <a:t>-</a:t>
                </a:r>
                <a:endParaRPr lang="fr-FR" sz="2000" b="1" dirty="0"/>
              </a:p>
              <a:p>
                <a:r>
                  <a:rPr lang="fr-FR" sz="2000" b="1" dirty="0"/>
                  <a:t>ou encore 0,225≤ r</a:t>
                </a:r>
                <a:r>
                  <a:rPr lang="fr-FR" sz="2000" b="1" baseline="30000" dirty="0"/>
                  <a:t>+</a:t>
                </a:r>
                <a:r>
                  <a:rPr lang="fr-FR" sz="2000" b="1" dirty="0"/>
                  <a:t>/r</a:t>
                </a:r>
                <a:r>
                  <a:rPr lang="fr-FR" sz="2000" b="1" baseline="30000" dirty="0"/>
                  <a:t>- </a:t>
                </a:r>
                <a:r>
                  <a:rPr lang="fr-FR" sz="2000" b="1" dirty="0"/>
                  <a:t>(11</a:t>
                </a:r>
                <a:r>
                  <a:rPr lang="fr-FR" sz="2000" b="1" dirty="0" smtClean="0"/>
                  <a:t>)</a:t>
                </a:r>
              </a:p>
              <a:p>
                <a:r>
                  <a:rPr lang="fr-FR" sz="2000" b="1" dirty="0"/>
                  <a:t>Compte tenu de la relation (11) et de la condition d’existence de la structure type </a:t>
                </a:r>
                <a:r>
                  <a:rPr lang="fr-FR" sz="2000" b="1" dirty="0" err="1"/>
                  <a:t>NaCl</a:t>
                </a:r>
                <a:r>
                  <a:rPr lang="fr-FR" sz="2000" b="1" dirty="0"/>
                  <a:t> (relation 7), la condition d’existence de la structure type </a:t>
                </a:r>
                <a:r>
                  <a:rPr lang="fr-FR" sz="2000" b="1" dirty="0" err="1"/>
                  <a:t>ZnS</a:t>
                </a:r>
                <a:r>
                  <a:rPr lang="fr-FR" sz="2000" b="1" dirty="0"/>
                  <a:t> blende est: 0,225≤ r</a:t>
                </a:r>
                <a:r>
                  <a:rPr lang="fr-FR" sz="2000" b="1" baseline="30000" dirty="0"/>
                  <a:t>+</a:t>
                </a:r>
                <a:r>
                  <a:rPr lang="fr-FR" sz="2000" b="1" dirty="0"/>
                  <a:t>/r</a:t>
                </a:r>
                <a:r>
                  <a:rPr lang="fr-FR" sz="2000" b="1" baseline="30000" dirty="0"/>
                  <a:t>- </a:t>
                </a:r>
                <a:r>
                  <a:rPr lang="fr-FR" sz="2000" b="1" dirty="0"/>
                  <a:t>≤0,414  (11)</a:t>
                </a:r>
              </a:p>
            </p:txBody>
          </p:sp>
        </mc:Choice>
        <mc:Fallback>
          <p:sp>
            <p:nvSpPr>
              <p:cNvPr id="3" name="Rectangle à coins arrondis 2"/>
              <p:cNvSpPr>
                <a:spLocks noRot="1" noChangeAspect="1" noMove="1" noResize="1" noEditPoints="1" noAdjustHandles="1" noChangeArrowheads="1" noChangeShapeType="1" noTextEdit="1"/>
              </p:cNvSpPr>
              <p:nvPr/>
            </p:nvSpPr>
            <p:spPr>
              <a:xfrm>
                <a:off x="0" y="764704"/>
                <a:ext cx="7016552" cy="5832648"/>
              </a:xfrm>
              <a:prstGeom prst="roundRect">
                <a:avLst/>
              </a:prstGeom>
              <a:blipFill rotWithShape="0">
                <a:blip r:embed="rId2"/>
                <a:stretch>
                  <a:fillRect/>
                </a:stretch>
              </a:blipFill>
            </p:spPr>
            <p:txBody>
              <a:bodyPr/>
              <a:lstStyle/>
              <a:p>
                <a:r>
                  <a:rPr lang="fr-CA">
                    <a:noFill/>
                  </a:rPr>
                  <a:t> </a:t>
                </a:r>
              </a:p>
            </p:txBody>
          </p:sp>
        </mc:Fallback>
      </mc:AlternateContent>
      <p:sp>
        <p:nvSpPr>
          <p:cNvPr id="4" name="Espace réservé du pied de page 3"/>
          <p:cNvSpPr>
            <a:spLocks noGrp="1"/>
          </p:cNvSpPr>
          <p:nvPr>
            <p:ph type="ftr" sz="quarter" idx="11"/>
          </p:nvPr>
        </p:nvSpPr>
        <p:spPr>
          <a:xfrm>
            <a:off x="3124200" y="6520259"/>
            <a:ext cx="4040088" cy="365125"/>
          </a:xfrm>
        </p:spPr>
        <p:txBody>
          <a:bodyPr/>
          <a:lstStyle/>
          <a:p>
            <a:r>
              <a:rPr lang="fr-FR" smtClean="0"/>
              <a:t>Chapitre V : Structure ioniques</a:t>
            </a:r>
            <a:endParaRPr lang="fr-FR" dirty="0"/>
          </a:p>
        </p:txBody>
      </p:sp>
      <p:sp>
        <p:nvSpPr>
          <p:cNvPr id="6" name="Espace réservé de la date 5"/>
          <p:cNvSpPr>
            <a:spLocks noGrp="1"/>
          </p:cNvSpPr>
          <p:nvPr>
            <p:ph type="dt" sz="half" idx="10"/>
          </p:nvPr>
        </p:nvSpPr>
        <p:spPr>
          <a:xfrm>
            <a:off x="457200" y="6520259"/>
            <a:ext cx="2133600" cy="365125"/>
          </a:xfrm>
        </p:spPr>
        <p:txBody>
          <a:bodyPr/>
          <a:lstStyle/>
          <a:p>
            <a:fld id="{FB4247A1-7D65-4D33-9044-8188C88BFE02}" type="datetime1">
              <a:rPr lang="fr-FR" smtClean="0"/>
              <a:t>19/05/2021</a:t>
            </a:fld>
            <a:endParaRPr lang="fr-FR" dirty="0"/>
          </a:p>
        </p:txBody>
      </p:sp>
      <p:sp>
        <p:nvSpPr>
          <p:cNvPr id="2" name="Espace réservé du numéro de diapositive 1"/>
          <p:cNvSpPr>
            <a:spLocks noGrp="1"/>
          </p:cNvSpPr>
          <p:nvPr>
            <p:ph type="sldNum" sz="quarter" idx="12"/>
          </p:nvPr>
        </p:nvSpPr>
        <p:spPr>
          <a:xfrm>
            <a:off x="6553200" y="6453336"/>
            <a:ext cx="2133600" cy="365125"/>
          </a:xfrm>
        </p:spPr>
        <p:txBody>
          <a:bodyPr/>
          <a:lstStyle/>
          <a:p>
            <a:fld id="{1CC1B859-83D0-43C4-A4ED-D95C0EF8FDC0}" type="slidenum">
              <a:rPr lang="fr-FR" smtClean="0"/>
              <a:t>12</a:t>
            </a:fld>
            <a:endParaRPr lang="fr-FR" dirty="0"/>
          </a:p>
        </p:txBody>
      </p:sp>
      <p:sp>
        <p:nvSpPr>
          <p:cNvPr id="7" name="AutoShape 4"/>
          <p:cNvSpPr>
            <a:spLocks noChangeArrowheads="1"/>
          </p:cNvSpPr>
          <p:nvPr/>
        </p:nvSpPr>
        <p:spPr bwMode="auto">
          <a:xfrm>
            <a:off x="467544" y="-99392"/>
            <a:ext cx="8534400" cy="940653"/>
          </a:xfrm>
          <a:prstGeom prst="horizontalScroll">
            <a:avLst>
              <a:gd name="adj" fmla="val 12500"/>
            </a:avLst>
          </a:prstGeom>
          <a:gradFill rotWithShape="1">
            <a:gsLst>
              <a:gs pos="0">
                <a:srgbClr val="CC3300"/>
              </a:gs>
              <a:gs pos="50000">
                <a:schemeClr val="bg1"/>
              </a:gs>
              <a:gs pos="100000">
                <a:srgbClr val="CC3300"/>
              </a:gs>
            </a:gsLst>
            <a:lin ang="5400000" scaled="1"/>
          </a:gra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2000" b="1" dirty="0" smtClean="0"/>
              <a:t>VI-1- </a:t>
            </a:r>
            <a:r>
              <a:rPr lang="fr-FR" sz="2000" b="1" dirty="0"/>
              <a:t>Composés de type </a:t>
            </a:r>
            <a:r>
              <a:rPr lang="fr-FR" sz="2000" b="1" dirty="0" smtClean="0"/>
              <a:t>AB</a:t>
            </a:r>
          </a:p>
          <a:p>
            <a:pPr algn="ctr"/>
            <a:r>
              <a:rPr lang="fr-FR" sz="2000" b="1" dirty="0" smtClean="0"/>
              <a:t>VI-1-3- </a:t>
            </a:r>
            <a:r>
              <a:rPr lang="fr-FR" sz="2000" b="1" dirty="0"/>
              <a:t>Structure de type </a:t>
            </a:r>
            <a:r>
              <a:rPr lang="fr-FR" sz="2000" b="1" dirty="0" err="1"/>
              <a:t>ZnS</a:t>
            </a:r>
            <a:r>
              <a:rPr lang="fr-FR" sz="2000" b="1" dirty="0"/>
              <a:t> </a:t>
            </a:r>
            <a:r>
              <a:rPr lang="fr-FR" sz="2000" b="1" dirty="0" smtClean="0"/>
              <a:t>blende</a:t>
            </a:r>
            <a:endParaRPr lang="fr-FR" sz="2000" b="1" dirty="0"/>
          </a:p>
        </p:txBody>
      </p:sp>
      <p:pic>
        <p:nvPicPr>
          <p:cNvPr id="8" name="Image 7"/>
          <p:cNvPicPr/>
          <p:nvPr/>
        </p:nvPicPr>
        <p:blipFill>
          <a:blip r:embed="rId3">
            <a:extLst>
              <a:ext uri="{28A0092B-C50C-407E-A947-70E740481C1C}">
                <a14:useLocalDpi xmlns:a14="http://schemas.microsoft.com/office/drawing/2010/main" val="0"/>
              </a:ext>
            </a:extLst>
          </a:blip>
          <a:stretch>
            <a:fillRect/>
          </a:stretch>
        </p:blipFill>
        <p:spPr>
          <a:xfrm>
            <a:off x="7071792" y="1466850"/>
            <a:ext cx="1905000" cy="1962150"/>
          </a:xfrm>
          <a:prstGeom prst="rect">
            <a:avLst/>
          </a:prstGeom>
        </p:spPr>
      </p:pic>
      <p:pic>
        <p:nvPicPr>
          <p:cNvPr id="10" name="Image 9"/>
          <p:cNvPicPr/>
          <p:nvPr/>
        </p:nvPicPr>
        <p:blipFill>
          <a:blip r:embed="rId4">
            <a:extLst>
              <a:ext uri="{28A0092B-C50C-407E-A947-70E740481C1C}">
                <a14:useLocalDpi xmlns:a14="http://schemas.microsoft.com/office/drawing/2010/main" val="0"/>
              </a:ext>
            </a:extLst>
          </a:blip>
          <a:stretch>
            <a:fillRect/>
          </a:stretch>
        </p:blipFill>
        <p:spPr>
          <a:xfrm>
            <a:off x="7140367" y="3407583"/>
            <a:ext cx="1891665" cy="1263650"/>
          </a:xfrm>
          <a:prstGeom prst="rect">
            <a:avLst/>
          </a:prstGeom>
        </p:spPr>
      </p:pic>
    </p:spTree>
    <p:extLst>
      <p:ext uri="{BB962C8B-B14F-4D97-AF65-F5344CB8AC3E}">
        <p14:creationId xmlns:p14="http://schemas.microsoft.com/office/powerpoint/2010/main" val="3314385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1" y="911511"/>
            <a:ext cx="6300191" cy="345359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fr-FR" sz="2000" b="1" i="1" u="sng" dirty="0">
                <a:solidFill>
                  <a:srgbClr val="FF0000"/>
                </a:solidFill>
              </a:rPr>
              <a:t>Description de la structure</a:t>
            </a:r>
            <a:r>
              <a:rPr lang="fr-FR" sz="2000" b="1" dirty="0">
                <a:solidFill>
                  <a:srgbClr val="FF0000"/>
                </a:solidFill>
              </a:rPr>
              <a:t> :</a:t>
            </a:r>
          </a:p>
          <a:p>
            <a:pPr algn="just"/>
            <a:r>
              <a:rPr lang="fr-FR" sz="2000" b="1" dirty="0"/>
              <a:t>La </a:t>
            </a:r>
            <a:r>
              <a:rPr lang="fr-FR" sz="2000" b="1" dirty="0" err="1"/>
              <a:t>wurtzite</a:t>
            </a:r>
            <a:r>
              <a:rPr lang="fr-FR" sz="2000" b="1" dirty="0"/>
              <a:t> est la variété hexagonale de </a:t>
            </a:r>
            <a:r>
              <a:rPr lang="fr-FR" sz="2000" b="1" dirty="0" err="1"/>
              <a:t>ZnS</a:t>
            </a:r>
            <a:r>
              <a:rPr lang="fr-FR" sz="2000" b="1" dirty="0"/>
              <a:t>. Le </a:t>
            </a:r>
            <a:r>
              <a:rPr lang="fr-FR" sz="2000" b="1" dirty="0" smtClean="0"/>
              <a:t>Rapport </a:t>
            </a:r>
            <a:r>
              <a:rPr lang="fr-FR" sz="2000" b="1" dirty="0"/>
              <a:t>r+/r- est identique à celui de la blende donc en accord avec la coordinence 4-4. Les ions S</a:t>
            </a:r>
            <a:r>
              <a:rPr lang="fr-FR" sz="2000" b="1" baseline="30000" dirty="0"/>
              <a:t>2-</a:t>
            </a:r>
            <a:r>
              <a:rPr lang="fr-FR" sz="2000" b="1" dirty="0"/>
              <a:t> forment un réseau HC et les ions Zn</a:t>
            </a:r>
            <a:r>
              <a:rPr lang="fr-FR" sz="2000" b="1" baseline="30000" dirty="0"/>
              <a:t>2+</a:t>
            </a:r>
            <a:r>
              <a:rPr lang="fr-FR" sz="2000" b="1" dirty="0"/>
              <a:t> occupent la moitié des sites tétraédriques.</a:t>
            </a:r>
          </a:p>
          <a:p>
            <a:pPr algn="just"/>
            <a:r>
              <a:rPr lang="fr-FR" sz="2000" b="1" dirty="0"/>
              <a:t>Les cations Zn</a:t>
            </a:r>
            <a:r>
              <a:rPr lang="fr-FR" sz="2000" b="1" baseline="30000" dirty="0"/>
              <a:t>2+</a:t>
            </a:r>
            <a:r>
              <a:rPr lang="fr-FR" sz="2000" b="1" dirty="0"/>
              <a:t> forment un réseau HC analogue à celui des anions S</a:t>
            </a:r>
            <a:r>
              <a:rPr lang="fr-FR" sz="2000" b="1" baseline="30000" dirty="0"/>
              <a:t>2-</a:t>
            </a:r>
            <a:r>
              <a:rPr lang="fr-FR" sz="2000" b="1" dirty="0"/>
              <a:t> mais décalé par </a:t>
            </a:r>
            <a:r>
              <a:rPr lang="fr-FR" sz="2000" b="1" dirty="0" smtClean="0"/>
              <a:t>une </a:t>
            </a:r>
            <a:r>
              <a:rPr lang="fr-FR" sz="2000" b="1" dirty="0"/>
              <a:t>translation de type (</a:t>
            </a:r>
            <a:r>
              <a:rPr lang="fr-FR" sz="2000" b="1" dirty="0" smtClean="0"/>
              <a:t>0; 0; 5/8</a:t>
            </a:r>
            <a:r>
              <a:rPr lang="fr-FR" sz="2000" b="1" dirty="0"/>
              <a:t>).</a:t>
            </a:r>
            <a:endParaRPr lang="fr-FR" sz="2000" b="1" dirty="0">
              <a:latin typeface="Times New Roman" pitchFamily="18" charset="0"/>
              <a:cs typeface="Times New Roman" pitchFamily="18" charset="0"/>
            </a:endParaRPr>
          </a:p>
        </p:txBody>
      </p:sp>
      <p:sp>
        <p:nvSpPr>
          <p:cNvPr id="4" name="Espace réservé du pied de page 3"/>
          <p:cNvSpPr>
            <a:spLocks noGrp="1"/>
          </p:cNvSpPr>
          <p:nvPr>
            <p:ph type="ftr" sz="quarter" idx="11"/>
          </p:nvPr>
        </p:nvSpPr>
        <p:spPr>
          <a:xfrm>
            <a:off x="3124200" y="6520259"/>
            <a:ext cx="4040088" cy="365125"/>
          </a:xfrm>
        </p:spPr>
        <p:txBody>
          <a:bodyPr/>
          <a:lstStyle/>
          <a:p>
            <a:r>
              <a:rPr lang="fr-FR" dirty="0" smtClean="0"/>
              <a:t>Chapitre V : Structure ioniques</a:t>
            </a:r>
            <a:endParaRPr lang="fr-FR" dirty="0"/>
          </a:p>
        </p:txBody>
      </p:sp>
      <p:sp>
        <p:nvSpPr>
          <p:cNvPr id="6" name="Espace réservé de la date 5"/>
          <p:cNvSpPr>
            <a:spLocks noGrp="1"/>
          </p:cNvSpPr>
          <p:nvPr>
            <p:ph type="dt" sz="half" idx="10"/>
          </p:nvPr>
        </p:nvSpPr>
        <p:spPr>
          <a:xfrm>
            <a:off x="179512" y="6520259"/>
            <a:ext cx="2133600" cy="365125"/>
          </a:xfrm>
        </p:spPr>
        <p:txBody>
          <a:bodyPr/>
          <a:lstStyle/>
          <a:p>
            <a:fld id="{25DF4400-8395-4A53-987F-926307E956A5}" type="datetime1">
              <a:rPr lang="fr-FR" smtClean="0"/>
              <a:t>19/05/2021</a:t>
            </a:fld>
            <a:endParaRPr lang="fr-FR"/>
          </a:p>
        </p:txBody>
      </p:sp>
      <p:sp>
        <p:nvSpPr>
          <p:cNvPr id="2" name="Espace réservé du numéro de diapositive 1"/>
          <p:cNvSpPr>
            <a:spLocks noGrp="1"/>
          </p:cNvSpPr>
          <p:nvPr>
            <p:ph type="sldNum" sz="quarter" idx="12"/>
          </p:nvPr>
        </p:nvSpPr>
        <p:spPr>
          <a:xfrm>
            <a:off x="6553200" y="6520259"/>
            <a:ext cx="2133600" cy="365125"/>
          </a:xfrm>
        </p:spPr>
        <p:txBody>
          <a:bodyPr/>
          <a:lstStyle/>
          <a:p>
            <a:fld id="{1CC1B859-83D0-43C4-A4ED-D95C0EF8FDC0}" type="slidenum">
              <a:rPr lang="fr-FR" smtClean="0"/>
              <a:t>13</a:t>
            </a:fld>
            <a:endParaRPr lang="fr-FR"/>
          </a:p>
        </p:txBody>
      </p:sp>
      <p:sp>
        <p:nvSpPr>
          <p:cNvPr id="7" name="AutoShape 4"/>
          <p:cNvSpPr>
            <a:spLocks noChangeArrowheads="1"/>
          </p:cNvSpPr>
          <p:nvPr/>
        </p:nvSpPr>
        <p:spPr bwMode="auto">
          <a:xfrm>
            <a:off x="467544" y="-31933"/>
            <a:ext cx="8534400" cy="940653"/>
          </a:xfrm>
          <a:prstGeom prst="horizontalScroll">
            <a:avLst>
              <a:gd name="adj" fmla="val 12500"/>
            </a:avLst>
          </a:prstGeom>
          <a:gradFill rotWithShape="1">
            <a:gsLst>
              <a:gs pos="0">
                <a:srgbClr val="CC3300"/>
              </a:gs>
              <a:gs pos="50000">
                <a:schemeClr val="bg1"/>
              </a:gs>
              <a:gs pos="100000">
                <a:srgbClr val="CC3300"/>
              </a:gs>
            </a:gsLst>
            <a:lin ang="5400000" scaled="1"/>
          </a:gra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2000" b="1" dirty="0" smtClean="0"/>
              <a:t>VI-1- </a:t>
            </a:r>
            <a:r>
              <a:rPr lang="fr-FR" sz="2000" b="1" dirty="0"/>
              <a:t>Composés de type </a:t>
            </a:r>
            <a:r>
              <a:rPr lang="fr-FR" sz="2000" b="1" dirty="0" smtClean="0"/>
              <a:t>AB</a:t>
            </a:r>
          </a:p>
          <a:p>
            <a:pPr algn="ctr"/>
            <a:r>
              <a:rPr lang="fr-FR" sz="2000" b="1" dirty="0" smtClean="0"/>
              <a:t>VI-1-3- </a:t>
            </a:r>
            <a:r>
              <a:rPr lang="fr-FR" sz="2000" b="1" dirty="0"/>
              <a:t>Structure de type </a:t>
            </a:r>
            <a:r>
              <a:rPr lang="fr-FR" sz="2000" b="1" dirty="0" err="1"/>
              <a:t>ZnS</a:t>
            </a:r>
            <a:r>
              <a:rPr lang="fr-FR" sz="2000" b="1" dirty="0"/>
              <a:t> </a:t>
            </a:r>
            <a:r>
              <a:rPr lang="fr-FR" sz="2000" b="1" dirty="0" err="1"/>
              <a:t>Würtzite</a:t>
            </a:r>
            <a:endParaRPr lang="fr-FR" sz="2000" b="1" dirty="0"/>
          </a:p>
        </p:txBody>
      </p:sp>
      <p:graphicFrame>
        <p:nvGraphicFramePr>
          <p:cNvPr id="5" name="Tableau 4"/>
          <p:cNvGraphicFramePr>
            <a:graphicFrameLocks noGrp="1"/>
          </p:cNvGraphicFramePr>
          <p:nvPr>
            <p:extLst>
              <p:ext uri="{D42A27DB-BD31-4B8C-83A1-F6EECF244321}">
                <p14:modId xmlns:p14="http://schemas.microsoft.com/office/powerpoint/2010/main" val="1137907327"/>
              </p:ext>
            </p:extLst>
          </p:nvPr>
        </p:nvGraphicFramePr>
        <p:xfrm>
          <a:off x="1" y="4797152"/>
          <a:ext cx="9108570" cy="1828800"/>
        </p:xfrm>
        <a:graphic>
          <a:graphicData uri="http://schemas.openxmlformats.org/drawingml/2006/table">
            <a:tbl>
              <a:tblPr firstRow="1" firstCol="1" bandRow="1">
                <a:tableStyleId>{5C22544A-7EE6-4342-B048-85BDC9FD1C3A}</a:tableStyleId>
              </a:tblPr>
              <a:tblGrid>
                <a:gridCol w="4535712"/>
                <a:gridCol w="4572858"/>
              </a:tblGrid>
              <a:tr h="418336">
                <a:tc>
                  <a:txBody>
                    <a:bodyPr/>
                    <a:lstStyle/>
                    <a:p>
                      <a:pPr algn="just">
                        <a:lnSpc>
                          <a:spcPct val="150000"/>
                        </a:lnSpc>
                        <a:spcAft>
                          <a:spcPts val="0"/>
                        </a:spcAft>
                      </a:pPr>
                      <a:r>
                        <a:rPr lang="fr-FR" sz="2000" b="1" dirty="0">
                          <a:effectLst/>
                        </a:rPr>
                        <a:t>Origine sur l’anion :</a:t>
                      </a:r>
                      <a:endParaRPr lang="fr-FR" sz="2000" b="1" dirty="0">
                        <a:effectLst/>
                        <a:latin typeface="Times New Roman"/>
                        <a:ea typeface="Times New Roman"/>
                      </a:endParaRPr>
                    </a:p>
                  </a:txBody>
                  <a:tcPr marL="68580" marR="68580" marT="0" marB="0"/>
                </a:tc>
                <a:tc>
                  <a:txBody>
                    <a:bodyPr/>
                    <a:lstStyle/>
                    <a:p>
                      <a:pPr algn="just">
                        <a:lnSpc>
                          <a:spcPct val="150000"/>
                        </a:lnSpc>
                        <a:spcAft>
                          <a:spcPts val="0"/>
                        </a:spcAft>
                      </a:pPr>
                      <a:r>
                        <a:rPr lang="fr-FR" sz="2000" b="1">
                          <a:effectLst/>
                        </a:rPr>
                        <a:t>Origine sur le cation :</a:t>
                      </a:r>
                      <a:endParaRPr lang="fr-FR" sz="2000" b="1">
                        <a:effectLst/>
                        <a:latin typeface="Times New Roman"/>
                        <a:ea typeface="Times New Roman"/>
                      </a:endParaRPr>
                    </a:p>
                  </a:txBody>
                  <a:tcPr marL="68580" marR="68580" marT="0" marB="0"/>
                </a:tc>
              </a:tr>
              <a:tr h="418336">
                <a:tc>
                  <a:txBody>
                    <a:bodyPr/>
                    <a:lstStyle/>
                    <a:p>
                      <a:pPr algn="just">
                        <a:lnSpc>
                          <a:spcPct val="150000"/>
                        </a:lnSpc>
                        <a:spcAft>
                          <a:spcPts val="0"/>
                        </a:spcAft>
                      </a:pPr>
                      <a:r>
                        <a:rPr lang="fr-FR" sz="2000" b="1" dirty="0">
                          <a:effectLst/>
                        </a:rPr>
                        <a:t>S</a:t>
                      </a:r>
                      <a:r>
                        <a:rPr lang="fr-FR" sz="2000" b="1" baseline="30000" dirty="0">
                          <a:effectLst/>
                        </a:rPr>
                        <a:t>2-</a:t>
                      </a:r>
                      <a:r>
                        <a:rPr lang="fr-FR" sz="2000" b="1" dirty="0">
                          <a:effectLst/>
                        </a:rPr>
                        <a:t>: (</a:t>
                      </a:r>
                      <a:r>
                        <a:rPr lang="fr-FR" sz="2000" b="1" dirty="0" smtClean="0">
                          <a:effectLst/>
                        </a:rPr>
                        <a:t>0; 0; </a:t>
                      </a:r>
                      <a:r>
                        <a:rPr lang="fr-FR" sz="2000" b="1" dirty="0">
                          <a:effectLst/>
                        </a:rPr>
                        <a:t>0) (</a:t>
                      </a:r>
                      <a:r>
                        <a:rPr lang="fr-FR" sz="2000" b="1" dirty="0" smtClean="0">
                          <a:effectLst/>
                        </a:rPr>
                        <a:t>2/3; 1/3; </a:t>
                      </a:r>
                      <a:r>
                        <a:rPr lang="fr-FR" sz="2000" b="1" dirty="0">
                          <a:effectLst/>
                        </a:rPr>
                        <a:t>1/2)</a:t>
                      </a:r>
                      <a:endParaRPr lang="fr-FR" sz="2000" b="1" dirty="0">
                        <a:effectLst/>
                        <a:latin typeface="Times New Roman"/>
                        <a:ea typeface="Times New Roman"/>
                      </a:endParaRPr>
                    </a:p>
                  </a:txBody>
                  <a:tcPr marL="68580" marR="68580" marT="0" marB="0"/>
                </a:tc>
                <a:tc>
                  <a:txBody>
                    <a:bodyPr/>
                    <a:lstStyle/>
                    <a:p>
                      <a:pPr algn="just">
                        <a:lnSpc>
                          <a:spcPct val="150000"/>
                        </a:lnSpc>
                        <a:spcAft>
                          <a:spcPts val="0"/>
                        </a:spcAft>
                      </a:pPr>
                      <a:r>
                        <a:rPr lang="fr-FR" sz="2000" b="1" dirty="0">
                          <a:effectLst/>
                        </a:rPr>
                        <a:t>Zn</a:t>
                      </a:r>
                      <a:r>
                        <a:rPr lang="fr-FR" sz="2000" b="1" baseline="30000" dirty="0">
                          <a:effectLst/>
                        </a:rPr>
                        <a:t>2+</a:t>
                      </a:r>
                      <a:r>
                        <a:rPr lang="fr-FR" sz="2000" b="1" dirty="0">
                          <a:effectLst/>
                        </a:rPr>
                        <a:t>: (</a:t>
                      </a:r>
                      <a:r>
                        <a:rPr lang="fr-FR" sz="2000" b="1" dirty="0" smtClean="0">
                          <a:effectLst/>
                        </a:rPr>
                        <a:t>0; 0; 5/8</a:t>
                      </a:r>
                      <a:r>
                        <a:rPr lang="fr-FR" sz="2000" b="1" dirty="0">
                          <a:effectLst/>
                        </a:rPr>
                        <a:t>) (</a:t>
                      </a:r>
                      <a:r>
                        <a:rPr lang="fr-FR" sz="2000" b="1" dirty="0" smtClean="0">
                          <a:effectLst/>
                        </a:rPr>
                        <a:t>2/3; 1/3; 1/8</a:t>
                      </a:r>
                      <a:r>
                        <a:rPr lang="fr-FR" sz="2000" b="1" dirty="0">
                          <a:effectLst/>
                        </a:rPr>
                        <a:t>)</a:t>
                      </a:r>
                      <a:endParaRPr lang="fr-FR" sz="2000" b="1" dirty="0">
                        <a:effectLst/>
                        <a:latin typeface="Times New Roman"/>
                        <a:ea typeface="Times New Roman"/>
                      </a:endParaRPr>
                    </a:p>
                  </a:txBody>
                  <a:tcPr marL="68580" marR="68580" marT="0" marB="0"/>
                </a:tc>
              </a:tr>
              <a:tr h="418336">
                <a:tc gridSpan="2">
                  <a:txBody>
                    <a:bodyPr/>
                    <a:lstStyle/>
                    <a:p>
                      <a:pPr algn="ctr">
                        <a:lnSpc>
                          <a:spcPct val="150000"/>
                        </a:lnSpc>
                        <a:spcAft>
                          <a:spcPts val="0"/>
                        </a:spcAft>
                      </a:pPr>
                      <a:r>
                        <a:rPr lang="fr-FR" sz="2000" b="1" dirty="0">
                          <a:effectLst/>
                        </a:rPr>
                        <a:t>Tr (</a:t>
                      </a:r>
                      <a:r>
                        <a:rPr lang="fr-FR" sz="2000" b="1" dirty="0" smtClean="0">
                          <a:effectLst/>
                        </a:rPr>
                        <a:t>0; 0; 5/8</a:t>
                      </a:r>
                      <a:r>
                        <a:rPr lang="fr-FR" sz="2000" b="1" dirty="0">
                          <a:effectLst/>
                        </a:rPr>
                        <a:t>)</a:t>
                      </a:r>
                      <a:endParaRPr lang="fr-FR" sz="2000" b="1" dirty="0">
                        <a:effectLst/>
                        <a:latin typeface="Times New Roman"/>
                        <a:ea typeface="Times New Roman"/>
                      </a:endParaRPr>
                    </a:p>
                  </a:txBody>
                  <a:tcPr marL="68580" marR="68580" marT="0" marB="0"/>
                </a:tc>
                <a:tc hMerge="1">
                  <a:txBody>
                    <a:bodyPr/>
                    <a:lstStyle/>
                    <a:p>
                      <a:endParaRPr lang="fr-FR"/>
                    </a:p>
                  </a:txBody>
                  <a:tcPr/>
                </a:tc>
              </a:tr>
              <a:tr h="418336">
                <a:tc>
                  <a:txBody>
                    <a:bodyPr/>
                    <a:lstStyle/>
                    <a:p>
                      <a:pPr algn="just">
                        <a:lnSpc>
                          <a:spcPct val="150000"/>
                        </a:lnSpc>
                        <a:spcAft>
                          <a:spcPts val="0"/>
                        </a:spcAft>
                      </a:pPr>
                      <a:r>
                        <a:rPr lang="fr-FR" sz="2000" b="1" dirty="0">
                          <a:effectLst/>
                        </a:rPr>
                        <a:t>Zn</a:t>
                      </a:r>
                      <a:r>
                        <a:rPr lang="fr-FR" sz="2000" b="1" baseline="30000" dirty="0">
                          <a:effectLst/>
                        </a:rPr>
                        <a:t>2+</a:t>
                      </a:r>
                      <a:r>
                        <a:rPr lang="fr-FR" sz="2000" b="1" dirty="0">
                          <a:effectLst/>
                        </a:rPr>
                        <a:t>: (</a:t>
                      </a:r>
                      <a:r>
                        <a:rPr lang="fr-FR" sz="2000" b="1" dirty="0" smtClean="0">
                          <a:effectLst/>
                        </a:rPr>
                        <a:t>0; 0; </a:t>
                      </a:r>
                      <a:r>
                        <a:rPr lang="fr-FR" sz="2000" b="1" dirty="0">
                          <a:effectLst/>
                        </a:rPr>
                        <a:t>3/8) (</a:t>
                      </a:r>
                      <a:r>
                        <a:rPr lang="fr-FR" sz="2000" b="1" dirty="0" smtClean="0">
                          <a:effectLst/>
                        </a:rPr>
                        <a:t>2/3; 1/3; </a:t>
                      </a:r>
                      <a:r>
                        <a:rPr lang="fr-FR" sz="2000" b="1" dirty="0">
                          <a:effectLst/>
                        </a:rPr>
                        <a:t>7/8)</a:t>
                      </a:r>
                      <a:endParaRPr lang="fr-FR" sz="2000" b="1" dirty="0">
                        <a:effectLst/>
                        <a:latin typeface="Times New Roman"/>
                        <a:ea typeface="Times New Roman"/>
                      </a:endParaRPr>
                    </a:p>
                  </a:txBody>
                  <a:tcPr marL="68580" marR="68580" marT="0" marB="0"/>
                </a:tc>
                <a:tc>
                  <a:txBody>
                    <a:bodyPr/>
                    <a:lstStyle/>
                    <a:p>
                      <a:pPr algn="just">
                        <a:lnSpc>
                          <a:spcPct val="150000"/>
                        </a:lnSpc>
                        <a:spcAft>
                          <a:spcPts val="0"/>
                        </a:spcAft>
                      </a:pPr>
                      <a:r>
                        <a:rPr lang="fr-FR" sz="2000" b="1" dirty="0">
                          <a:effectLst/>
                        </a:rPr>
                        <a:t>S</a:t>
                      </a:r>
                      <a:r>
                        <a:rPr lang="fr-FR" sz="2000" b="1" baseline="30000" dirty="0">
                          <a:effectLst/>
                        </a:rPr>
                        <a:t>2-</a:t>
                      </a:r>
                      <a:r>
                        <a:rPr lang="fr-FR" sz="2000" b="1" dirty="0">
                          <a:effectLst/>
                        </a:rPr>
                        <a:t>: (0; 0; 0) (2/3; 1/3; 1/2)</a:t>
                      </a:r>
                      <a:endParaRPr lang="fr-FR" sz="2000" b="1" dirty="0">
                        <a:effectLst/>
                        <a:latin typeface="Times New Roman"/>
                        <a:ea typeface="Times New Roman"/>
                      </a:endParaRPr>
                    </a:p>
                  </a:txBody>
                  <a:tcPr marL="68580" marR="68580" marT="0" marB="0"/>
                </a:tc>
              </a:tr>
            </a:tbl>
          </a:graphicData>
        </a:graphic>
      </p:graphicFrame>
      <p:sp>
        <p:nvSpPr>
          <p:cNvPr id="10" name="Rectangle 1"/>
          <p:cNvSpPr>
            <a:spLocks noChangeArrowheads="1"/>
          </p:cNvSpPr>
          <p:nvPr/>
        </p:nvSpPr>
        <p:spPr bwMode="auto">
          <a:xfrm>
            <a:off x="32725" y="4393649"/>
            <a:ext cx="4572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000" b="1" i="1"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Coordonnées réduites</a:t>
            </a:r>
            <a:endParaRPr kumimoji="0" lang="fr-FR" sz="2000" b="1" i="0" u="none" strike="noStrike" cap="none" normalizeH="0" baseline="0" dirty="0" smtClean="0">
              <a:ln>
                <a:noFill/>
              </a:ln>
              <a:solidFill>
                <a:srgbClr val="FF0000"/>
              </a:solidFill>
              <a:effectLst/>
              <a:latin typeface="Times New Roman" pitchFamily="18" charset="0"/>
              <a:cs typeface="Times New Roman" pitchFamily="18" charset="0"/>
            </a:endParaRPr>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0943" y="1183310"/>
            <a:ext cx="1981477" cy="3181794"/>
          </a:xfrm>
          <a:prstGeom prst="rect">
            <a:avLst/>
          </a:prstGeom>
        </p:spPr>
      </p:pic>
    </p:spTree>
    <p:extLst>
      <p:ext uri="{BB962C8B-B14F-4D97-AF65-F5344CB8AC3E}">
        <p14:creationId xmlns:p14="http://schemas.microsoft.com/office/powerpoint/2010/main" val="1561343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0" y="727530"/>
            <a:ext cx="6228184" cy="586982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fr-FR" sz="2000" b="1" i="1" u="sng" dirty="0">
                <a:solidFill>
                  <a:srgbClr val="FF0000"/>
                </a:solidFill>
              </a:rPr>
              <a:t>Nombre de motifs</a:t>
            </a:r>
            <a:endParaRPr lang="fr-FR" sz="2000" dirty="0">
              <a:solidFill>
                <a:srgbClr val="FF0000"/>
              </a:solidFill>
            </a:endParaRPr>
          </a:p>
          <a:p>
            <a:pPr algn="just"/>
            <a:r>
              <a:rPr lang="fr-FR" sz="2000" b="1" dirty="0"/>
              <a:t>La maille élémentaire de </a:t>
            </a:r>
            <a:r>
              <a:rPr lang="fr-FR" sz="2000" b="1" dirty="0" err="1"/>
              <a:t>ZnS</a:t>
            </a:r>
            <a:r>
              <a:rPr lang="fr-FR" sz="2000" b="1" dirty="0"/>
              <a:t> </a:t>
            </a:r>
            <a:r>
              <a:rPr lang="fr-FR" sz="2000" b="1" dirty="0" err="1"/>
              <a:t>wurtzite</a:t>
            </a:r>
            <a:r>
              <a:rPr lang="fr-FR" sz="2000" b="1" dirty="0"/>
              <a:t> comprend 2 cations Zn</a:t>
            </a:r>
            <a:r>
              <a:rPr lang="fr-FR" sz="2000" b="1" baseline="30000" dirty="0"/>
              <a:t>2+</a:t>
            </a:r>
            <a:r>
              <a:rPr lang="fr-FR" sz="2000" b="1" dirty="0"/>
              <a:t> et 2 anions S</a:t>
            </a:r>
            <a:r>
              <a:rPr lang="fr-FR" sz="2000" b="1" baseline="30000" dirty="0"/>
              <a:t>2-</a:t>
            </a:r>
            <a:r>
              <a:rPr lang="fr-FR" sz="2000" b="1" dirty="0"/>
              <a:t>, le nombre groupements formulaires </a:t>
            </a:r>
            <a:r>
              <a:rPr lang="fr-FR" sz="2000" b="1" dirty="0" err="1"/>
              <a:t>ZnS</a:t>
            </a:r>
            <a:r>
              <a:rPr lang="fr-FR" sz="2000" b="1" dirty="0"/>
              <a:t> par maille est donc: z=2.</a:t>
            </a:r>
          </a:p>
          <a:p>
            <a:r>
              <a:rPr lang="fr-FR" sz="2000" b="1" i="1" u="sng" dirty="0">
                <a:solidFill>
                  <a:srgbClr val="FF0000"/>
                </a:solidFill>
              </a:rPr>
              <a:t>Coordinence</a:t>
            </a:r>
            <a:endParaRPr lang="fr-FR" sz="2000" dirty="0">
              <a:solidFill>
                <a:srgbClr val="FF0000"/>
              </a:solidFill>
            </a:endParaRPr>
          </a:p>
          <a:p>
            <a:pPr algn="just"/>
            <a:r>
              <a:rPr lang="fr-FR" sz="2000" b="1" dirty="0"/>
              <a:t>La coordinence des deux ions est la même. L’indice de coordination est 4 pour Zn</a:t>
            </a:r>
            <a:r>
              <a:rPr lang="fr-FR" sz="2000" b="1" baseline="30000" dirty="0"/>
              <a:t>2+</a:t>
            </a:r>
            <a:r>
              <a:rPr lang="fr-FR" sz="2000" b="1" dirty="0"/>
              <a:t> et 4 pour S</a:t>
            </a:r>
            <a:r>
              <a:rPr lang="fr-FR" sz="2000" b="1" baseline="30000" dirty="0"/>
              <a:t>2-</a:t>
            </a:r>
            <a:r>
              <a:rPr lang="fr-FR" sz="2000" b="1" dirty="0"/>
              <a:t>: coordination 4-4</a:t>
            </a:r>
            <a:r>
              <a:rPr lang="fr-FR" sz="2000" b="1" dirty="0" smtClean="0"/>
              <a:t>.</a:t>
            </a:r>
          </a:p>
          <a:p>
            <a:r>
              <a:rPr lang="fr-FR" sz="2000" b="1" i="1" u="sng" dirty="0">
                <a:solidFill>
                  <a:srgbClr val="FF0000"/>
                </a:solidFill>
              </a:rPr>
              <a:t>Description de la structure :</a:t>
            </a:r>
            <a:endParaRPr lang="fr-FR" sz="2000" dirty="0">
              <a:solidFill>
                <a:srgbClr val="FF0000"/>
              </a:solidFill>
            </a:endParaRPr>
          </a:p>
          <a:p>
            <a:pPr algn="just"/>
            <a:r>
              <a:rPr lang="fr-FR" sz="2000" b="1" dirty="0"/>
              <a:t>La différence d’électronégativité entre les deux </a:t>
            </a:r>
            <a:r>
              <a:rPr lang="fr-FR" sz="2000" b="1" dirty="0" smtClean="0"/>
              <a:t>éléments étant </a:t>
            </a:r>
            <a:r>
              <a:rPr lang="fr-FR" sz="2000" b="1" dirty="0" err="1" smtClean="0"/>
              <a:t>Dc</a:t>
            </a:r>
            <a:r>
              <a:rPr lang="fr-FR" sz="2000" b="1" dirty="0" smtClean="0"/>
              <a:t> </a:t>
            </a:r>
            <a:r>
              <a:rPr lang="fr-FR" sz="2000" b="1" dirty="0"/>
              <a:t>= 0.2 le degré d’</a:t>
            </a:r>
            <a:r>
              <a:rPr lang="fr-FR" sz="2000" b="1" dirty="0" err="1"/>
              <a:t>ionicité</a:t>
            </a:r>
            <a:r>
              <a:rPr lang="fr-FR" sz="2000" b="1" dirty="0"/>
              <a:t> de la liaison </a:t>
            </a:r>
            <a:r>
              <a:rPr lang="fr-FR" sz="2000" b="1" dirty="0" err="1"/>
              <a:t>Ni-As</a:t>
            </a:r>
            <a:r>
              <a:rPr lang="fr-FR" sz="2000" b="1" dirty="0"/>
              <a:t> est </a:t>
            </a:r>
            <a:r>
              <a:rPr lang="fr-FR" sz="2000" b="1" dirty="0" smtClean="0"/>
              <a:t>inférieur à </a:t>
            </a:r>
            <a:r>
              <a:rPr lang="fr-FR" sz="2000" b="1" dirty="0"/>
              <a:t>2%: la liaison est quasiment covalente pure.</a:t>
            </a:r>
          </a:p>
          <a:p>
            <a:pPr algn="just"/>
            <a:r>
              <a:rPr lang="fr-FR" sz="2000" b="1" dirty="0" err="1"/>
              <a:t>NiAs</a:t>
            </a:r>
            <a:r>
              <a:rPr lang="fr-FR" sz="2000" b="1" dirty="0"/>
              <a:t> cristallise avec une maille </a:t>
            </a:r>
            <a:r>
              <a:rPr lang="fr-FR" sz="2000" b="1" dirty="0" smtClean="0"/>
              <a:t>hexagonale. </a:t>
            </a:r>
            <a:r>
              <a:rPr lang="fr-FR" sz="2000" b="1" dirty="0"/>
              <a:t>Les atomes d’arsenic forment un réseau HC dont tous les sites octaédriques sont occupés par les atomes de nickel. Une translation de type (</a:t>
            </a:r>
            <a:r>
              <a:rPr lang="fr-FR" sz="2000" b="1" dirty="0" smtClean="0"/>
              <a:t>2/3; 1/3; </a:t>
            </a:r>
            <a:r>
              <a:rPr lang="fr-FR" sz="2000" b="1" dirty="0"/>
              <a:t>1/4) conduit à la représentation de la maille origine sur Ni.</a:t>
            </a:r>
          </a:p>
        </p:txBody>
      </p:sp>
      <p:sp>
        <p:nvSpPr>
          <p:cNvPr id="4" name="Espace réservé du pied de page 3"/>
          <p:cNvSpPr>
            <a:spLocks noGrp="1"/>
          </p:cNvSpPr>
          <p:nvPr>
            <p:ph type="ftr" sz="quarter" idx="11"/>
          </p:nvPr>
        </p:nvSpPr>
        <p:spPr>
          <a:xfrm>
            <a:off x="3124200" y="6520259"/>
            <a:ext cx="4040088" cy="365125"/>
          </a:xfrm>
        </p:spPr>
        <p:txBody>
          <a:bodyPr/>
          <a:lstStyle/>
          <a:p>
            <a:r>
              <a:rPr lang="fr-FR" smtClean="0"/>
              <a:t>Chapitre V : Structure ioniques</a:t>
            </a:r>
            <a:endParaRPr lang="fr-FR" dirty="0"/>
          </a:p>
        </p:txBody>
      </p:sp>
      <p:sp>
        <p:nvSpPr>
          <p:cNvPr id="6" name="Espace réservé de la date 5"/>
          <p:cNvSpPr>
            <a:spLocks noGrp="1"/>
          </p:cNvSpPr>
          <p:nvPr>
            <p:ph type="dt" sz="half" idx="10"/>
          </p:nvPr>
        </p:nvSpPr>
        <p:spPr>
          <a:xfrm>
            <a:off x="35496" y="6520259"/>
            <a:ext cx="2133600" cy="365125"/>
          </a:xfrm>
        </p:spPr>
        <p:txBody>
          <a:bodyPr/>
          <a:lstStyle/>
          <a:p>
            <a:fld id="{8F3BE884-4C1D-4678-93DF-96B2663124AF}" type="datetime1">
              <a:rPr lang="fr-FR" smtClean="0"/>
              <a:t>19/05/2021</a:t>
            </a:fld>
            <a:endParaRPr lang="fr-FR" dirty="0"/>
          </a:p>
        </p:txBody>
      </p:sp>
      <p:sp>
        <p:nvSpPr>
          <p:cNvPr id="2" name="Espace réservé du numéro de diapositive 1"/>
          <p:cNvSpPr>
            <a:spLocks noGrp="1"/>
          </p:cNvSpPr>
          <p:nvPr>
            <p:ph type="sldNum" sz="quarter" idx="12"/>
          </p:nvPr>
        </p:nvSpPr>
        <p:spPr>
          <a:xfrm>
            <a:off x="6553200" y="6520259"/>
            <a:ext cx="2133600" cy="365125"/>
          </a:xfrm>
        </p:spPr>
        <p:txBody>
          <a:bodyPr/>
          <a:lstStyle/>
          <a:p>
            <a:fld id="{1CC1B859-83D0-43C4-A4ED-D95C0EF8FDC0}" type="slidenum">
              <a:rPr lang="fr-FR" smtClean="0"/>
              <a:t>14</a:t>
            </a:fld>
            <a:endParaRPr lang="fr-FR" dirty="0"/>
          </a:p>
        </p:txBody>
      </p:sp>
      <p:sp>
        <p:nvSpPr>
          <p:cNvPr id="7" name="AutoShape 4"/>
          <p:cNvSpPr>
            <a:spLocks noChangeArrowheads="1"/>
          </p:cNvSpPr>
          <p:nvPr/>
        </p:nvSpPr>
        <p:spPr bwMode="auto">
          <a:xfrm>
            <a:off x="0" y="0"/>
            <a:ext cx="8534400" cy="940653"/>
          </a:xfrm>
          <a:prstGeom prst="horizontalScroll">
            <a:avLst>
              <a:gd name="adj" fmla="val 12500"/>
            </a:avLst>
          </a:prstGeom>
          <a:gradFill rotWithShape="1">
            <a:gsLst>
              <a:gs pos="0">
                <a:srgbClr val="CC3300"/>
              </a:gs>
              <a:gs pos="50000">
                <a:schemeClr val="bg1"/>
              </a:gs>
              <a:gs pos="100000">
                <a:srgbClr val="CC3300"/>
              </a:gs>
            </a:gsLst>
            <a:lin ang="5400000" scaled="1"/>
          </a:gra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2000" b="1" dirty="0"/>
              <a:t>V-1- Composés de type </a:t>
            </a:r>
            <a:r>
              <a:rPr lang="fr-FR" sz="2000" b="1" dirty="0" smtClean="0"/>
              <a:t>AB</a:t>
            </a:r>
          </a:p>
          <a:p>
            <a:pPr algn="ctr"/>
            <a:r>
              <a:rPr lang="fr-FR" sz="2000" b="1" dirty="0" smtClean="0"/>
              <a:t>V-1-4- </a:t>
            </a:r>
            <a:r>
              <a:rPr lang="fr-FR" sz="2000" b="1" i="1" u="sng" dirty="0"/>
              <a:t>Structure type </a:t>
            </a:r>
            <a:r>
              <a:rPr lang="fr-FR" sz="2000" b="1" i="1" u="sng" dirty="0" err="1"/>
              <a:t>nickeline</a:t>
            </a:r>
            <a:r>
              <a:rPr lang="fr-FR" sz="2000" b="1" i="1" u="sng" dirty="0"/>
              <a:t> </a:t>
            </a:r>
            <a:r>
              <a:rPr lang="fr-FR" sz="2000" b="1" i="1" u="sng" dirty="0" err="1"/>
              <a:t>NiAs</a:t>
            </a:r>
            <a:endParaRPr lang="fr-FR" sz="2000"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260648"/>
            <a:ext cx="2962689" cy="3286584"/>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0157" y="3645024"/>
            <a:ext cx="2438741" cy="3038899"/>
          </a:xfrm>
          <a:prstGeom prst="rect">
            <a:avLst/>
          </a:prstGeom>
        </p:spPr>
      </p:pic>
    </p:spTree>
    <p:extLst>
      <p:ext uri="{BB962C8B-B14F-4D97-AF65-F5344CB8AC3E}">
        <p14:creationId xmlns:p14="http://schemas.microsoft.com/office/powerpoint/2010/main" val="2234021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101554" y="3558682"/>
            <a:ext cx="8946299" cy="27363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fr-FR" sz="2000" b="1" i="1" u="sng" dirty="0">
                <a:solidFill>
                  <a:srgbClr val="FF0000"/>
                </a:solidFill>
              </a:rPr>
              <a:t>Nombre de motifs</a:t>
            </a:r>
            <a:endParaRPr lang="fr-FR" sz="2000" dirty="0">
              <a:solidFill>
                <a:srgbClr val="FF0000"/>
              </a:solidFill>
            </a:endParaRPr>
          </a:p>
          <a:p>
            <a:pPr algn="just"/>
            <a:r>
              <a:rPr lang="fr-FR" sz="2000" b="1" dirty="0"/>
              <a:t>La maille élémentaire de </a:t>
            </a:r>
            <a:r>
              <a:rPr lang="fr-FR" sz="2000" b="1" dirty="0" err="1"/>
              <a:t>NiAs</a:t>
            </a:r>
            <a:r>
              <a:rPr lang="fr-FR" sz="2000" b="1" dirty="0"/>
              <a:t> comprend deux atomes de nickel et deux atomes de As, le nombre de groupements formulaires </a:t>
            </a:r>
            <a:r>
              <a:rPr lang="fr-FR" sz="2000" b="1" dirty="0" err="1"/>
              <a:t>NiAs</a:t>
            </a:r>
            <a:r>
              <a:rPr lang="fr-FR" sz="2000" b="1" dirty="0"/>
              <a:t> par maille est donc: z=2.</a:t>
            </a:r>
          </a:p>
          <a:p>
            <a:r>
              <a:rPr lang="fr-FR" sz="2000" b="1" i="1" u="sng" dirty="0">
                <a:solidFill>
                  <a:srgbClr val="FF0000"/>
                </a:solidFill>
              </a:rPr>
              <a:t>Coordinence</a:t>
            </a:r>
            <a:endParaRPr lang="fr-FR" sz="2000" dirty="0">
              <a:solidFill>
                <a:srgbClr val="FF0000"/>
              </a:solidFill>
            </a:endParaRPr>
          </a:p>
          <a:p>
            <a:pPr algn="just"/>
            <a:r>
              <a:rPr lang="fr-FR" sz="2000" b="1" dirty="0"/>
              <a:t>Chaque atome de nickel est entouré de six atomes As formant les sommets d’un octaèdre. Chaque atome d’arsenic est entouré de six atomes Ni formant les sommets d’un prisme à base triangulaire. L’indice de coordination est donc 6 pour les deux atomes Ni et As.</a:t>
            </a:r>
          </a:p>
        </p:txBody>
      </p:sp>
      <p:sp>
        <p:nvSpPr>
          <p:cNvPr id="4" name="Espace réservé du pied de page 3"/>
          <p:cNvSpPr>
            <a:spLocks noGrp="1"/>
          </p:cNvSpPr>
          <p:nvPr>
            <p:ph type="ftr" sz="quarter" idx="11"/>
          </p:nvPr>
        </p:nvSpPr>
        <p:spPr>
          <a:xfrm>
            <a:off x="2598254" y="6381328"/>
            <a:ext cx="4112096" cy="365125"/>
          </a:xfrm>
        </p:spPr>
        <p:txBody>
          <a:bodyPr/>
          <a:lstStyle/>
          <a:p>
            <a:r>
              <a:rPr lang="fr-FR" smtClean="0"/>
              <a:t>Chapitre V : Structure ioniques</a:t>
            </a:r>
            <a:endParaRPr lang="fr-FR" dirty="0"/>
          </a:p>
        </p:txBody>
      </p:sp>
      <p:sp>
        <p:nvSpPr>
          <p:cNvPr id="6" name="Espace réservé de la date 5"/>
          <p:cNvSpPr>
            <a:spLocks noGrp="1"/>
          </p:cNvSpPr>
          <p:nvPr>
            <p:ph type="dt" sz="half" idx="10"/>
          </p:nvPr>
        </p:nvSpPr>
        <p:spPr/>
        <p:txBody>
          <a:bodyPr/>
          <a:lstStyle/>
          <a:p>
            <a:fld id="{0BE93423-D9C9-49EB-B039-B7A579E321A0}" type="datetime1">
              <a:rPr lang="fr-FR" smtClean="0"/>
              <a:t>19/05/2021</a:t>
            </a:fld>
            <a:endParaRPr lang="fr-FR"/>
          </a:p>
        </p:txBody>
      </p:sp>
      <p:sp>
        <p:nvSpPr>
          <p:cNvPr id="2" name="Espace réservé du numéro de diapositive 1"/>
          <p:cNvSpPr>
            <a:spLocks noGrp="1"/>
          </p:cNvSpPr>
          <p:nvPr>
            <p:ph type="sldNum" sz="quarter" idx="12"/>
          </p:nvPr>
        </p:nvSpPr>
        <p:spPr/>
        <p:txBody>
          <a:bodyPr/>
          <a:lstStyle/>
          <a:p>
            <a:fld id="{1CC1B859-83D0-43C4-A4ED-D95C0EF8FDC0}" type="slidenum">
              <a:rPr lang="fr-FR" smtClean="0"/>
              <a:t>15</a:t>
            </a:fld>
            <a:endParaRPr lang="fr-FR"/>
          </a:p>
        </p:txBody>
      </p:sp>
      <p:sp>
        <p:nvSpPr>
          <p:cNvPr id="8" name="AutoShape 4"/>
          <p:cNvSpPr>
            <a:spLocks noChangeArrowheads="1"/>
          </p:cNvSpPr>
          <p:nvPr/>
        </p:nvSpPr>
        <p:spPr bwMode="auto">
          <a:xfrm>
            <a:off x="223866" y="-70068"/>
            <a:ext cx="8534400" cy="940653"/>
          </a:xfrm>
          <a:prstGeom prst="horizontalScroll">
            <a:avLst>
              <a:gd name="adj" fmla="val 12500"/>
            </a:avLst>
          </a:prstGeom>
          <a:gradFill rotWithShape="1">
            <a:gsLst>
              <a:gs pos="0">
                <a:srgbClr val="CC3300"/>
              </a:gs>
              <a:gs pos="50000">
                <a:schemeClr val="bg1"/>
              </a:gs>
              <a:gs pos="100000">
                <a:srgbClr val="CC3300"/>
              </a:gs>
            </a:gsLst>
            <a:lin ang="5400000" scaled="1"/>
          </a:gra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2000" b="1" dirty="0"/>
              <a:t>V-1- Composés de type </a:t>
            </a:r>
            <a:r>
              <a:rPr lang="fr-FR" sz="2000" b="1" dirty="0" smtClean="0"/>
              <a:t>AB</a:t>
            </a:r>
          </a:p>
          <a:p>
            <a:pPr algn="ctr"/>
            <a:r>
              <a:rPr lang="fr-FR" sz="2000" b="1" dirty="0" smtClean="0"/>
              <a:t>V-1-4- </a:t>
            </a:r>
            <a:r>
              <a:rPr lang="fr-FR" sz="2000" b="1" i="1" u="sng" dirty="0"/>
              <a:t>Structure type </a:t>
            </a:r>
            <a:r>
              <a:rPr lang="fr-FR" sz="2000" b="1" i="1" u="sng" dirty="0" err="1"/>
              <a:t>nickeline</a:t>
            </a:r>
            <a:r>
              <a:rPr lang="fr-FR" sz="2000" b="1" i="1" u="sng" dirty="0"/>
              <a:t> </a:t>
            </a:r>
            <a:r>
              <a:rPr lang="fr-FR" sz="2000" b="1" i="1" u="sng" dirty="0" err="1"/>
              <a:t>NiAs</a:t>
            </a:r>
            <a:endParaRPr lang="fr-FR" sz="2000" dirty="0"/>
          </a:p>
        </p:txBody>
      </p:sp>
      <p:graphicFrame>
        <p:nvGraphicFramePr>
          <p:cNvPr id="5" name="Tableau 4"/>
          <p:cNvGraphicFramePr>
            <a:graphicFrameLocks noGrp="1"/>
          </p:cNvGraphicFramePr>
          <p:nvPr>
            <p:extLst>
              <p:ext uri="{D42A27DB-BD31-4B8C-83A1-F6EECF244321}">
                <p14:modId xmlns:p14="http://schemas.microsoft.com/office/powerpoint/2010/main" val="1084071894"/>
              </p:ext>
            </p:extLst>
          </p:nvPr>
        </p:nvGraphicFramePr>
        <p:xfrm>
          <a:off x="107504" y="1124744"/>
          <a:ext cx="8928992" cy="2060808"/>
        </p:xfrm>
        <a:graphic>
          <a:graphicData uri="http://schemas.openxmlformats.org/drawingml/2006/table">
            <a:tbl>
              <a:tblPr firstRow="1" firstCol="1" bandRow="1">
                <a:tableStyleId>{5C22544A-7EE6-4342-B048-85BDC9FD1C3A}</a:tableStyleId>
              </a:tblPr>
              <a:tblGrid>
                <a:gridCol w="4446289"/>
                <a:gridCol w="4482703"/>
              </a:tblGrid>
              <a:tr h="346328">
                <a:tc>
                  <a:txBody>
                    <a:bodyPr/>
                    <a:lstStyle/>
                    <a:p>
                      <a:pPr algn="just">
                        <a:lnSpc>
                          <a:spcPct val="150000"/>
                        </a:lnSpc>
                        <a:spcAft>
                          <a:spcPts val="0"/>
                        </a:spcAft>
                      </a:pPr>
                      <a:r>
                        <a:rPr lang="fr-FR" sz="2000" b="1" dirty="0">
                          <a:effectLst/>
                        </a:rPr>
                        <a:t>Origine sur l’anion :</a:t>
                      </a:r>
                      <a:endParaRPr lang="fr-FR" sz="2000" b="1" dirty="0">
                        <a:effectLst/>
                        <a:latin typeface="Times New Roman"/>
                        <a:ea typeface="Times New Roman"/>
                      </a:endParaRPr>
                    </a:p>
                  </a:txBody>
                  <a:tcPr marL="68580" marR="68580" marT="0" marB="0"/>
                </a:tc>
                <a:tc>
                  <a:txBody>
                    <a:bodyPr/>
                    <a:lstStyle/>
                    <a:p>
                      <a:pPr algn="just">
                        <a:lnSpc>
                          <a:spcPct val="150000"/>
                        </a:lnSpc>
                        <a:spcAft>
                          <a:spcPts val="0"/>
                        </a:spcAft>
                      </a:pPr>
                      <a:r>
                        <a:rPr lang="fr-FR" sz="2000" b="1">
                          <a:effectLst/>
                        </a:rPr>
                        <a:t>Origine sur le cation :</a:t>
                      </a:r>
                      <a:endParaRPr lang="fr-FR" sz="2000" b="1">
                        <a:effectLst/>
                        <a:latin typeface="Times New Roman"/>
                        <a:ea typeface="Times New Roman"/>
                      </a:endParaRPr>
                    </a:p>
                  </a:txBody>
                  <a:tcPr marL="68580" marR="68580" marT="0" marB="0"/>
                </a:tc>
              </a:tr>
              <a:tr h="0">
                <a:tc>
                  <a:txBody>
                    <a:bodyPr/>
                    <a:lstStyle/>
                    <a:p>
                      <a:pPr algn="just">
                        <a:lnSpc>
                          <a:spcPct val="150000"/>
                        </a:lnSpc>
                        <a:spcAft>
                          <a:spcPts val="0"/>
                        </a:spcAft>
                      </a:pPr>
                      <a:r>
                        <a:rPr lang="fr-FR" sz="2000" b="1" dirty="0">
                          <a:effectLst/>
                        </a:rPr>
                        <a:t>As: (</a:t>
                      </a:r>
                      <a:r>
                        <a:rPr lang="fr-FR" sz="2000" b="1" dirty="0" smtClean="0">
                          <a:effectLst/>
                        </a:rPr>
                        <a:t>0; 0; </a:t>
                      </a:r>
                      <a:r>
                        <a:rPr lang="fr-FR" sz="2000" b="1" dirty="0">
                          <a:effectLst/>
                        </a:rPr>
                        <a:t>0) (</a:t>
                      </a:r>
                      <a:r>
                        <a:rPr lang="fr-FR" sz="2000" b="1" dirty="0" smtClean="0">
                          <a:effectLst/>
                        </a:rPr>
                        <a:t>2/3; 1/3; </a:t>
                      </a:r>
                      <a:r>
                        <a:rPr lang="fr-FR" sz="2000" b="1" dirty="0">
                          <a:effectLst/>
                        </a:rPr>
                        <a:t>1/2)</a:t>
                      </a:r>
                      <a:endParaRPr lang="fr-FR" sz="2000" b="1" dirty="0">
                        <a:effectLst/>
                        <a:latin typeface="Times New Roman"/>
                        <a:ea typeface="Times New Roman"/>
                      </a:endParaRPr>
                    </a:p>
                  </a:txBody>
                  <a:tcPr marL="68580" marR="68580" marT="0" marB="0"/>
                </a:tc>
                <a:tc>
                  <a:txBody>
                    <a:bodyPr/>
                    <a:lstStyle/>
                    <a:p>
                      <a:pPr algn="just">
                        <a:lnSpc>
                          <a:spcPct val="150000"/>
                        </a:lnSpc>
                        <a:spcAft>
                          <a:spcPts val="0"/>
                        </a:spcAft>
                      </a:pPr>
                      <a:r>
                        <a:rPr lang="fr-FR" sz="2000" b="1" dirty="0" smtClean="0">
                          <a:effectLst/>
                        </a:rPr>
                        <a:t>Ni: (2/3; 1/3; </a:t>
                      </a:r>
                      <a:r>
                        <a:rPr lang="fr-FR" sz="2000" b="1" dirty="0">
                          <a:effectLst/>
                        </a:rPr>
                        <a:t>1/4) (</a:t>
                      </a:r>
                      <a:r>
                        <a:rPr lang="fr-FR" sz="2000" b="1" dirty="0" smtClean="0">
                          <a:effectLst/>
                        </a:rPr>
                        <a:t>1/3; 2/3; </a:t>
                      </a:r>
                      <a:r>
                        <a:rPr lang="fr-FR" sz="2000" b="1" dirty="0">
                          <a:effectLst/>
                        </a:rPr>
                        <a:t>3/4)</a:t>
                      </a:r>
                      <a:endParaRPr lang="fr-FR" sz="2000" b="1" dirty="0">
                        <a:effectLst/>
                        <a:latin typeface="Times New Roman"/>
                        <a:ea typeface="Times New Roman"/>
                      </a:endParaRPr>
                    </a:p>
                  </a:txBody>
                  <a:tcPr marL="68580" marR="68580" marT="0" marB="0"/>
                </a:tc>
              </a:tr>
              <a:tr h="0">
                <a:tc gridSpan="2">
                  <a:txBody>
                    <a:bodyPr/>
                    <a:lstStyle/>
                    <a:p>
                      <a:pPr algn="ctr">
                        <a:lnSpc>
                          <a:spcPct val="150000"/>
                        </a:lnSpc>
                        <a:spcAft>
                          <a:spcPts val="0"/>
                        </a:spcAft>
                      </a:pPr>
                      <a:r>
                        <a:rPr lang="fr-FR" sz="2000" b="1" dirty="0">
                          <a:effectLst/>
                        </a:rPr>
                        <a:t>Tr </a:t>
                      </a:r>
                      <a:r>
                        <a:rPr lang="fr-FR" sz="2000" b="1" dirty="0" smtClean="0">
                          <a:effectLst/>
                        </a:rPr>
                        <a:t>(2/3; 1/3; 1/4)</a:t>
                      </a:r>
                      <a:endParaRPr lang="fr-FR" sz="2000" b="1" dirty="0">
                        <a:effectLst/>
                        <a:latin typeface="Times New Roman"/>
                        <a:ea typeface="Times New Roman"/>
                      </a:endParaRPr>
                    </a:p>
                  </a:txBody>
                  <a:tcPr marL="68580" marR="68580" marT="0" marB="0"/>
                </a:tc>
                <a:tc hMerge="1">
                  <a:txBody>
                    <a:bodyPr/>
                    <a:lstStyle/>
                    <a:p>
                      <a:endParaRPr lang="fr-FR"/>
                    </a:p>
                  </a:txBody>
                  <a:tcPr/>
                </a:tc>
              </a:tr>
              <a:tr h="689208">
                <a:tc>
                  <a:txBody>
                    <a:bodyPr/>
                    <a:lstStyle/>
                    <a:p>
                      <a:pPr algn="just">
                        <a:lnSpc>
                          <a:spcPct val="150000"/>
                        </a:lnSpc>
                        <a:spcAft>
                          <a:spcPts val="0"/>
                        </a:spcAft>
                      </a:pPr>
                      <a:r>
                        <a:rPr lang="fr-FR" sz="2000" b="1" dirty="0" smtClean="0">
                          <a:effectLst/>
                        </a:rPr>
                        <a:t>Ni: </a:t>
                      </a:r>
                      <a:r>
                        <a:rPr lang="fr-FR" sz="2000" b="1" dirty="0">
                          <a:effectLst/>
                        </a:rPr>
                        <a:t>(</a:t>
                      </a:r>
                      <a:r>
                        <a:rPr lang="fr-FR" sz="2000" b="1" dirty="0" smtClean="0">
                          <a:effectLst/>
                        </a:rPr>
                        <a:t>2/3; 1/3; </a:t>
                      </a:r>
                      <a:r>
                        <a:rPr lang="fr-FR" sz="2000" b="1" dirty="0">
                          <a:effectLst/>
                        </a:rPr>
                        <a:t>1/4) (</a:t>
                      </a:r>
                      <a:r>
                        <a:rPr lang="fr-FR" sz="2000" b="1" dirty="0" smtClean="0">
                          <a:effectLst/>
                        </a:rPr>
                        <a:t>1/3; 2/3; </a:t>
                      </a:r>
                      <a:r>
                        <a:rPr lang="fr-FR" sz="2000" b="1" dirty="0">
                          <a:effectLst/>
                        </a:rPr>
                        <a:t>3/4)</a:t>
                      </a:r>
                      <a:endParaRPr lang="fr-FR" sz="2000" b="1" dirty="0">
                        <a:effectLst/>
                        <a:latin typeface="Times New Roman"/>
                        <a:ea typeface="Times New Roman"/>
                      </a:endParaRPr>
                    </a:p>
                  </a:txBody>
                  <a:tcPr marL="68580" marR="68580" marT="0" marB="0"/>
                </a:tc>
                <a:tc>
                  <a:txBody>
                    <a:bodyPr/>
                    <a:lstStyle/>
                    <a:p>
                      <a:pPr algn="just">
                        <a:lnSpc>
                          <a:spcPct val="150000"/>
                        </a:lnSpc>
                        <a:spcAft>
                          <a:spcPts val="0"/>
                        </a:spcAft>
                      </a:pPr>
                      <a:r>
                        <a:rPr lang="fr-FR" sz="2000" b="1" dirty="0" smtClean="0">
                          <a:effectLst/>
                        </a:rPr>
                        <a:t>As: (1/3; 2/3; </a:t>
                      </a:r>
                      <a:r>
                        <a:rPr lang="fr-FR" sz="2000" b="1" dirty="0">
                          <a:effectLst/>
                        </a:rPr>
                        <a:t>1/2) (</a:t>
                      </a:r>
                      <a:r>
                        <a:rPr lang="fr-FR" sz="2000" b="1" dirty="0" smtClean="0">
                          <a:effectLst/>
                        </a:rPr>
                        <a:t>0; 0; </a:t>
                      </a:r>
                      <a:r>
                        <a:rPr lang="fr-FR" sz="2000" b="1" dirty="0">
                          <a:effectLst/>
                        </a:rPr>
                        <a:t>0)</a:t>
                      </a:r>
                      <a:endParaRPr lang="fr-FR" sz="2000" b="1" dirty="0">
                        <a:effectLst/>
                        <a:latin typeface="Times New Roman"/>
                        <a:ea typeface="Times New Roman"/>
                      </a:endParaRPr>
                    </a:p>
                  </a:txBody>
                  <a:tcPr marL="68580" marR="68580" marT="0" marB="0"/>
                </a:tc>
              </a:tr>
            </a:tbl>
          </a:graphicData>
        </a:graphic>
      </p:graphicFrame>
      <p:sp>
        <p:nvSpPr>
          <p:cNvPr id="9" name="Rectangle 1"/>
          <p:cNvSpPr>
            <a:spLocks noChangeArrowheads="1"/>
          </p:cNvSpPr>
          <p:nvPr/>
        </p:nvSpPr>
        <p:spPr bwMode="auto">
          <a:xfrm>
            <a:off x="2704" y="714182"/>
            <a:ext cx="4572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000" b="1" i="1"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Coordonnées réduites</a:t>
            </a:r>
            <a:endParaRPr kumimoji="0" lang="fr-FR" sz="20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327473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107504" y="908720"/>
            <a:ext cx="6912768" cy="547260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fr-FR" sz="2000" b="1" i="1" u="sng" dirty="0">
                <a:solidFill>
                  <a:srgbClr val="FF0000"/>
                </a:solidFill>
              </a:rPr>
              <a:t>Description de la structure:</a:t>
            </a:r>
            <a:endParaRPr lang="fr-FR" sz="2000" b="1" dirty="0">
              <a:solidFill>
                <a:srgbClr val="FF0000"/>
              </a:solidFill>
            </a:endParaRPr>
          </a:p>
          <a:p>
            <a:pPr algn="just"/>
            <a:r>
              <a:rPr lang="fr-FR" sz="2000" b="1" dirty="0"/>
              <a:t>Les rayons ioniques des ions Ca</a:t>
            </a:r>
            <a:r>
              <a:rPr lang="fr-FR" sz="2000" b="1" baseline="30000" dirty="0"/>
              <a:t>2+</a:t>
            </a:r>
            <a:r>
              <a:rPr lang="fr-FR" sz="2000" b="1" dirty="0"/>
              <a:t> et F</a:t>
            </a:r>
            <a:r>
              <a:rPr lang="fr-FR" sz="2000" b="1" baseline="30000" dirty="0"/>
              <a:t>-</a:t>
            </a:r>
            <a:r>
              <a:rPr lang="fr-FR" sz="2000" b="1" dirty="0"/>
              <a:t> étant: r(Ca</a:t>
            </a:r>
            <a:r>
              <a:rPr lang="fr-FR" sz="2000" b="1" baseline="30000" dirty="0"/>
              <a:t>2+</a:t>
            </a:r>
            <a:r>
              <a:rPr lang="fr-FR" sz="2000" b="1" dirty="0"/>
              <a:t>)=</a:t>
            </a:r>
            <a:r>
              <a:rPr lang="fr-FR" sz="2000" b="1" dirty="0" smtClean="0"/>
              <a:t>1,12 Ǻ </a:t>
            </a:r>
            <a:r>
              <a:rPr lang="fr-FR" sz="2000" b="1" dirty="0"/>
              <a:t>et r(F</a:t>
            </a:r>
            <a:r>
              <a:rPr lang="fr-FR" sz="2000" b="1" baseline="30000" dirty="0"/>
              <a:t>-</a:t>
            </a:r>
            <a:r>
              <a:rPr lang="fr-FR" sz="2000" b="1" dirty="0"/>
              <a:t>)=</a:t>
            </a:r>
            <a:r>
              <a:rPr lang="fr-FR" sz="2000" b="1" dirty="0" smtClean="0"/>
              <a:t>1,31 Ǻ</a:t>
            </a:r>
            <a:r>
              <a:rPr lang="fr-FR" sz="2000" b="1" dirty="0"/>
              <a:t>, le rapport r</a:t>
            </a:r>
            <a:r>
              <a:rPr lang="fr-FR" sz="2000" b="1" baseline="30000" dirty="0"/>
              <a:t>+</a:t>
            </a:r>
            <a:r>
              <a:rPr lang="fr-FR" sz="2000" b="1" dirty="0"/>
              <a:t>/ r</a:t>
            </a:r>
            <a:r>
              <a:rPr lang="fr-FR" sz="2000" b="1" baseline="30000" dirty="0"/>
              <a:t>-</a:t>
            </a:r>
            <a:r>
              <a:rPr lang="fr-FR" sz="2000" b="1" dirty="0"/>
              <a:t>=0,855Ǻ appartient au domaine de stabilité du type structural </a:t>
            </a:r>
            <a:r>
              <a:rPr lang="fr-FR" sz="2000" b="1" dirty="0" err="1"/>
              <a:t>CsCl</a:t>
            </a:r>
            <a:r>
              <a:rPr lang="fr-FR" sz="2000" b="1" dirty="0"/>
              <a:t> (0,732 ≤ r+/ r- ≤ 1). Or si la structure CaF</a:t>
            </a:r>
            <a:r>
              <a:rPr lang="fr-FR" sz="2000" b="1" baseline="-25000" dirty="0"/>
              <a:t>2</a:t>
            </a:r>
            <a:r>
              <a:rPr lang="fr-FR" sz="2000" b="1" dirty="0"/>
              <a:t> était de type </a:t>
            </a:r>
            <a:r>
              <a:rPr lang="fr-FR" sz="2000" b="1" dirty="0" err="1"/>
              <a:t>CsCl</a:t>
            </a:r>
            <a:r>
              <a:rPr lang="fr-FR" sz="2000" b="1" dirty="0"/>
              <a:t>, la maille élémentaire contiendrait un anion F</a:t>
            </a:r>
            <a:r>
              <a:rPr lang="fr-FR" sz="2000" b="1" baseline="30000" dirty="0"/>
              <a:t>-</a:t>
            </a:r>
            <a:r>
              <a:rPr lang="fr-FR" sz="2000" b="1" dirty="0"/>
              <a:t> (sommet de la maille) et un cation Ca</a:t>
            </a:r>
            <a:r>
              <a:rPr lang="fr-FR" sz="2000" b="1" baseline="30000" dirty="0"/>
              <a:t>2+</a:t>
            </a:r>
            <a:r>
              <a:rPr lang="fr-FR" sz="2000" b="1" dirty="0"/>
              <a:t> (centre de la maille): la neutralité électrique ne serait alors pas respectée.</a:t>
            </a:r>
          </a:p>
          <a:p>
            <a:pPr algn="just"/>
            <a:r>
              <a:rPr lang="fr-FR" sz="2000" b="1" dirty="0"/>
              <a:t>Comme il y a autant de sites cubiques que d’anions F</a:t>
            </a:r>
            <a:r>
              <a:rPr lang="fr-FR" sz="2000" b="1" baseline="30000" dirty="0"/>
              <a:t>-</a:t>
            </a:r>
            <a:r>
              <a:rPr lang="fr-FR" sz="2000" b="1" dirty="0"/>
              <a:t> constituant un réseau cubique simple et que la neutralité électrique implique la présence de deux fois plus d’atomes de fluor que d’atomes de calcium, le taux d’occupation de ces sites par les cations Ca</a:t>
            </a:r>
            <a:r>
              <a:rPr lang="fr-FR" sz="2000" b="1" baseline="30000" dirty="0"/>
              <a:t>2+</a:t>
            </a:r>
            <a:r>
              <a:rPr lang="fr-FR" sz="2000" b="1" dirty="0"/>
              <a:t> doit être de 50% seulement: les cations Ca</a:t>
            </a:r>
            <a:r>
              <a:rPr lang="fr-FR" sz="2000" b="1" baseline="30000" dirty="0"/>
              <a:t>2+</a:t>
            </a:r>
            <a:r>
              <a:rPr lang="fr-FR" sz="2000" b="1" dirty="0"/>
              <a:t> occuperaient la moitié des sites de coordinence 8 formés par les anions F</a:t>
            </a:r>
            <a:r>
              <a:rPr lang="fr-FR" sz="2000" b="1" baseline="30000" dirty="0"/>
              <a:t>-</a:t>
            </a:r>
            <a:r>
              <a:rPr lang="fr-FR" sz="2000" b="1" dirty="0"/>
              <a:t>.</a:t>
            </a:r>
          </a:p>
        </p:txBody>
      </p:sp>
      <p:sp>
        <p:nvSpPr>
          <p:cNvPr id="4" name="Espace réservé du pied de page 3"/>
          <p:cNvSpPr>
            <a:spLocks noGrp="1"/>
          </p:cNvSpPr>
          <p:nvPr>
            <p:ph type="ftr" sz="quarter" idx="11"/>
          </p:nvPr>
        </p:nvSpPr>
        <p:spPr>
          <a:xfrm>
            <a:off x="2598254" y="6381328"/>
            <a:ext cx="4112096" cy="365125"/>
          </a:xfrm>
        </p:spPr>
        <p:txBody>
          <a:bodyPr/>
          <a:lstStyle/>
          <a:p>
            <a:r>
              <a:rPr lang="fr-FR" smtClean="0"/>
              <a:t>Chapitre V : Structure ioniques</a:t>
            </a:r>
            <a:endParaRPr lang="fr-FR" dirty="0"/>
          </a:p>
        </p:txBody>
      </p:sp>
      <p:sp>
        <p:nvSpPr>
          <p:cNvPr id="6" name="Espace réservé de la date 5"/>
          <p:cNvSpPr>
            <a:spLocks noGrp="1"/>
          </p:cNvSpPr>
          <p:nvPr>
            <p:ph type="dt" sz="half" idx="10"/>
          </p:nvPr>
        </p:nvSpPr>
        <p:spPr/>
        <p:txBody>
          <a:bodyPr/>
          <a:lstStyle/>
          <a:p>
            <a:fld id="{59AF1328-E86C-4286-A8B5-6F65C9D9A650}" type="datetime1">
              <a:rPr lang="fr-FR" smtClean="0"/>
              <a:t>19/05/2021</a:t>
            </a:fld>
            <a:endParaRPr lang="fr-FR"/>
          </a:p>
        </p:txBody>
      </p:sp>
      <p:sp>
        <p:nvSpPr>
          <p:cNvPr id="2" name="Espace réservé du numéro de diapositive 1"/>
          <p:cNvSpPr>
            <a:spLocks noGrp="1"/>
          </p:cNvSpPr>
          <p:nvPr>
            <p:ph type="sldNum" sz="quarter" idx="12"/>
          </p:nvPr>
        </p:nvSpPr>
        <p:spPr/>
        <p:txBody>
          <a:bodyPr/>
          <a:lstStyle/>
          <a:p>
            <a:fld id="{1CC1B859-83D0-43C4-A4ED-D95C0EF8FDC0}" type="slidenum">
              <a:rPr lang="fr-FR" smtClean="0"/>
              <a:t>16</a:t>
            </a:fld>
            <a:endParaRPr lang="fr-FR"/>
          </a:p>
        </p:txBody>
      </p:sp>
      <p:sp>
        <p:nvSpPr>
          <p:cNvPr id="8" name="AutoShape 4"/>
          <p:cNvSpPr>
            <a:spLocks noChangeArrowheads="1"/>
          </p:cNvSpPr>
          <p:nvPr/>
        </p:nvSpPr>
        <p:spPr bwMode="auto">
          <a:xfrm>
            <a:off x="35496" y="-31933"/>
            <a:ext cx="8534400" cy="940653"/>
          </a:xfrm>
          <a:prstGeom prst="horizontalScroll">
            <a:avLst>
              <a:gd name="adj" fmla="val 12500"/>
            </a:avLst>
          </a:prstGeom>
          <a:gradFill rotWithShape="1">
            <a:gsLst>
              <a:gs pos="0">
                <a:srgbClr val="CC3300"/>
              </a:gs>
              <a:gs pos="50000">
                <a:schemeClr val="bg1"/>
              </a:gs>
              <a:gs pos="100000">
                <a:srgbClr val="CC3300"/>
              </a:gs>
            </a:gsLst>
            <a:lin ang="5400000" scaled="1"/>
          </a:gra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2000" b="1" dirty="0" smtClean="0"/>
              <a:t>V-2- </a:t>
            </a:r>
            <a:r>
              <a:rPr lang="fr-FR" sz="2000" b="1" dirty="0"/>
              <a:t>Composés de type </a:t>
            </a:r>
            <a:r>
              <a:rPr lang="fr-FR" sz="2000" b="1" dirty="0" smtClean="0"/>
              <a:t>AB</a:t>
            </a:r>
            <a:r>
              <a:rPr lang="fr-FR" sz="2000" b="1" baseline="-25000" dirty="0" smtClean="0"/>
              <a:t>2</a:t>
            </a:r>
          </a:p>
          <a:p>
            <a:pPr algn="ctr"/>
            <a:r>
              <a:rPr lang="fr-FR" sz="2000" b="1" dirty="0" smtClean="0"/>
              <a:t>V-2-1- </a:t>
            </a:r>
            <a:r>
              <a:rPr lang="fr-FR" sz="2000" b="1" dirty="0"/>
              <a:t>Structure de type Fluorine CaF</a:t>
            </a:r>
            <a:r>
              <a:rPr lang="fr-FR" sz="2000" b="1" baseline="-25000" dirty="0"/>
              <a:t>2</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7501" y="-27384"/>
            <a:ext cx="1991003" cy="3458058"/>
          </a:xfrm>
          <a:prstGeom prst="rect">
            <a:avLst/>
          </a:prstGeom>
        </p:spPr>
      </p:pic>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2347" y="3484968"/>
            <a:ext cx="1886213" cy="3610479"/>
          </a:xfrm>
          <a:prstGeom prst="rect">
            <a:avLst/>
          </a:prstGeom>
        </p:spPr>
      </p:pic>
    </p:spTree>
    <p:extLst>
      <p:ext uri="{BB962C8B-B14F-4D97-AF65-F5344CB8AC3E}">
        <p14:creationId xmlns:p14="http://schemas.microsoft.com/office/powerpoint/2010/main" val="4180973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179512" y="4005064"/>
            <a:ext cx="8640960" cy="23762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fr-FR" sz="2000" b="1" i="1" u="sng" dirty="0">
                <a:solidFill>
                  <a:srgbClr val="FF0000"/>
                </a:solidFill>
              </a:rPr>
              <a:t>Nombre de groupements formulaires</a:t>
            </a:r>
            <a:endParaRPr lang="fr-FR" sz="2000" dirty="0">
              <a:solidFill>
                <a:srgbClr val="FF0000"/>
              </a:solidFill>
            </a:endParaRPr>
          </a:p>
          <a:p>
            <a:pPr algn="just"/>
            <a:r>
              <a:rPr lang="fr-FR" sz="2000" b="1" dirty="0"/>
              <a:t>La maille comprend 4 cations Ca</a:t>
            </a:r>
            <a:r>
              <a:rPr lang="fr-FR" sz="2000" b="1" baseline="30000" dirty="0"/>
              <a:t>2+</a:t>
            </a:r>
            <a:r>
              <a:rPr lang="fr-FR" sz="2000" b="1" dirty="0"/>
              <a:t> et 8 anions F</a:t>
            </a:r>
            <a:r>
              <a:rPr lang="fr-FR" sz="2000" b="1" baseline="30000" dirty="0"/>
              <a:t>-</a:t>
            </a:r>
            <a:r>
              <a:rPr lang="fr-FR" sz="2000" b="1" dirty="0"/>
              <a:t>. Il y a donc 4 motifs ou groupements formulaires CaF</a:t>
            </a:r>
            <a:r>
              <a:rPr lang="fr-FR" sz="2000" b="1" baseline="-25000" dirty="0"/>
              <a:t>2</a:t>
            </a:r>
            <a:r>
              <a:rPr lang="fr-FR" sz="2000" b="1" dirty="0"/>
              <a:t> par maille.</a:t>
            </a:r>
          </a:p>
          <a:p>
            <a:r>
              <a:rPr lang="fr-FR" sz="2000" b="1" i="1" u="sng" dirty="0">
                <a:solidFill>
                  <a:srgbClr val="FF0000"/>
                </a:solidFill>
              </a:rPr>
              <a:t>Coordinence</a:t>
            </a:r>
            <a:endParaRPr lang="fr-FR" sz="2000" dirty="0">
              <a:solidFill>
                <a:srgbClr val="FF0000"/>
              </a:solidFill>
            </a:endParaRPr>
          </a:p>
          <a:p>
            <a:pPr algn="just"/>
            <a:r>
              <a:rPr lang="fr-FR" sz="2000" b="1" dirty="0"/>
              <a:t>Chaque cation Ca</a:t>
            </a:r>
            <a:r>
              <a:rPr lang="fr-FR" sz="2000" b="1" baseline="30000" dirty="0"/>
              <a:t>2+</a:t>
            </a:r>
            <a:r>
              <a:rPr lang="fr-FR" sz="2000" b="1" dirty="0"/>
              <a:t> est entouré de 8 anions F</a:t>
            </a:r>
            <a:r>
              <a:rPr lang="fr-FR" sz="2000" b="1" baseline="30000" dirty="0"/>
              <a:t>-</a:t>
            </a:r>
            <a:r>
              <a:rPr lang="fr-FR" sz="2000" b="1" dirty="0"/>
              <a:t> situé à la même distance a√3/4. Chaque anion F</a:t>
            </a:r>
            <a:r>
              <a:rPr lang="fr-FR" sz="2000" b="1" baseline="30000" dirty="0"/>
              <a:t>-</a:t>
            </a:r>
            <a:r>
              <a:rPr lang="fr-FR" sz="2000" b="1" dirty="0"/>
              <a:t> est entouré de 4 cations Ca</a:t>
            </a:r>
            <a:r>
              <a:rPr lang="fr-FR" sz="2000" b="1" baseline="30000" dirty="0"/>
              <a:t>2+</a:t>
            </a:r>
            <a:r>
              <a:rPr lang="fr-FR" sz="2000" b="1" dirty="0"/>
              <a:t> situé à la même distance a√3/4. Les indices de coordination sont donc 8 pour les cations Ca</a:t>
            </a:r>
            <a:r>
              <a:rPr lang="fr-FR" sz="2000" b="1" baseline="30000" dirty="0"/>
              <a:t>2+</a:t>
            </a:r>
            <a:r>
              <a:rPr lang="fr-FR" sz="2000" b="1" dirty="0"/>
              <a:t> et 4 pour les anions F</a:t>
            </a:r>
            <a:r>
              <a:rPr lang="fr-FR" sz="2000" b="1" baseline="30000" dirty="0"/>
              <a:t>-</a:t>
            </a:r>
            <a:r>
              <a:rPr lang="fr-FR" sz="2000" b="1" dirty="0"/>
              <a:t>: coordination 8-4.</a:t>
            </a:r>
          </a:p>
        </p:txBody>
      </p:sp>
      <p:sp>
        <p:nvSpPr>
          <p:cNvPr id="4" name="Espace réservé du pied de page 3"/>
          <p:cNvSpPr>
            <a:spLocks noGrp="1"/>
          </p:cNvSpPr>
          <p:nvPr>
            <p:ph type="ftr" sz="quarter" idx="11"/>
          </p:nvPr>
        </p:nvSpPr>
        <p:spPr>
          <a:xfrm>
            <a:off x="2598254" y="6381328"/>
            <a:ext cx="4112096" cy="365125"/>
          </a:xfrm>
        </p:spPr>
        <p:txBody>
          <a:bodyPr/>
          <a:lstStyle/>
          <a:p>
            <a:r>
              <a:rPr lang="fr-FR" smtClean="0"/>
              <a:t>Chapitre V : Structure ioniques</a:t>
            </a:r>
            <a:endParaRPr lang="fr-FR" dirty="0"/>
          </a:p>
        </p:txBody>
      </p:sp>
      <p:sp>
        <p:nvSpPr>
          <p:cNvPr id="6" name="Espace réservé de la date 5"/>
          <p:cNvSpPr>
            <a:spLocks noGrp="1"/>
          </p:cNvSpPr>
          <p:nvPr>
            <p:ph type="dt" sz="half" idx="10"/>
          </p:nvPr>
        </p:nvSpPr>
        <p:spPr/>
        <p:txBody>
          <a:bodyPr/>
          <a:lstStyle/>
          <a:p>
            <a:fld id="{D74172FB-B00E-4486-A1B0-FF2733B2E964}" type="datetime1">
              <a:rPr lang="fr-FR" smtClean="0"/>
              <a:t>19/05/2021</a:t>
            </a:fld>
            <a:endParaRPr lang="fr-FR"/>
          </a:p>
        </p:txBody>
      </p:sp>
      <p:sp>
        <p:nvSpPr>
          <p:cNvPr id="2" name="Espace réservé du numéro de diapositive 1"/>
          <p:cNvSpPr>
            <a:spLocks noGrp="1"/>
          </p:cNvSpPr>
          <p:nvPr>
            <p:ph type="sldNum" sz="quarter" idx="12"/>
          </p:nvPr>
        </p:nvSpPr>
        <p:spPr/>
        <p:txBody>
          <a:bodyPr/>
          <a:lstStyle/>
          <a:p>
            <a:fld id="{1CC1B859-83D0-43C4-A4ED-D95C0EF8FDC0}" type="slidenum">
              <a:rPr lang="fr-FR" smtClean="0"/>
              <a:t>17</a:t>
            </a:fld>
            <a:endParaRPr lang="fr-FR"/>
          </a:p>
        </p:txBody>
      </p:sp>
      <p:sp>
        <p:nvSpPr>
          <p:cNvPr id="8" name="AutoShape 4"/>
          <p:cNvSpPr>
            <a:spLocks noChangeArrowheads="1"/>
          </p:cNvSpPr>
          <p:nvPr/>
        </p:nvSpPr>
        <p:spPr bwMode="auto">
          <a:xfrm>
            <a:off x="467544" y="-31933"/>
            <a:ext cx="8534400" cy="940653"/>
          </a:xfrm>
          <a:prstGeom prst="horizontalScroll">
            <a:avLst>
              <a:gd name="adj" fmla="val 12500"/>
            </a:avLst>
          </a:prstGeom>
          <a:gradFill rotWithShape="1">
            <a:gsLst>
              <a:gs pos="0">
                <a:srgbClr val="CC3300"/>
              </a:gs>
              <a:gs pos="50000">
                <a:schemeClr val="bg1"/>
              </a:gs>
              <a:gs pos="100000">
                <a:srgbClr val="CC3300"/>
              </a:gs>
            </a:gsLst>
            <a:lin ang="5400000" scaled="1"/>
          </a:gra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2000" b="1" dirty="0" smtClean="0"/>
              <a:t>VI-2-1-Composés </a:t>
            </a:r>
            <a:r>
              <a:rPr lang="fr-FR" sz="2000" b="1" dirty="0"/>
              <a:t>de type </a:t>
            </a:r>
            <a:r>
              <a:rPr lang="fr-FR" sz="2000" b="1" dirty="0" smtClean="0"/>
              <a:t>AB</a:t>
            </a:r>
            <a:r>
              <a:rPr lang="fr-FR" sz="2000" b="1" baseline="-25000" dirty="0" smtClean="0"/>
              <a:t>2</a:t>
            </a:r>
          </a:p>
          <a:p>
            <a:pPr algn="ctr"/>
            <a:r>
              <a:rPr lang="fr-FR" sz="2000" b="1" dirty="0" smtClean="0"/>
              <a:t>VI-2-1-1- </a:t>
            </a:r>
            <a:r>
              <a:rPr lang="fr-FR" sz="2000" b="1" dirty="0"/>
              <a:t>Structure de type Fluorine CaF</a:t>
            </a:r>
            <a:r>
              <a:rPr lang="fr-FR" sz="2000" b="1" baseline="-25000" dirty="0"/>
              <a:t>2</a:t>
            </a:r>
          </a:p>
        </p:txBody>
      </p:sp>
      <p:graphicFrame>
        <p:nvGraphicFramePr>
          <p:cNvPr id="5" name="Tableau 4"/>
          <p:cNvGraphicFramePr>
            <a:graphicFrameLocks noGrp="1"/>
          </p:cNvGraphicFramePr>
          <p:nvPr>
            <p:extLst>
              <p:ext uri="{D42A27DB-BD31-4B8C-83A1-F6EECF244321}">
                <p14:modId xmlns:p14="http://schemas.microsoft.com/office/powerpoint/2010/main" val="1311289273"/>
              </p:ext>
            </p:extLst>
          </p:nvPr>
        </p:nvGraphicFramePr>
        <p:xfrm>
          <a:off x="107504" y="980728"/>
          <a:ext cx="8894440" cy="3036708"/>
        </p:xfrm>
        <a:graphic>
          <a:graphicData uri="http://schemas.openxmlformats.org/drawingml/2006/table">
            <a:tbl>
              <a:tblPr firstRow="1" firstCol="1" bandRow="1">
                <a:tableStyleId>{5C22544A-7EE6-4342-B048-85BDC9FD1C3A}</a:tableStyleId>
              </a:tblPr>
              <a:tblGrid>
                <a:gridCol w="4429083"/>
                <a:gridCol w="4465357"/>
              </a:tblGrid>
              <a:tr h="489654">
                <a:tc>
                  <a:txBody>
                    <a:bodyPr/>
                    <a:lstStyle/>
                    <a:p>
                      <a:pPr algn="just">
                        <a:lnSpc>
                          <a:spcPct val="150000"/>
                        </a:lnSpc>
                        <a:spcAft>
                          <a:spcPts val="0"/>
                        </a:spcAft>
                      </a:pPr>
                      <a:r>
                        <a:rPr lang="fr-FR" sz="1800" b="1" dirty="0">
                          <a:effectLst/>
                        </a:rPr>
                        <a:t>Origine sur l’anion :</a:t>
                      </a:r>
                      <a:endParaRPr lang="fr-FR" sz="1800" b="1" dirty="0">
                        <a:effectLst/>
                        <a:latin typeface="Times New Roman"/>
                        <a:ea typeface="Times New Roman"/>
                      </a:endParaRPr>
                    </a:p>
                  </a:txBody>
                  <a:tcPr marL="68580" marR="68580" marT="0" marB="0"/>
                </a:tc>
                <a:tc>
                  <a:txBody>
                    <a:bodyPr/>
                    <a:lstStyle/>
                    <a:p>
                      <a:pPr algn="just">
                        <a:lnSpc>
                          <a:spcPct val="150000"/>
                        </a:lnSpc>
                        <a:spcAft>
                          <a:spcPts val="0"/>
                        </a:spcAft>
                      </a:pPr>
                      <a:r>
                        <a:rPr lang="fr-FR" sz="1800" b="1">
                          <a:effectLst/>
                        </a:rPr>
                        <a:t>Origine sur le cation :</a:t>
                      </a:r>
                      <a:endParaRPr lang="fr-FR" sz="1800" b="1">
                        <a:effectLst/>
                        <a:latin typeface="Times New Roman"/>
                        <a:ea typeface="Times New Roman"/>
                      </a:endParaRPr>
                    </a:p>
                  </a:txBody>
                  <a:tcPr marL="68580" marR="68580" marT="0" marB="0"/>
                </a:tc>
              </a:tr>
              <a:tr h="979309">
                <a:tc>
                  <a:txBody>
                    <a:bodyPr/>
                    <a:lstStyle/>
                    <a:p>
                      <a:pPr algn="just">
                        <a:lnSpc>
                          <a:spcPct val="150000"/>
                        </a:lnSpc>
                        <a:spcAft>
                          <a:spcPts val="0"/>
                        </a:spcAft>
                      </a:pPr>
                      <a:r>
                        <a:rPr lang="fr-FR" sz="1800" b="1" dirty="0">
                          <a:effectLst/>
                        </a:rPr>
                        <a:t>F-: (</a:t>
                      </a:r>
                      <a:r>
                        <a:rPr lang="fr-FR" sz="1800" b="1" dirty="0" smtClean="0">
                          <a:effectLst/>
                        </a:rPr>
                        <a:t>0;0;0</a:t>
                      </a:r>
                      <a:r>
                        <a:rPr lang="fr-FR" sz="1800" b="1" dirty="0">
                          <a:effectLst/>
                        </a:rPr>
                        <a:t>) (1/2 </a:t>
                      </a:r>
                      <a:r>
                        <a:rPr lang="fr-FR" sz="1800" b="1" dirty="0" smtClean="0">
                          <a:effectLst/>
                        </a:rPr>
                        <a:t>;1/2; </a:t>
                      </a:r>
                      <a:r>
                        <a:rPr lang="fr-FR" sz="1800" b="1" dirty="0">
                          <a:effectLst/>
                        </a:rPr>
                        <a:t>0) (</a:t>
                      </a:r>
                      <a:r>
                        <a:rPr lang="fr-FR" sz="1800" b="1" dirty="0" smtClean="0">
                          <a:effectLst/>
                        </a:rPr>
                        <a:t>1/2; 0; </a:t>
                      </a:r>
                      <a:r>
                        <a:rPr lang="fr-FR" sz="1800" b="1" dirty="0">
                          <a:effectLst/>
                        </a:rPr>
                        <a:t>1/2) (</a:t>
                      </a:r>
                      <a:r>
                        <a:rPr lang="fr-FR" sz="1800" b="1" dirty="0" smtClean="0">
                          <a:effectLst/>
                        </a:rPr>
                        <a:t>0; ½; </a:t>
                      </a:r>
                      <a:r>
                        <a:rPr lang="fr-FR" sz="1800" b="1" dirty="0">
                          <a:effectLst/>
                        </a:rPr>
                        <a:t>1/2) (</a:t>
                      </a:r>
                      <a:r>
                        <a:rPr lang="fr-FR" sz="1800" b="1" dirty="0" smtClean="0">
                          <a:effectLst/>
                        </a:rPr>
                        <a:t>1/2; 0; </a:t>
                      </a:r>
                      <a:r>
                        <a:rPr lang="fr-FR" sz="1800" b="1" dirty="0">
                          <a:effectLst/>
                        </a:rPr>
                        <a:t>0) (</a:t>
                      </a:r>
                      <a:r>
                        <a:rPr lang="fr-FR" sz="1800" b="1" dirty="0" smtClean="0">
                          <a:effectLst/>
                        </a:rPr>
                        <a:t>0; ½; </a:t>
                      </a:r>
                      <a:r>
                        <a:rPr lang="fr-FR" sz="1800" b="1" dirty="0">
                          <a:effectLst/>
                        </a:rPr>
                        <a:t>0) (</a:t>
                      </a:r>
                      <a:r>
                        <a:rPr lang="fr-FR" sz="1800" b="1" dirty="0" smtClean="0">
                          <a:effectLst/>
                        </a:rPr>
                        <a:t>0; 0; </a:t>
                      </a:r>
                      <a:r>
                        <a:rPr lang="fr-FR" sz="1800" b="1" dirty="0">
                          <a:effectLst/>
                        </a:rPr>
                        <a:t>1/2) (</a:t>
                      </a:r>
                      <a:r>
                        <a:rPr lang="fr-FR" sz="1800" b="1" dirty="0" smtClean="0">
                          <a:effectLst/>
                        </a:rPr>
                        <a:t>1/2; ½; </a:t>
                      </a:r>
                      <a:r>
                        <a:rPr lang="fr-FR" sz="1800" b="1" dirty="0">
                          <a:effectLst/>
                        </a:rPr>
                        <a:t>1/2).</a:t>
                      </a:r>
                      <a:endParaRPr lang="fr-FR" sz="1800" b="1" dirty="0">
                        <a:effectLst/>
                        <a:latin typeface="Times New Roman"/>
                        <a:ea typeface="Times New Roman"/>
                      </a:endParaRPr>
                    </a:p>
                  </a:txBody>
                  <a:tcPr marL="68580" marR="68580" marT="0" marB="0"/>
                </a:tc>
                <a:tc>
                  <a:txBody>
                    <a:bodyPr/>
                    <a:lstStyle/>
                    <a:p>
                      <a:pPr algn="just">
                        <a:lnSpc>
                          <a:spcPct val="150000"/>
                        </a:lnSpc>
                        <a:spcAft>
                          <a:spcPts val="0"/>
                        </a:spcAft>
                      </a:pPr>
                      <a:r>
                        <a:rPr lang="fr-FR" sz="1800" b="1" dirty="0">
                          <a:effectLst/>
                        </a:rPr>
                        <a:t>F-: (</a:t>
                      </a:r>
                      <a:r>
                        <a:rPr lang="fr-FR" sz="1800" b="1" dirty="0" smtClean="0">
                          <a:effectLst/>
                        </a:rPr>
                        <a:t>3/4; ¾; </a:t>
                      </a:r>
                      <a:r>
                        <a:rPr lang="fr-FR" sz="1800" b="1" dirty="0">
                          <a:effectLst/>
                        </a:rPr>
                        <a:t>3/4) (</a:t>
                      </a:r>
                      <a:r>
                        <a:rPr lang="fr-FR" sz="1800" b="1" dirty="0" smtClean="0">
                          <a:effectLst/>
                        </a:rPr>
                        <a:t>1/4; ¼; </a:t>
                      </a:r>
                      <a:r>
                        <a:rPr lang="fr-FR" sz="1800" b="1" dirty="0">
                          <a:effectLst/>
                        </a:rPr>
                        <a:t>3/4) (</a:t>
                      </a:r>
                      <a:r>
                        <a:rPr lang="fr-FR" sz="1800" b="1" dirty="0" smtClean="0">
                          <a:effectLst/>
                        </a:rPr>
                        <a:t>1/4; ¾; </a:t>
                      </a:r>
                      <a:r>
                        <a:rPr lang="fr-FR" sz="1800" b="1" dirty="0">
                          <a:effectLst/>
                        </a:rPr>
                        <a:t>1/4) (</a:t>
                      </a:r>
                      <a:r>
                        <a:rPr lang="fr-FR" sz="1800" b="1" dirty="0" smtClean="0">
                          <a:effectLst/>
                        </a:rPr>
                        <a:t>3/4; ¼; </a:t>
                      </a:r>
                      <a:r>
                        <a:rPr lang="fr-FR" sz="1800" b="1" dirty="0">
                          <a:effectLst/>
                        </a:rPr>
                        <a:t>1/4) (</a:t>
                      </a:r>
                      <a:r>
                        <a:rPr lang="fr-FR" sz="1800" b="1" dirty="0" smtClean="0">
                          <a:effectLst/>
                        </a:rPr>
                        <a:t>1/4; ¾; </a:t>
                      </a:r>
                      <a:r>
                        <a:rPr lang="fr-FR" sz="1800" b="1" dirty="0">
                          <a:effectLst/>
                        </a:rPr>
                        <a:t>3/4) (</a:t>
                      </a:r>
                      <a:r>
                        <a:rPr lang="fr-FR" sz="1800" b="1" dirty="0" smtClean="0">
                          <a:effectLst/>
                        </a:rPr>
                        <a:t>3/4; ¼; </a:t>
                      </a:r>
                      <a:r>
                        <a:rPr lang="fr-FR" sz="1800" b="1" dirty="0">
                          <a:effectLst/>
                        </a:rPr>
                        <a:t>3/4) (</a:t>
                      </a:r>
                      <a:r>
                        <a:rPr lang="fr-FR" sz="1800" b="1" dirty="0" smtClean="0">
                          <a:effectLst/>
                        </a:rPr>
                        <a:t>3/4; ¾; </a:t>
                      </a:r>
                      <a:r>
                        <a:rPr lang="fr-FR" sz="1800" b="1" dirty="0">
                          <a:effectLst/>
                        </a:rPr>
                        <a:t>1/4)  (</a:t>
                      </a:r>
                      <a:r>
                        <a:rPr lang="fr-FR" sz="1800" b="1" dirty="0" smtClean="0">
                          <a:effectLst/>
                        </a:rPr>
                        <a:t>1/4; ¼; </a:t>
                      </a:r>
                      <a:r>
                        <a:rPr lang="fr-FR" sz="1800" b="1" dirty="0">
                          <a:effectLst/>
                        </a:rPr>
                        <a:t>1/4).</a:t>
                      </a:r>
                      <a:endParaRPr lang="fr-FR" sz="1800" b="1" dirty="0">
                        <a:effectLst/>
                        <a:latin typeface="Times New Roman"/>
                        <a:ea typeface="Times New Roman"/>
                      </a:endParaRPr>
                    </a:p>
                  </a:txBody>
                  <a:tcPr marL="68580" marR="68580" marT="0" marB="0"/>
                </a:tc>
              </a:tr>
              <a:tr h="489654">
                <a:tc gridSpan="2">
                  <a:txBody>
                    <a:bodyPr/>
                    <a:lstStyle/>
                    <a:p>
                      <a:pPr algn="ctr">
                        <a:lnSpc>
                          <a:spcPct val="150000"/>
                        </a:lnSpc>
                        <a:spcAft>
                          <a:spcPts val="0"/>
                        </a:spcAft>
                      </a:pPr>
                      <a:r>
                        <a:rPr lang="fr-FR" sz="1800" b="1" dirty="0">
                          <a:effectLst/>
                        </a:rPr>
                        <a:t>Tr (3/4; ¾; 3/4)</a:t>
                      </a:r>
                      <a:endParaRPr lang="fr-FR" sz="1800" b="1" dirty="0">
                        <a:effectLst/>
                        <a:latin typeface="Times New Roman"/>
                        <a:ea typeface="Times New Roman"/>
                      </a:endParaRPr>
                    </a:p>
                  </a:txBody>
                  <a:tcPr marL="68580" marR="68580" marT="0" marB="0"/>
                </a:tc>
                <a:tc hMerge="1">
                  <a:txBody>
                    <a:bodyPr/>
                    <a:lstStyle/>
                    <a:p>
                      <a:endParaRPr lang="fr-FR"/>
                    </a:p>
                  </a:txBody>
                  <a:tcPr/>
                </a:tc>
              </a:tr>
              <a:tr h="489654">
                <a:tc>
                  <a:txBody>
                    <a:bodyPr/>
                    <a:lstStyle/>
                    <a:p>
                      <a:pPr algn="just">
                        <a:lnSpc>
                          <a:spcPct val="150000"/>
                        </a:lnSpc>
                        <a:spcAft>
                          <a:spcPts val="0"/>
                        </a:spcAft>
                      </a:pPr>
                      <a:r>
                        <a:rPr lang="fr-FR" sz="1800" b="1" dirty="0">
                          <a:effectLst/>
                        </a:rPr>
                        <a:t>Ca2+: (</a:t>
                      </a:r>
                      <a:r>
                        <a:rPr lang="fr-FR" sz="1800" b="1" dirty="0" smtClean="0">
                          <a:effectLst/>
                        </a:rPr>
                        <a:t>1/4; ¼; </a:t>
                      </a:r>
                      <a:r>
                        <a:rPr lang="fr-FR" sz="1800" b="1" dirty="0">
                          <a:effectLst/>
                        </a:rPr>
                        <a:t>1/4) (</a:t>
                      </a:r>
                      <a:r>
                        <a:rPr lang="fr-FR" sz="1800" b="1" dirty="0" smtClean="0">
                          <a:effectLst/>
                        </a:rPr>
                        <a:t>3/4; ¾; </a:t>
                      </a:r>
                      <a:r>
                        <a:rPr lang="fr-FR" sz="1800" b="1" dirty="0">
                          <a:effectLst/>
                        </a:rPr>
                        <a:t>1/4) (</a:t>
                      </a:r>
                      <a:r>
                        <a:rPr lang="fr-FR" sz="1800" b="1" dirty="0" smtClean="0">
                          <a:effectLst/>
                        </a:rPr>
                        <a:t>3/4; ¼; </a:t>
                      </a:r>
                      <a:r>
                        <a:rPr lang="fr-FR" sz="1800" b="1" dirty="0">
                          <a:effectLst/>
                        </a:rPr>
                        <a:t>3/4) (</a:t>
                      </a:r>
                      <a:r>
                        <a:rPr lang="fr-FR" sz="1800" b="1" dirty="0" smtClean="0">
                          <a:effectLst/>
                        </a:rPr>
                        <a:t>1/4; ¾; </a:t>
                      </a:r>
                      <a:r>
                        <a:rPr lang="fr-FR" sz="1800" b="1" dirty="0">
                          <a:effectLst/>
                        </a:rPr>
                        <a:t>3/4).</a:t>
                      </a:r>
                      <a:endParaRPr lang="fr-FR" sz="1800" b="1" dirty="0">
                        <a:effectLst/>
                        <a:latin typeface="Times New Roman"/>
                        <a:ea typeface="Times New Roman"/>
                      </a:endParaRPr>
                    </a:p>
                  </a:txBody>
                  <a:tcPr marL="68580" marR="68580" marT="0" marB="0"/>
                </a:tc>
                <a:tc>
                  <a:txBody>
                    <a:bodyPr/>
                    <a:lstStyle/>
                    <a:p>
                      <a:pPr algn="just">
                        <a:lnSpc>
                          <a:spcPct val="150000"/>
                        </a:lnSpc>
                        <a:spcAft>
                          <a:spcPts val="0"/>
                        </a:spcAft>
                      </a:pPr>
                      <a:r>
                        <a:rPr lang="fr-FR" sz="1800" b="1" dirty="0">
                          <a:effectLst/>
                        </a:rPr>
                        <a:t>Ca</a:t>
                      </a:r>
                      <a:r>
                        <a:rPr lang="fr-FR" sz="1800" b="1" baseline="30000" dirty="0">
                          <a:effectLst/>
                        </a:rPr>
                        <a:t>2+</a:t>
                      </a:r>
                      <a:r>
                        <a:rPr lang="fr-FR" sz="1800" b="1" dirty="0">
                          <a:effectLst/>
                        </a:rPr>
                        <a:t> (</a:t>
                      </a:r>
                      <a:r>
                        <a:rPr lang="fr-FR" sz="1800" b="1" dirty="0" smtClean="0">
                          <a:effectLst/>
                        </a:rPr>
                        <a:t>0;0;0</a:t>
                      </a:r>
                      <a:r>
                        <a:rPr lang="fr-FR" sz="1800" b="1" dirty="0">
                          <a:effectLst/>
                        </a:rPr>
                        <a:t>) (</a:t>
                      </a:r>
                      <a:r>
                        <a:rPr lang="fr-FR" sz="1800" b="1" dirty="0" smtClean="0">
                          <a:effectLst/>
                        </a:rPr>
                        <a:t>1/2; ½; </a:t>
                      </a:r>
                      <a:r>
                        <a:rPr lang="fr-FR" sz="1800" b="1" dirty="0">
                          <a:effectLst/>
                        </a:rPr>
                        <a:t>0) (</a:t>
                      </a:r>
                      <a:r>
                        <a:rPr lang="fr-FR" sz="1800" b="1" dirty="0" smtClean="0">
                          <a:effectLst/>
                        </a:rPr>
                        <a:t>1/2; 0; </a:t>
                      </a:r>
                      <a:r>
                        <a:rPr lang="fr-FR" sz="1800" b="1" dirty="0">
                          <a:effectLst/>
                        </a:rPr>
                        <a:t>1/2) (</a:t>
                      </a:r>
                      <a:r>
                        <a:rPr lang="fr-FR" sz="1800" b="1" dirty="0" smtClean="0">
                          <a:effectLst/>
                        </a:rPr>
                        <a:t>0; ½; </a:t>
                      </a:r>
                      <a:r>
                        <a:rPr lang="fr-FR" sz="1800" b="1" dirty="0">
                          <a:effectLst/>
                        </a:rPr>
                        <a:t>1/2)</a:t>
                      </a:r>
                      <a:endParaRPr lang="fr-FR" sz="1800" b="1"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115948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à coins arrondis 2"/>
              <p:cNvSpPr/>
              <p:nvPr/>
            </p:nvSpPr>
            <p:spPr>
              <a:xfrm>
                <a:off x="107504" y="836712"/>
                <a:ext cx="8894440" cy="25922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fr-FR" sz="2000" b="1" i="1" u="sng" dirty="0" smtClean="0">
                    <a:solidFill>
                      <a:srgbClr val="FF0000"/>
                    </a:solidFill>
                  </a:rPr>
                  <a:t>Compacité :</a:t>
                </a:r>
                <a:endParaRPr lang="fr-FR" sz="2000" dirty="0">
                  <a:solidFill>
                    <a:srgbClr val="FF0000"/>
                  </a:solidFill>
                </a:endParaRPr>
              </a:p>
              <a:p>
                <a:pPr algn="ctr"/>
                <a:r>
                  <a:rPr lang="fr-FR" sz="2000" b="1" dirty="0"/>
                  <a:t>C= </a:t>
                </a:r>
                <a14:m>
                  <m:oMath xmlns:m="http://schemas.openxmlformats.org/officeDocument/2006/math">
                    <m:f>
                      <m:fPr>
                        <m:ctrlPr>
                          <a:rPr lang="fr-FR" sz="2000" b="1" i="1">
                            <a:latin typeface="Cambria Math" panose="02040503050406030204" pitchFamily="18" charset="0"/>
                          </a:rPr>
                        </m:ctrlPr>
                      </m:fPr>
                      <m:num>
                        <m:r>
                          <a:rPr lang="fr-FR" sz="2000" b="1" i="1">
                            <a:latin typeface="Cambria Math"/>
                          </a:rPr>
                          <m:t>𝟒</m:t>
                        </m:r>
                        <m:r>
                          <a:rPr lang="fr-FR" sz="2000" b="1" i="1">
                            <a:latin typeface="Cambria Math"/>
                          </a:rPr>
                          <m:t>𝝅</m:t>
                        </m:r>
                        <m:r>
                          <a:rPr lang="fr-FR" sz="2000" b="1" i="1">
                            <a:latin typeface="Cambria Math"/>
                          </a:rPr>
                          <m:t>𝒁</m:t>
                        </m:r>
                      </m:num>
                      <m:den>
                        <m:r>
                          <a:rPr lang="fr-FR" sz="2000" b="1" i="1">
                            <a:latin typeface="Cambria Math"/>
                          </a:rPr>
                          <m:t>𝟑</m:t>
                        </m:r>
                      </m:den>
                    </m:f>
                    <m:f>
                      <m:fPr>
                        <m:ctrlPr>
                          <a:rPr lang="fr-FR" sz="2000" b="1" i="1">
                            <a:latin typeface="Cambria Math" panose="02040503050406030204" pitchFamily="18" charset="0"/>
                          </a:rPr>
                        </m:ctrlPr>
                      </m:fPr>
                      <m:num>
                        <m:d>
                          <m:dPr>
                            <m:ctrlPr>
                              <a:rPr lang="fr-FR" sz="2000" b="1" i="1">
                                <a:latin typeface="Cambria Math" panose="02040503050406030204" pitchFamily="18" charset="0"/>
                              </a:rPr>
                            </m:ctrlPr>
                          </m:dPr>
                          <m:e>
                            <m:sSubSup>
                              <m:sSubSupPr>
                                <m:ctrlPr>
                                  <a:rPr lang="fr-FR" sz="2000" b="1" i="1">
                                    <a:latin typeface="Cambria Math" panose="02040503050406030204" pitchFamily="18" charset="0"/>
                                  </a:rPr>
                                </m:ctrlPr>
                              </m:sSubSupPr>
                              <m:e>
                                <m:r>
                                  <a:rPr lang="fr-FR" sz="2000" b="1" i="1">
                                    <a:latin typeface="Cambria Math"/>
                                  </a:rPr>
                                  <m:t>𝒓</m:t>
                                </m:r>
                              </m:e>
                              <m:sub>
                                <m:r>
                                  <a:rPr lang="fr-FR" sz="2000" b="1" i="1">
                                    <a:latin typeface="Cambria Math"/>
                                  </a:rPr>
                                  <m:t>+</m:t>
                                </m:r>
                              </m:sub>
                              <m:sup>
                                <m:r>
                                  <a:rPr lang="fr-FR" sz="2000" b="1" i="1">
                                    <a:latin typeface="Cambria Math"/>
                                  </a:rPr>
                                  <m:t>𝟑</m:t>
                                </m:r>
                              </m:sup>
                            </m:sSubSup>
                            <m:r>
                              <a:rPr lang="fr-FR" sz="2000" b="1" i="1">
                                <a:latin typeface="Cambria Math"/>
                              </a:rPr>
                              <m:t>+</m:t>
                            </m:r>
                            <m:sSubSup>
                              <m:sSubSupPr>
                                <m:ctrlPr>
                                  <a:rPr lang="fr-FR" sz="2000" b="1" i="1">
                                    <a:latin typeface="Cambria Math" panose="02040503050406030204" pitchFamily="18" charset="0"/>
                                  </a:rPr>
                                </m:ctrlPr>
                              </m:sSubSupPr>
                              <m:e>
                                <m:r>
                                  <a:rPr lang="fr-FR" sz="2000" b="1" i="1">
                                    <a:latin typeface="Cambria Math"/>
                                  </a:rPr>
                                  <m:t>𝒓</m:t>
                                </m:r>
                              </m:e>
                              <m:sub>
                                <m:r>
                                  <a:rPr lang="fr-FR" sz="2000" b="1" i="1">
                                    <a:latin typeface="Cambria Math"/>
                                  </a:rPr>
                                  <m:t>−</m:t>
                                </m:r>
                              </m:sub>
                              <m:sup>
                                <m:r>
                                  <a:rPr lang="fr-FR" sz="2000" b="1" i="1">
                                    <a:latin typeface="Cambria Math"/>
                                  </a:rPr>
                                  <m:t>𝟑</m:t>
                                </m:r>
                              </m:sup>
                            </m:sSubSup>
                          </m:e>
                        </m:d>
                      </m:num>
                      <m:den>
                        <m:sSup>
                          <m:sSupPr>
                            <m:ctrlPr>
                              <a:rPr lang="fr-FR" sz="2000" b="1" i="1">
                                <a:latin typeface="Cambria Math" panose="02040503050406030204" pitchFamily="18" charset="0"/>
                              </a:rPr>
                            </m:ctrlPr>
                          </m:sSupPr>
                          <m:e>
                            <m:r>
                              <a:rPr lang="fr-FR" sz="2000" b="1" i="1">
                                <a:latin typeface="Cambria Math"/>
                              </a:rPr>
                              <m:t>𝒂</m:t>
                            </m:r>
                          </m:e>
                          <m:sup>
                            <m:r>
                              <a:rPr lang="fr-FR" sz="2000" b="1" i="1">
                                <a:latin typeface="Cambria Math"/>
                              </a:rPr>
                              <m:t>𝟑</m:t>
                            </m:r>
                          </m:sup>
                        </m:sSup>
                      </m:den>
                    </m:f>
                    <m:r>
                      <a:rPr lang="fr-FR" sz="2000" b="1" i="1">
                        <a:latin typeface="Cambria Math"/>
                      </a:rPr>
                      <m:t>=</m:t>
                    </m:r>
                    <m:f>
                      <m:fPr>
                        <m:ctrlPr>
                          <a:rPr lang="fr-FR" sz="2000" b="1" i="1">
                            <a:latin typeface="Cambria Math" panose="02040503050406030204" pitchFamily="18" charset="0"/>
                          </a:rPr>
                        </m:ctrlPr>
                      </m:fPr>
                      <m:num>
                        <m:r>
                          <a:rPr lang="fr-FR" sz="2000" b="1" i="1">
                            <a:latin typeface="Cambria Math"/>
                          </a:rPr>
                          <m:t>𝟏𝟔</m:t>
                        </m:r>
                        <m:r>
                          <a:rPr lang="fr-FR" sz="2000" b="1" i="1">
                            <a:latin typeface="Cambria Math"/>
                          </a:rPr>
                          <m:t> </m:t>
                        </m:r>
                        <m:r>
                          <a:rPr lang="fr-FR" sz="2000" b="1" i="1">
                            <a:latin typeface="Cambria Math"/>
                          </a:rPr>
                          <m:t>𝝅</m:t>
                        </m:r>
                      </m:num>
                      <m:den>
                        <m:r>
                          <a:rPr lang="fr-FR" sz="2000" b="1" i="1">
                            <a:latin typeface="Cambria Math"/>
                          </a:rPr>
                          <m:t>𝟑</m:t>
                        </m:r>
                      </m:den>
                    </m:f>
                    <m:f>
                      <m:fPr>
                        <m:ctrlPr>
                          <a:rPr lang="fr-FR" sz="2000" b="1" i="1">
                            <a:latin typeface="Cambria Math" panose="02040503050406030204" pitchFamily="18" charset="0"/>
                          </a:rPr>
                        </m:ctrlPr>
                      </m:fPr>
                      <m:num>
                        <m:d>
                          <m:dPr>
                            <m:ctrlPr>
                              <a:rPr lang="fr-FR" sz="2000" b="1" i="1">
                                <a:latin typeface="Cambria Math" panose="02040503050406030204" pitchFamily="18" charset="0"/>
                              </a:rPr>
                            </m:ctrlPr>
                          </m:dPr>
                          <m:e>
                            <m:sSubSup>
                              <m:sSubSupPr>
                                <m:ctrlPr>
                                  <a:rPr lang="fr-FR" sz="2000" b="1" i="1">
                                    <a:latin typeface="Cambria Math" panose="02040503050406030204" pitchFamily="18" charset="0"/>
                                  </a:rPr>
                                </m:ctrlPr>
                              </m:sSubSupPr>
                              <m:e>
                                <m:r>
                                  <a:rPr lang="fr-FR" sz="2000" b="1" i="1">
                                    <a:latin typeface="Cambria Math"/>
                                  </a:rPr>
                                  <m:t>𝒓</m:t>
                                </m:r>
                              </m:e>
                              <m:sub>
                                <m:r>
                                  <a:rPr lang="fr-FR" sz="2000" b="1" i="1">
                                    <a:latin typeface="Cambria Math"/>
                                  </a:rPr>
                                  <m:t>+</m:t>
                                </m:r>
                              </m:sub>
                              <m:sup>
                                <m:r>
                                  <a:rPr lang="fr-FR" sz="2000" b="1" i="1">
                                    <a:latin typeface="Cambria Math"/>
                                  </a:rPr>
                                  <m:t>𝟑</m:t>
                                </m:r>
                              </m:sup>
                            </m:sSubSup>
                            <m:r>
                              <a:rPr lang="fr-FR" sz="2000" b="1" i="1">
                                <a:latin typeface="Cambria Math"/>
                              </a:rPr>
                              <m:t>+</m:t>
                            </m:r>
                            <m:sSubSup>
                              <m:sSubSupPr>
                                <m:ctrlPr>
                                  <a:rPr lang="fr-FR" sz="2000" b="1" i="1">
                                    <a:latin typeface="Cambria Math" panose="02040503050406030204" pitchFamily="18" charset="0"/>
                                  </a:rPr>
                                </m:ctrlPr>
                              </m:sSubSupPr>
                              <m:e>
                                <m:r>
                                  <a:rPr lang="fr-FR" sz="2000" b="1" i="1">
                                    <a:latin typeface="Cambria Math"/>
                                  </a:rPr>
                                  <m:t>𝟐</m:t>
                                </m:r>
                                <m:r>
                                  <a:rPr lang="fr-FR" sz="2000" b="1" i="1">
                                    <a:latin typeface="Cambria Math"/>
                                  </a:rPr>
                                  <m:t>𝒓</m:t>
                                </m:r>
                              </m:e>
                              <m:sub>
                                <m:r>
                                  <a:rPr lang="fr-FR" sz="2000" b="1" i="1">
                                    <a:latin typeface="Cambria Math"/>
                                  </a:rPr>
                                  <m:t>−</m:t>
                                </m:r>
                              </m:sub>
                              <m:sup>
                                <m:r>
                                  <a:rPr lang="fr-FR" sz="2000" b="1" i="1">
                                    <a:latin typeface="Cambria Math"/>
                                  </a:rPr>
                                  <m:t>𝟑</m:t>
                                </m:r>
                              </m:sup>
                            </m:sSubSup>
                          </m:e>
                        </m:d>
                      </m:num>
                      <m:den>
                        <m:sSup>
                          <m:sSupPr>
                            <m:ctrlPr>
                              <a:rPr lang="fr-FR" sz="2000" b="1" i="1">
                                <a:latin typeface="Cambria Math" panose="02040503050406030204" pitchFamily="18" charset="0"/>
                              </a:rPr>
                            </m:ctrlPr>
                          </m:sSupPr>
                          <m:e>
                            <m:r>
                              <a:rPr lang="fr-FR" sz="2000" b="1" i="1">
                                <a:latin typeface="Cambria Math"/>
                              </a:rPr>
                              <m:t>𝒂</m:t>
                            </m:r>
                          </m:e>
                          <m:sup>
                            <m:r>
                              <a:rPr lang="fr-FR" sz="2000" b="1" i="1">
                                <a:latin typeface="Cambria Math"/>
                              </a:rPr>
                              <m:t>𝟑</m:t>
                            </m:r>
                          </m:sup>
                        </m:sSup>
                      </m:den>
                    </m:f>
                  </m:oMath>
                </a14:m>
                <a:endParaRPr lang="fr-FR" sz="2000" b="1" dirty="0" smtClean="0"/>
              </a:p>
              <a:p>
                <a:r>
                  <a:rPr lang="fr-FR" sz="2000" b="1" i="1" u="sng" dirty="0">
                    <a:solidFill>
                      <a:srgbClr val="FF0000"/>
                    </a:solidFill>
                  </a:rPr>
                  <a:t>Masse volumique</a:t>
                </a:r>
                <a:endParaRPr lang="fr-FR" sz="2000" dirty="0">
                  <a:solidFill>
                    <a:srgbClr val="FF0000"/>
                  </a:solidFill>
                </a:endParaRPr>
              </a:p>
              <a:p>
                <a:pPr/>
                <a14:m>
                  <m:oMathPara xmlns:m="http://schemas.openxmlformats.org/officeDocument/2006/math">
                    <m:oMathParaPr>
                      <m:jc m:val="centerGroup"/>
                    </m:oMathParaPr>
                    <m:oMath xmlns:m="http://schemas.openxmlformats.org/officeDocument/2006/math">
                      <m:r>
                        <a:rPr lang="fr-FR" sz="2000" b="1" i="1">
                          <a:latin typeface="Cambria Math"/>
                        </a:rPr>
                        <m:t>𝛒</m:t>
                      </m:r>
                      <m:r>
                        <a:rPr lang="fr-FR" sz="2000" b="1">
                          <a:latin typeface="Cambria Math"/>
                        </a:rPr>
                        <m:t>=</m:t>
                      </m:r>
                      <m:f>
                        <m:fPr>
                          <m:ctrlPr>
                            <a:rPr lang="fr-FR" sz="2000" b="1" i="1">
                              <a:latin typeface="Cambria Math" panose="02040503050406030204" pitchFamily="18" charset="0"/>
                            </a:rPr>
                          </m:ctrlPr>
                        </m:fPr>
                        <m:num>
                          <m:r>
                            <a:rPr lang="fr-FR" sz="2000" b="1" i="1">
                              <a:latin typeface="Cambria Math"/>
                            </a:rPr>
                            <m:t>𝟒</m:t>
                          </m:r>
                        </m:num>
                        <m:den>
                          <m:r>
                            <a:rPr lang="fr-FR" sz="2000" b="1" i="1">
                              <a:latin typeface="Cambria Math"/>
                            </a:rPr>
                            <m:t>𝑵</m:t>
                          </m:r>
                        </m:den>
                      </m:f>
                      <m:f>
                        <m:fPr>
                          <m:ctrlPr>
                            <a:rPr lang="fr-FR" sz="2000" b="1" i="1">
                              <a:latin typeface="Cambria Math" panose="02040503050406030204" pitchFamily="18" charset="0"/>
                            </a:rPr>
                          </m:ctrlPr>
                        </m:fPr>
                        <m:num>
                          <m:sSub>
                            <m:sSubPr>
                              <m:ctrlPr>
                                <a:rPr lang="fr-FR" sz="2000" b="1" i="1">
                                  <a:latin typeface="Cambria Math" panose="02040503050406030204" pitchFamily="18" charset="0"/>
                                </a:rPr>
                              </m:ctrlPr>
                            </m:sSubPr>
                            <m:e>
                              <m:d>
                                <m:dPr>
                                  <m:ctrlPr>
                                    <a:rPr lang="fr-FR" sz="2000" b="1" i="1">
                                      <a:latin typeface="Cambria Math" panose="02040503050406030204" pitchFamily="18" charset="0"/>
                                    </a:rPr>
                                  </m:ctrlPr>
                                </m:dPr>
                                <m:e>
                                  <m:sSub>
                                    <m:sSubPr>
                                      <m:ctrlPr>
                                        <a:rPr lang="fr-FR" sz="2000" b="1" i="1">
                                          <a:latin typeface="Cambria Math" panose="02040503050406030204" pitchFamily="18" charset="0"/>
                                        </a:rPr>
                                      </m:ctrlPr>
                                    </m:sSubPr>
                                    <m:e>
                                      <m:r>
                                        <a:rPr lang="fr-FR" sz="2000" b="1" i="1">
                                          <a:latin typeface="Cambria Math"/>
                                        </a:rPr>
                                        <m:t>𝑴</m:t>
                                      </m:r>
                                    </m:e>
                                    <m:sub>
                                      <m:r>
                                        <a:rPr lang="fr-FR" sz="2000" b="1" i="1">
                                          <a:latin typeface="Cambria Math"/>
                                        </a:rPr>
                                        <m:t>𝑪𝒂</m:t>
                                      </m:r>
                                    </m:sub>
                                  </m:sSub>
                                  <m:r>
                                    <a:rPr lang="fr-FR" sz="2000" b="1" i="1">
                                      <a:latin typeface="Cambria Math"/>
                                    </a:rPr>
                                    <m:t>+</m:t>
                                  </m:r>
                                  <m:r>
                                    <a:rPr lang="fr-FR" sz="2000" b="1" i="1">
                                      <a:latin typeface="Cambria Math"/>
                                    </a:rPr>
                                    <m:t>𝟐</m:t>
                                  </m:r>
                                  <m:sSub>
                                    <m:sSubPr>
                                      <m:ctrlPr>
                                        <a:rPr lang="fr-FR" sz="2000" b="1" i="1">
                                          <a:latin typeface="Cambria Math" panose="02040503050406030204" pitchFamily="18" charset="0"/>
                                        </a:rPr>
                                      </m:ctrlPr>
                                    </m:sSubPr>
                                    <m:e>
                                      <m:r>
                                        <a:rPr lang="fr-FR" sz="2000" b="1" i="1">
                                          <a:latin typeface="Cambria Math"/>
                                        </a:rPr>
                                        <m:t>𝑴</m:t>
                                      </m:r>
                                    </m:e>
                                    <m:sub>
                                      <m:r>
                                        <a:rPr lang="fr-FR" sz="2000" b="1" i="1">
                                          <a:latin typeface="Cambria Math"/>
                                        </a:rPr>
                                        <m:t>𝑭</m:t>
                                      </m:r>
                                    </m:sub>
                                  </m:sSub>
                                </m:e>
                              </m:d>
                            </m:e>
                            <m:sub/>
                          </m:sSub>
                        </m:num>
                        <m:den>
                          <m:sSup>
                            <m:sSupPr>
                              <m:ctrlPr>
                                <a:rPr lang="fr-FR" sz="2000" b="1" i="1">
                                  <a:latin typeface="Cambria Math" panose="02040503050406030204" pitchFamily="18" charset="0"/>
                                </a:rPr>
                              </m:ctrlPr>
                            </m:sSupPr>
                            <m:e>
                              <m:r>
                                <a:rPr lang="fr-FR" sz="2000" b="1" i="1">
                                  <a:latin typeface="Cambria Math"/>
                                </a:rPr>
                                <m:t>𝒂</m:t>
                              </m:r>
                            </m:e>
                            <m:sup>
                              <m:r>
                                <a:rPr lang="fr-FR" sz="2000" b="1" i="1">
                                  <a:latin typeface="Cambria Math"/>
                                </a:rPr>
                                <m:t>𝟑</m:t>
                              </m:r>
                            </m:sup>
                          </m:sSup>
                        </m:den>
                      </m:f>
                    </m:oMath>
                  </m:oMathPara>
                </a14:m>
                <a:endParaRPr lang="fr-FR" sz="2000" b="1" dirty="0" smtClean="0">
                  <a:latin typeface="Times New Roman" pitchFamily="18" charset="0"/>
                  <a:cs typeface="Times New Roman" pitchFamily="18" charset="0"/>
                </a:endParaRPr>
              </a:p>
              <a:p>
                <a:r>
                  <a:rPr lang="fr-FR" sz="2000" b="1" i="1" u="sng" dirty="0">
                    <a:solidFill>
                      <a:srgbClr val="FF0000"/>
                    </a:solidFill>
                  </a:rPr>
                  <a:t>Projection de la maille CaF2 sur le plan </a:t>
                </a:r>
                <a:r>
                  <a:rPr lang="fr-FR" sz="2000" b="1" i="1" u="sng" dirty="0" err="1" smtClean="0">
                    <a:solidFill>
                      <a:srgbClr val="FF0000"/>
                    </a:solidFill>
                  </a:rPr>
                  <a:t>xy</a:t>
                </a:r>
                <a:endParaRPr lang="fr-FR" sz="2000" b="1" dirty="0" smtClean="0">
                  <a:solidFill>
                    <a:srgbClr val="FF0000"/>
                  </a:solidFill>
                  <a:latin typeface="Times New Roman" pitchFamily="18" charset="0"/>
                  <a:cs typeface="Times New Roman" pitchFamily="18" charset="0"/>
                </a:endParaRPr>
              </a:p>
            </p:txBody>
          </p:sp>
        </mc:Choice>
        <mc:Fallback xmlns="">
          <p:sp>
            <p:nvSpPr>
              <p:cNvPr id="3" name="Rectangle à coins arrondis 2"/>
              <p:cNvSpPr>
                <a:spLocks noRot="1" noChangeAspect="1" noMove="1" noResize="1" noEditPoints="1" noAdjustHandles="1" noChangeArrowheads="1" noChangeShapeType="1" noTextEdit="1"/>
              </p:cNvSpPr>
              <p:nvPr/>
            </p:nvSpPr>
            <p:spPr>
              <a:xfrm>
                <a:off x="107504" y="836712"/>
                <a:ext cx="8894440" cy="2592288"/>
              </a:xfrm>
              <a:prstGeom prst="roundRect">
                <a:avLst/>
              </a:prstGeom>
              <a:blipFill rotWithShape="1">
                <a:blip r:embed="rId2"/>
                <a:stretch>
                  <a:fillRect/>
                </a:stretch>
              </a:blipFill>
            </p:spPr>
            <p:txBody>
              <a:bodyPr/>
              <a:lstStyle/>
              <a:p>
                <a:r>
                  <a:rPr lang="fr-FR">
                    <a:noFill/>
                  </a:rPr>
                  <a:t> </a:t>
                </a:r>
              </a:p>
            </p:txBody>
          </p:sp>
        </mc:Fallback>
      </mc:AlternateContent>
      <p:sp>
        <p:nvSpPr>
          <p:cNvPr id="4" name="Espace réservé du pied de page 3"/>
          <p:cNvSpPr>
            <a:spLocks noGrp="1"/>
          </p:cNvSpPr>
          <p:nvPr>
            <p:ph type="ftr" sz="quarter" idx="11"/>
          </p:nvPr>
        </p:nvSpPr>
        <p:spPr>
          <a:xfrm>
            <a:off x="2598254" y="6381328"/>
            <a:ext cx="4112096" cy="365125"/>
          </a:xfrm>
        </p:spPr>
        <p:txBody>
          <a:bodyPr/>
          <a:lstStyle/>
          <a:p>
            <a:r>
              <a:rPr lang="fr-FR" smtClean="0"/>
              <a:t>Chapitre V : Structure ioniques</a:t>
            </a:r>
            <a:endParaRPr lang="fr-FR" dirty="0"/>
          </a:p>
        </p:txBody>
      </p:sp>
      <p:sp>
        <p:nvSpPr>
          <p:cNvPr id="6" name="Espace réservé de la date 5"/>
          <p:cNvSpPr>
            <a:spLocks noGrp="1"/>
          </p:cNvSpPr>
          <p:nvPr>
            <p:ph type="dt" sz="half" idx="10"/>
          </p:nvPr>
        </p:nvSpPr>
        <p:spPr/>
        <p:txBody>
          <a:bodyPr/>
          <a:lstStyle/>
          <a:p>
            <a:fld id="{DA6603EB-F15F-487D-B2B5-4FF070EDF134}" type="datetime1">
              <a:rPr lang="fr-FR" smtClean="0"/>
              <a:t>19/05/2021</a:t>
            </a:fld>
            <a:endParaRPr lang="fr-FR"/>
          </a:p>
        </p:txBody>
      </p:sp>
      <p:sp>
        <p:nvSpPr>
          <p:cNvPr id="2" name="Espace réservé du numéro de diapositive 1"/>
          <p:cNvSpPr>
            <a:spLocks noGrp="1"/>
          </p:cNvSpPr>
          <p:nvPr>
            <p:ph type="sldNum" sz="quarter" idx="12"/>
          </p:nvPr>
        </p:nvSpPr>
        <p:spPr/>
        <p:txBody>
          <a:bodyPr/>
          <a:lstStyle/>
          <a:p>
            <a:fld id="{1CC1B859-83D0-43C4-A4ED-D95C0EF8FDC0}" type="slidenum">
              <a:rPr lang="fr-FR" smtClean="0"/>
              <a:t>18</a:t>
            </a:fld>
            <a:endParaRPr lang="fr-FR"/>
          </a:p>
        </p:txBody>
      </p:sp>
      <p:sp>
        <p:nvSpPr>
          <p:cNvPr id="8" name="AutoShape 4"/>
          <p:cNvSpPr>
            <a:spLocks noChangeArrowheads="1"/>
          </p:cNvSpPr>
          <p:nvPr/>
        </p:nvSpPr>
        <p:spPr bwMode="auto">
          <a:xfrm>
            <a:off x="467544" y="-31933"/>
            <a:ext cx="8534400" cy="940653"/>
          </a:xfrm>
          <a:prstGeom prst="horizontalScroll">
            <a:avLst>
              <a:gd name="adj" fmla="val 12500"/>
            </a:avLst>
          </a:prstGeom>
          <a:gradFill rotWithShape="1">
            <a:gsLst>
              <a:gs pos="0">
                <a:srgbClr val="CC3300"/>
              </a:gs>
              <a:gs pos="50000">
                <a:schemeClr val="bg1"/>
              </a:gs>
              <a:gs pos="100000">
                <a:srgbClr val="CC3300"/>
              </a:gs>
            </a:gsLst>
            <a:lin ang="5400000" scaled="1"/>
          </a:gra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2000" b="1" dirty="0" smtClean="0"/>
              <a:t>V-2-1- </a:t>
            </a:r>
            <a:r>
              <a:rPr lang="fr-FR" sz="2000" b="1" dirty="0"/>
              <a:t>Composés de type </a:t>
            </a:r>
            <a:r>
              <a:rPr lang="fr-FR" sz="2000" b="1" dirty="0" smtClean="0"/>
              <a:t>AB</a:t>
            </a:r>
            <a:r>
              <a:rPr lang="fr-FR" sz="2000" b="1" baseline="-25000" dirty="0" smtClean="0"/>
              <a:t>2</a:t>
            </a:r>
          </a:p>
          <a:p>
            <a:pPr algn="ctr"/>
            <a:r>
              <a:rPr lang="fr-FR" sz="2000" b="1" dirty="0" smtClean="0"/>
              <a:t>V-2-2-1- </a:t>
            </a:r>
            <a:r>
              <a:rPr lang="fr-FR" sz="2000" b="1" dirty="0"/>
              <a:t>Structure de type Fluorine CaF</a:t>
            </a:r>
            <a:r>
              <a:rPr lang="fr-FR" sz="2000" b="1" baseline="-25000" dirty="0"/>
              <a:t>2</a:t>
            </a:r>
          </a:p>
        </p:txBody>
      </p:sp>
      <p:pic>
        <p:nvPicPr>
          <p:cNvPr id="9" name="Image 8"/>
          <p:cNvPicPr/>
          <p:nvPr/>
        </p:nvPicPr>
        <p:blipFill>
          <a:blip r:embed="rId3">
            <a:extLst>
              <a:ext uri="{28A0092B-C50C-407E-A947-70E740481C1C}">
                <a14:useLocalDpi xmlns:a14="http://schemas.microsoft.com/office/drawing/2010/main" val="0"/>
              </a:ext>
            </a:extLst>
          </a:blip>
          <a:stretch>
            <a:fillRect/>
          </a:stretch>
        </p:blipFill>
        <p:spPr>
          <a:xfrm>
            <a:off x="2246814" y="3573016"/>
            <a:ext cx="4975860" cy="2643505"/>
          </a:xfrm>
          <a:prstGeom prst="rect">
            <a:avLst/>
          </a:prstGeom>
        </p:spPr>
      </p:pic>
    </p:spTree>
    <p:extLst>
      <p:ext uri="{BB962C8B-B14F-4D97-AF65-F5344CB8AC3E}">
        <p14:creationId xmlns:p14="http://schemas.microsoft.com/office/powerpoint/2010/main" val="9891359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A993383-C535-4531-A04E-9D02CDDD9364}" type="datetime1">
              <a:rPr lang="fr-FR" smtClean="0"/>
              <a:t>19/05/2021</a:t>
            </a:fld>
            <a:endParaRPr lang="fr-FR"/>
          </a:p>
        </p:txBody>
      </p:sp>
      <p:sp>
        <p:nvSpPr>
          <p:cNvPr id="3" name="Espace réservé du pied de page 2"/>
          <p:cNvSpPr>
            <a:spLocks noGrp="1"/>
          </p:cNvSpPr>
          <p:nvPr>
            <p:ph type="ftr" sz="quarter" idx="11"/>
          </p:nvPr>
        </p:nvSpPr>
        <p:spPr/>
        <p:txBody>
          <a:bodyPr/>
          <a:lstStyle/>
          <a:p>
            <a:r>
              <a:rPr lang="fr-FR" smtClean="0"/>
              <a:t>Chapitre V : Structure ioniques</a:t>
            </a:r>
            <a:endParaRPr lang="fr-FR"/>
          </a:p>
        </p:txBody>
      </p:sp>
      <p:sp>
        <p:nvSpPr>
          <p:cNvPr id="4" name="Espace réservé du numéro de diapositive 3"/>
          <p:cNvSpPr>
            <a:spLocks noGrp="1"/>
          </p:cNvSpPr>
          <p:nvPr>
            <p:ph type="sldNum" sz="quarter" idx="12"/>
          </p:nvPr>
        </p:nvSpPr>
        <p:spPr/>
        <p:txBody>
          <a:bodyPr/>
          <a:lstStyle/>
          <a:p>
            <a:fld id="{1CC1B859-83D0-43C4-A4ED-D95C0EF8FDC0}" type="slidenum">
              <a:rPr lang="fr-FR" smtClean="0"/>
              <a:t>19</a:t>
            </a:fld>
            <a:endParaRPr lang="fr-FR"/>
          </a:p>
        </p:txBody>
      </p:sp>
      <p:sp>
        <p:nvSpPr>
          <p:cNvPr id="5" name="Rectangle 4"/>
          <p:cNvSpPr/>
          <p:nvPr/>
        </p:nvSpPr>
        <p:spPr>
          <a:xfrm>
            <a:off x="107505" y="908720"/>
            <a:ext cx="6984776" cy="550920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fr-FR" sz="2200" b="1" i="1" u="sng" dirty="0">
                <a:solidFill>
                  <a:srgbClr val="FF0000"/>
                </a:solidFill>
              </a:rPr>
              <a:t>Description de la structure </a:t>
            </a:r>
            <a:r>
              <a:rPr lang="fr-FR" sz="2200" b="1" i="1" u="sng" dirty="0" smtClean="0">
                <a:solidFill>
                  <a:srgbClr val="FF0000"/>
                </a:solidFill>
              </a:rPr>
              <a:t>anti-fluorine:</a:t>
            </a:r>
          </a:p>
          <a:p>
            <a:r>
              <a:rPr lang="fr-FR" sz="2200" b="1" dirty="0" smtClean="0"/>
              <a:t>Il </a:t>
            </a:r>
            <a:r>
              <a:rPr lang="fr-FR" sz="2200" b="1" dirty="0"/>
              <a:t>existe une structure </a:t>
            </a:r>
            <a:r>
              <a:rPr lang="fr-FR" sz="2200" b="1" dirty="0" smtClean="0"/>
              <a:t>anti-fluorine </a:t>
            </a:r>
            <a:r>
              <a:rPr lang="fr-FR" sz="2200" b="1" dirty="0"/>
              <a:t>qui correspond à des solides de type M</a:t>
            </a:r>
            <a:r>
              <a:rPr lang="fr-FR" sz="2200" b="1" baseline="-25000" dirty="0"/>
              <a:t>2</a:t>
            </a:r>
            <a:r>
              <a:rPr lang="fr-FR" sz="2200" b="1" dirty="0"/>
              <a:t>X: elle dérive de la structure fluorine par permutation des positions des anions et des cations. C’est le cas des oxydes, des sulfures, séléniures, tellurures de lithium, sodium, potassium ainsi que Cu</a:t>
            </a:r>
            <a:r>
              <a:rPr lang="fr-FR" sz="2200" b="1" baseline="-25000" dirty="0"/>
              <a:t>2</a:t>
            </a:r>
            <a:r>
              <a:rPr lang="fr-FR" sz="2200" b="1" dirty="0"/>
              <a:t>S, </a:t>
            </a:r>
            <a:r>
              <a:rPr lang="fr-FR" sz="2200" b="1" dirty="0" smtClean="0"/>
              <a:t>Cu</a:t>
            </a:r>
            <a:r>
              <a:rPr lang="fr-FR" sz="2200" b="1" baseline="-25000" dirty="0" smtClean="0"/>
              <a:t>2</a:t>
            </a:r>
            <a:r>
              <a:rPr lang="fr-FR" sz="2200" b="1" dirty="0" smtClean="0"/>
              <a:t>Se</a:t>
            </a:r>
          </a:p>
          <a:p>
            <a:pPr algn="just"/>
            <a:r>
              <a:rPr lang="fr-FR" sz="2200" b="1" dirty="0"/>
              <a:t>Les anions O</a:t>
            </a:r>
            <a:r>
              <a:rPr lang="fr-FR" sz="2200" b="1" baseline="30000" dirty="0"/>
              <a:t>2-</a:t>
            </a:r>
            <a:r>
              <a:rPr lang="fr-FR" sz="2200" b="1" dirty="0"/>
              <a:t> remplacent les cations Ca</a:t>
            </a:r>
            <a:r>
              <a:rPr lang="fr-FR" sz="2200" b="1" baseline="30000" dirty="0"/>
              <a:t>2+</a:t>
            </a:r>
            <a:r>
              <a:rPr lang="fr-FR" sz="2200" b="1" dirty="0"/>
              <a:t> dans la structure fluorine constituant ainsi un réseau CFC.</a:t>
            </a:r>
          </a:p>
          <a:p>
            <a:pPr algn="just"/>
            <a:r>
              <a:rPr lang="fr-FR" sz="2200" b="1" dirty="0"/>
              <a:t>Les cations K</a:t>
            </a:r>
            <a:r>
              <a:rPr lang="fr-FR" sz="2200" b="1" baseline="30000" dirty="0"/>
              <a:t>+</a:t>
            </a:r>
            <a:r>
              <a:rPr lang="fr-FR" sz="2200" b="1" dirty="0"/>
              <a:t> remplacent les anions F</a:t>
            </a:r>
            <a:r>
              <a:rPr lang="fr-FR" sz="2200" b="1" baseline="30000" dirty="0"/>
              <a:t>-</a:t>
            </a:r>
            <a:r>
              <a:rPr lang="fr-FR" sz="2200" b="1" dirty="0"/>
              <a:t> occupant tous les sites tétraédriques c- à-d le centre de tous les petits cubes d’arête a/2: ils forment ainsi un réseau cubique simple de paramètre de maille a/2.</a:t>
            </a:r>
          </a:p>
          <a:p>
            <a:pPr algn="just"/>
            <a:r>
              <a:rPr lang="fr-FR" sz="2200" b="1" dirty="0"/>
              <a:t>La coordinence du cation K</a:t>
            </a:r>
            <a:r>
              <a:rPr lang="fr-FR" sz="2200" b="1" baseline="30000" dirty="0"/>
              <a:t>+</a:t>
            </a:r>
            <a:r>
              <a:rPr lang="fr-FR" sz="2200" b="1" dirty="0"/>
              <a:t> est donc égale à 4, celle de l’anion O</a:t>
            </a:r>
            <a:r>
              <a:rPr lang="fr-FR" sz="2200" b="1" baseline="30000" dirty="0"/>
              <a:t>2-</a:t>
            </a:r>
            <a:r>
              <a:rPr lang="fr-FR" sz="2200" b="1" dirty="0"/>
              <a:t> est égale à 8: c’est une coordination 4-8</a:t>
            </a:r>
            <a:r>
              <a:rPr lang="fr-FR" sz="2200" b="1" dirty="0" smtClean="0"/>
              <a:t>.</a:t>
            </a:r>
          </a:p>
          <a:p>
            <a:pPr algn="just"/>
            <a:r>
              <a:rPr lang="fr-FR" sz="2200" b="1" dirty="0"/>
              <a:t>La structure, avec 8 cations K+ et 4 anions O2-par maille comporte donc 4 motifs K2O par maille.</a:t>
            </a:r>
          </a:p>
        </p:txBody>
      </p:sp>
      <p:sp>
        <p:nvSpPr>
          <p:cNvPr id="7" name="AutoShape 4"/>
          <p:cNvSpPr>
            <a:spLocks noChangeArrowheads="1"/>
          </p:cNvSpPr>
          <p:nvPr/>
        </p:nvSpPr>
        <p:spPr bwMode="auto">
          <a:xfrm>
            <a:off x="467544" y="-31933"/>
            <a:ext cx="8534400" cy="940653"/>
          </a:xfrm>
          <a:prstGeom prst="horizontalScroll">
            <a:avLst>
              <a:gd name="adj" fmla="val 12500"/>
            </a:avLst>
          </a:prstGeom>
          <a:gradFill rotWithShape="1">
            <a:gsLst>
              <a:gs pos="0">
                <a:srgbClr val="CC3300"/>
              </a:gs>
              <a:gs pos="50000">
                <a:schemeClr val="bg1"/>
              </a:gs>
              <a:gs pos="100000">
                <a:srgbClr val="CC3300"/>
              </a:gs>
            </a:gsLst>
            <a:lin ang="5400000" scaled="1"/>
          </a:gra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2000" b="1" dirty="0" smtClean="0"/>
              <a:t>VI-2-1- </a:t>
            </a:r>
            <a:r>
              <a:rPr lang="fr-FR" sz="2000" b="1" dirty="0"/>
              <a:t>Composés de type </a:t>
            </a:r>
            <a:r>
              <a:rPr lang="fr-FR" sz="2000" b="1" dirty="0" smtClean="0"/>
              <a:t>AB</a:t>
            </a:r>
            <a:r>
              <a:rPr lang="fr-FR" sz="2000" b="1" baseline="-25000" dirty="0" smtClean="0"/>
              <a:t>2</a:t>
            </a:r>
          </a:p>
          <a:p>
            <a:pPr algn="ctr"/>
            <a:r>
              <a:rPr lang="fr-FR" sz="2000" b="1" dirty="0" smtClean="0"/>
              <a:t>VI-2-1-2- </a:t>
            </a:r>
            <a:r>
              <a:rPr lang="fr-FR" sz="2000" b="1" dirty="0"/>
              <a:t>Structure de type anti-Fluorine K</a:t>
            </a:r>
            <a:r>
              <a:rPr lang="fr-FR" sz="2000" b="1" baseline="-25000" dirty="0"/>
              <a:t>2</a:t>
            </a:r>
            <a:r>
              <a:rPr lang="fr-FR" sz="2000" b="1" dirty="0"/>
              <a:t>O</a:t>
            </a: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2280" y="1447545"/>
            <a:ext cx="1991003" cy="1829055"/>
          </a:xfrm>
          <a:prstGeom prst="rect">
            <a:avLst/>
          </a:prstGeom>
        </p:spPr>
      </p:pic>
    </p:spTree>
    <p:extLst>
      <p:ext uri="{BB962C8B-B14F-4D97-AF65-F5344CB8AC3E}">
        <p14:creationId xmlns:p14="http://schemas.microsoft.com/office/powerpoint/2010/main" val="1707316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59875"/>
            <a:ext cx="9144000" cy="619812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endParaRPr lang="fr-FR" dirty="0" smtClean="0"/>
          </a:p>
          <a:p>
            <a:pPr algn="just">
              <a:lnSpc>
                <a:spcPct val="150000"/>
              </a:lnSpc>
            </a:pPr>
            <a:r>
              <a:rPr lang="fr-FR" sz="2800" b="1" u="sng" dirty="0" smtClean="0">
                <a:solidFill>
                  <a:srgbClr val="002060"/>
                </a:solidFill>
                <a:latin typeface="Times New Roman" panose="02020603050405020304" pitchFamily="18" charset="0"/>
                <a:cs typeface="Times New Roman" panose="02020603050405020304" pitchFamily="18" charset="0"/>
              </a:rPr>
              <a:t>Les solides Cristallins </a:t>
            </a:r>
            <a:r>
              <a:rPr lang="fr-FR" sz="2800" b="1" u="sng" dirty="0">
                <a:solidFill>
                  <a:srgbClr val="002060"/>
                </a:solidFill>
                <a:latin typeface="Times New Roman" panose="02020603050405020304" pitchFamily="18" charset="0"/>
                <a:cs typeface="Times New Roman" panose="02020603050405020304" pitchFamily="18" charset="0"/>
              </a:rPr>
              <a:t>ioniques</a:t>
            </a:r>
          </a:p>
          <a:p>
            <a:pPr algn="just">
              <a:lnSpc>
                <a:spcPct val="150000"/>
              </a:lnSpc>
            </a:pPr>
            <a:r>
              <a:rPr lang="fr-FR" sz="2800" b="1" dirty="0">
                <a:latin typeface="Times New Roman" panose="02020603050405020304" pitchFamily="18" charset="0"/>
                <a:cs typeface="Times New Roman" panose="02020603050405020304" pitchFamily="18" charset="0"/>
              </a:rPr>
              <a:t>Ils sont constitués des ions reliés par des liaisons ioniques type électrostatiques. Ils ont des points de fusion relativement élevés. Ils sont durs et cassants. Ce sont des isolants électriques à l’état solide mais des conducteurs à l’état liquide</a:t>
            </a:r>
            <a:r>
              <a:rPr lang="fr-FR" sz="2800" b="1" dirty="0" smtClean="0">
                <a:latin typeface="Times New Roman" panose="02020603050405020304" pitchFamily="18" charset="0"/>
                <a:cs typeface="Times New Roman" panose="02020603050405020304" pitchFamily="18" charset="0"/>
              </a:rPr>
              <a:t>.</a:t>
            </a:r>
          </a:p>
          <a:p>
            <a:pPr algn="just">
              <a:lnSpc>
                <a:spcPct val="150000"/>
              </a:lnSpc>
            </a:pPr>
            <a:r>
              <a:rPr lang="fr-FR" sz="2800" b="1" dirty="0">
                <a:latin typeface="Times New Roman" panose="02020603050405020304" pitchFamily="18" charset="0"/>
                <a:cs typeface="Times New Roman" panose="02020603050405020304" pitchFamily="18" charset="0"/>
              </a:rPr>
              <a:t>Les cristaux ioniques sont formés de l'association de deux ou plusieurs ions de charges opposées. La cohésion de leurs structures est alors assurée par des forces de nature électrostatique : Forces attractives et répulsives</a:t>
            </a:r>
            <a:r>
              <a:rPr lang="fr-FR" sz="2800" b="1" dirty="0" smtClean="0">
                <a:latin typeface="Times New Roman" panose="02020603050405020304" pitchFamily="18" charset="0"/>
                <a:cs typeface="Times New Roman" panose="02020603050405020304" pitchFamily="18" charset="0"/>
              </a:rPr>
              <a:t>.</a:t>
            </a:r>
          </a:p>
          <a:p>
            <a:pPr algn="just"/>
            <a:endParaRPr lang="fr-FR" sz="2800" b="1" dirty="0" smtClean="0">
              <a:latin typeface="Times New Roman" panose="02020603050405020304" pitchFamily="18" charset="0"/>
              <a:cs typeface="Times New Roman" panose="02020603050405020304" pitchFamily="18" charset="0"/>
            </a:endParaRPr>
          </a:p>
        </p:txBody>
      </p:sp>
      <p:sp>
        <p:nvSpPr>
          <p:cNvPr id="5" name="Espace réservé du pied de page 4"/>
          <p:cNvSpPr>
            <a:spLocks noGrp="1"/>
          </p:cNvSpPr>
          <p:nvPr>
            <p:ph type="ftr" sz="quarter" idx="11"/>
          </p:nvPr>
        </p:nvSpPr>
        <p:spPr/>
        <p:txBody>
          <a:bodyPr/>
          <a:lstStyle/>
          <a:p>
            <a:r>
              <a:rPr lang="fr-FR" smtClean="0"/>
              <a:t>Chap. IV :Cristaux covalents</a:t>
            </a:r>
            <a:endParaRPr lang="fr-FR"/>
          </a:p>
        </p:txBody>
      </p:sp>
      <p:sp>
        <p:nvSpPr>
          <p:cNvPr id="6" name="Espace réservé du numéro de diapositive 5"/>
          <p:cNvSpPr>
            <a:spLocks noGrp="1"/>
          </p:cNvSpPr>
          <p:nvPr>
            <p:ph type="sldNum" sz="quarter" idx="12"/>
          </p:nvPr>
        </p:nvSpPr>
        <p:spPr/>
        <p:txBody>
          <a:bodyPr/>
          <a:lstStyle/>
          <a:p>
            <a:fld id="{1CC1B859-83D0-43C4-A4ED-D95C0EF8FDC0}" type="slidenum">
              <a:rPr lang="fr-FR" smtClean="0"/>
              <a:t>2</a:t>
            </a:fld>
            <a:endParaRPr lang="fr-FR"/>
          </a:p>
        </p:txBody>
      </p:sp>
      <p:sp>
        <p:nvSpPr>
          <p:cNvPr id="4" name="Espace réservé de la date 3"/>
          <p:cNvSpPr>
            <a:spLocks noGrp="1"/>
          </p:cNvSpPr>
          <p:nvPr>
            <p:ph type="dt" sz="half" idx="10"/>
          </p:nvPr>
        </p:nvSpPr>
        <p:spPr/>
        <p:txBody>
          <a:bodyPr/>
          <a:lstStyle/>
          <a:p>
            <a:fld id="{97414B9F-2253-4AF5-A2D7-42947CC8A6D8}" type="datetime1">
              <a:rPr lang="fr-FR" smtClean="0"/>
              <a:t>19/05/2021</a:t>
            </a:fld>
            <a:endParaRPr lang="fr-FR"/>
          </a:p>
        </p:txBody>
      </p:sp>
      <p:sp>
        <p:nvSpPr>
          <p:cNvPr id="7" name="AutoShape 4"/>
          <p:cNvSpPr>
            <a:spLocks noChangeArrowheads="1"/>
          </p:cNvSpPr>
          <p:nvPr/>
        </p:nvSpPr>
        <p:spPr bwMode="auto">
          <a:xfrm>
            <a:off x="3527884" y="-61920"/>
            <a:ext cx="2520280" cy="777061"/>
          </a:xfrm>
          <a:prstGeom prst="horizontalScroll">
            <a:avLst>
              <a:gd name="adj" fmla="val 12500"/>
            </a:avLst>
          </a:prstGeom>
          <a:gradFill rotWithShape="1">
            <a:gsLst>
              <a:gs pos="0">
                <a:srgbClr val="CC3300"/>
              </a:gs>
              <a:gs pos="50000">
                <a:schemeClr val="bg1"/>
              </a:gs>
              <a:gs pos="100000">
                <a:srgbClr val="CC3300"/>
              </a:gs>
            </a:gsLst>
            <a:lin ang="5400000" scaled="1"/>
          </a:gra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spcBef>
                <a:spcPct val="50000"/>
              </a:spcBef>
              <a:defRPr/>
            </a:pPr>
            <a:r>
              <a:rPr lang="fr-FR" sz="3200" b="1" dirty="0" smtClean="0"/>
              <a:t>Introduction</a:t>
            </a:r>
            <a:endParaRPr lang="fr-FR" sz="3200" b="1" dirty="0">
              <a:cs typeface="Arial" charset="0"/>
            </a:endParaRPr>
          </a:p>
        </p:txBody>
      </p:sp>
    </p:spTree>
    <p:extLst>
      <p:ext uri="{BB962C8B-B14F-4D97-AF65-F5344CB8AC3E}">
        <p14:creationId xmlns:p14="http://schemas.microsoft.com/office/powerpoint/2010/main" val="5389782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126976" y="6479476"/>
            <a:ext cx="2133600" cy="365125"/>
          </a:xfrm>
        </p:spPr>
        <p:txBody>
          <a:bodyPr/>
          <a:lstStyle/>
          <a:p>
            <a:fld id="{3279679B-4F6F-4C10-9D33-8058B7A004A4}" type="datetime1">
              <a:rPr lang="fr-FR" smtClean="0"/>
              <a:t>19/05/2021</a:t>
            </a:fld>
            <a:endParaRPr lang="fr-FR" dirty="0"/>
          </a:p>
        </p:txBody>
      </p:sp>
      <p:sp>
        <p:nvSpPr>
          <p:cNvPr id="3" name="Espace réservé du pied de page 2"/>
          <p:cNvSpPr>
            <a:spLocks noGrp="1"/>
          </p:cNvSpPr>
          <p:nvPr>
            <p:ph type="ftr" sz="quarter" idx="11"/>
          </p:nvPr>
        </p:nvSpPr>
        <p:spPr>
          <a:xfrm>
            <a:off x="3131840" y="6475082"/>
            <a:ext cx="2895600" cy="365125"/>
          </a:xfrm>
        </p:spPr>
        <p:txBody>
          <a:bodyPr/>
          <a:lstStyle/>
          <a:p>
            <a:r>
              <a:rPr lang="fr-FR" dirty="0" smtClean="0"/>
              <a:t>Chapitre V : Structure ioniques</a:t>
            </a:r>
            <a:endParaRPr lang="fr-FR" dirty="0"/>
          </a:p>
        </p:txBody>
      </p:sp>
      <p:sp>
        <p:nvSpPr>
          <p:cNvPr id="4" name="Espace réservé du numéro de diapositive 3"/>
          <p:cNvSpPr>
            <a:spLocks noGrp="1"/>
          </p:cNvSpPr>
          <p:nvPr>
            <p:ph type="sldNum" sz="quarter" idx="12"/>
          </p:nvPr>
        </p:nvSpPr>
        <p:spPr/>
        <p:txBody>
          <a:bodyPr/>
          <a:lstStyle/>
          <a:p>
            <a:fld id="{1CC1B859-83D0-43C4-A4ED-D95C0EF8FDC0}" type="slidenum">
              <a:rPr lang="fr-FR" smtClean="0"/>
              <a:t>20</a:t>
            </a:fld>
            <a:endParaRPr lang="fr-FR"/>
          </a:p>
        </p:txBody>
      </p:sp>
      <p:sp>
        <p:nvSpPr>
          <p:cNvPr id="5" name="Rectangle 4"/>
          <p:cNvSpPr/>
          <p:nvPr/>
        </p:nvSpPr>
        <p:spPr>
          <a:xfrm>
            <a:off x="107504" y="908720"/>
            <a:ext cx="6696744" cy="55707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fr-FR" sz="2000" b="1" i="1" u="sng" dirty="0">
                <a:solidFill>
                  <a:srgbClr val="FF0000"/>
                </a:solidFill>
              </a:rPr>
              <a:t>Description</a:t>
            </a:r>
            <a:endParaRPr lang="fr-FR" sz="2000" dirty="0">
              <a:solidFill>
                <a:srgbClr val="FF0000"/>
              </a:solidFill>
            </a:endParaRPr>
          </a:p>
          <a:p>
            <a:pPr algn="just"/>
            <a:r>
              <a:rPr lang="fr-FR" sz="2400" b="1" dirty="0"/>
              <a:t>TiO</a:t>
            </a:r>
            <a:r>
              <a:rPr lang="fr-FR" sz="2400" b="1" baseline="-25000" dirty="0"/>
              <a:t>2</a:t>
            </a:r>
            <a:r>
              <a:rPr lang="fr-FR" sz="2400" b="1" dirty="0"/>
              <a:t> présente trois variétés allotropiques: </a:t>
            </a:r>
            <a:r>
              <a:rPr lang="fr-FR" sz="2400" b="1" dirty="0" err="1"/>
              <a:t>l’anastase</a:t>
            </a:r>
            <a:r>
              <a:rPr lang="fr-FR" sz="2400" b="1" dirty="0"/>
              <a:t> quadratique), (la </a:t>
            </a:r>
            <a:r>
              <a:rPr lang="fr-FR" sz="2400" b="1" dirty="0" err="1"/>
              <a:t>brookite</a:t>
            </a:r>
            <a:r>
              <a:rPr lang="fr-FR" sz="2400" b="1" dirty="0"/>
              <a:t> (</a:t>
            </a:r>
            <a:r>
              <a:rPr lang="fr-FR" sz="2400" b="1" dirty="0" err="1"/>
              <a:t>orthorombique</a:t>
            </a:r>
            <a:r>
              <a:rPr lang="fr-FR" sz="2400" b="1" dirty="0"/>
              <a:t>) et la rutile (quadratique). La variété rutile est stable dans les conditions de référence.</a:t>
            </a:r>
          </a:p>
          <a:p>
            <a:pPr algn="just"/>
            <a:r>
              <a:rPr lang="fr-FR" sz="2400" b="1" dirty="0"/>
              <a:t>La différence d’électronégativité entre les deux éléments, titane et oxygène est </a:t>
            </a:r>
            <a:r>
              <a:rPr lang="fr-FR" sz="2400" b="1" dirty="0" err="1"/>
              <a:t>Dc</a:t>
            </a:r>
            <a:r>
              <a:rPr lang="fr-FR" sz="2400" b="1" dirty="0"/>
              <a:t> = 1.9, soit un degré d’iconicité de la liaison Ti-O de 59%.</a:t>
            </a:r>
          </a:p>
          <a:p>
            <a:pPr algn="just"/>
            <a:r>
              <a:rPr lang="fr-FR" sz="2400" b="1" dirty="0"/>
              <a:t>La structure de type rutile cristallise avec une maille quadratique de paramètres a=4.59Å et c=2.96 Å.</a:t>
            </a:r>
          </a:p>
          <a:p>
            <a:pPr algn="just"/>
            <a:r>
              <a:rPr lang="fr-FR" sz="2400" b="1" dirty="0"/>
              <a:t>Les ions Ti</a:t>
            </a:r>
            <a:r>
              <a:rPr lang="fr-FR" sz="2400" b="1" baseline="30000" dirty="0"/>
              <a:t>4+</a:t>
            </a:r>
            <a:r>
              <a:rPr lang="fr-FR" sz="2400" b="1" dirty="0"/>
              <a:t> forment un réseau quadratique centré (avec c&lt;a) et les ions O</a:t>
            </a:r>
            <a:r>
              <a:rPr lang="fr-FR" sz="2400" b="1" baseline="30000" dirty="0"/>
              <a:t>2-</a:t>
            </a:r>
            <a:r>
              <a:rPr lang="fr-FR" sz="2400" b="1" dirty="0"/>
              <a:t> forment un octaèdre déformé autour des ions Ti</a:t>
            </a:r>
            <a:r>
              <a:rPr lang="fr-FR" sz="2400" b="1" baseline="30000" dirty="0"/>
              <a:t>4</a:t>
            </a:r>
            <a:r>
              <a:rPr lang="fr-FR" sz="2400" b="1" baseline="30000" dirty="0" smtClean="0"/>
              <a:t>+</a:t>
            </a:r>
            <a:r>
              <a:rPr lang="fr-FR" sz="2400" b="1" dirty="0" smtClean="0"/>
              <a:t>.</a:t>
            </a:r>
            <a:endParaRPr lang="fr-FR" sz="2400" b="1" dirty="0"/>
          </a:p>
        </p:txBody>
      </p:sp>
      <p:sp>
        <p:nvSpPr>
          <p:cNvPr id="8" name="AutoShape 4"/>
          <p:cNvSpPr>
            <a:spLocks noChangeArrowheads="1"/>
          </p:cNvSpPr>
          <p:nvPr/>
        </p:nvSpPr>
        <p:spPr bwMode="auto">
          <a:xfrm>
            <a:off x="467544" y="-31933"/>
            <a:ext cx="8534400" cy="940653"/>
          </a:xfrm>
          <a:prstGeom prst="horizontalScroll">
            <a:avLst>
              <a:gd name="adj" fmla="val 12500"/>
            </a:avLst>
          </a:prstGeom>
          <a:gradFill rotWithShape="1">
            <a:gsLst>
              <a:gs pos="0">
                <a:srgbClr val="CC3300"/>
              </a:gs>
              <a:gs pos="50000">
                <a:schemeClr val="bg1"/>
              </a:gs>
              <a:gs pos="100000">
                <a:srgbClr val="CC3300"/>
              </a:gs>
            </a:gsLst>
            <a:lin ang="5400000" scaled="1"/>
          </a:gra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2000" b="1" dirty="0" smtClean="0"/>
              <a:t>VI-2-1- </a:t>
            </a:r>
            <a:r>
              <a:rPr lang="fr-FR" sz="2000" b="1" dirty="0"/>
              <a:t>Composés de type </a:t>
            </a:r>
            <a:r>
              <a:rPr lang="fr-FR" sz="2000" b="1" dirty="0" smtClean="0"/>
              <a:t>AB</a:t>
            </a:r>
            <a:r>
              <a:rPr lang="fr-FR" sz="2000" b="1" baseline="-25000" dirty="0" smtClean="0"/>
              <a:t>2</a:t>
            </a:r>
          </a:p>
          <a:p>
            <a:pPr algn="ctr"/>
            <a:r>
              <a:rPr lang="fr-FR" sz="2000" b="1" dirty="0" smtClean="0"/>
              <a:t>VI-2-1-3- </a:t>
            </a:r>
            <a:r>
              <a:rPr lang="fr-FR" sz="2000" b="1" dirty="0"/>
              <a:t>Structure de type Rutile TiO</a:t>
            </a:r>
            <a:r>
              <a:rPr lang="fr-FR" sz="2000" b="1" baseline="-25000" dirty="0"/>
              <a:t>2</a:t>
            </a:r>
            <a:endParaRPr lang="fr-FR" sz="2000" b="1" dirty="0"/>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908720"/>
            <a:ext cx="2257740" cy="3353268"/>
          </a:xfrm>
          <a:prstGeom prst="rect">
            <a:avLst/>
          </a:prstGeom>
        </p:spPr>
      </p:pic>
    </p:spTree>
    <p:extLst>
      <p:ext uri="{BB962C8B-B14F-4D97-AF65-F5344CB8AC3E}">
        <p14:creationId xmlns:p14="http://schemas.microsoft.com/office/powerpoint/2010/main" val="2558134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0" y="692696"/>
            <a:ext cx="4067944" cy="583264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fr-FR" sz="2000" b="1" dirty="0"/>
              <a:t>La structure rutile peut être décrite comme un empilement régulier d’octaèdres [TiO</a:t>
            </a:r>
            <a:r>
              <a:rPr lang="fr-FR" sz="2000" b="1" baseline="-25000" dirty="0"/>
              <a:t>6</a:t>
            </a:r>
            <a:r>
              <a:rPr lang="fr-FR" sz="2000" b="1" dirty="0"/>
              <a:t>]</a:t>
            </a:r>
            <a:r>
              <a:rPr lang="fr-FR" sz="2000" b="1" baseline="30000" dirty="0"/>
              <a:t>n-</a:t>
            </a:r>
            <a:r>
              <a:rPr lang="fr-FR" sz="2000" b="1" dirty="0"/>
              <a:t> s’associant par arêtes communes pour former des chaînes infinies dans la direction de l’axe oz. Ces chaînes sont liées entre elles par les sommets libres restants. Les distances </a:t>
            </a:r>
            <a:r>
              <a:rPr lang="fr-FR" sz="2000" b="1" dirty="0" err="1"/>
              <a:t>Ti-Ti</a:t>
            </a:r>
            <a:r>
              <a:rPr lang="fr-FR" sz="2000" b="1" dirty="0"/>
              <a:t> sont: 2.96 Å à l’intérieur des chaînes et 3.567 Å entre les chaînes</a:t>
            </a:r>
            <a:r>
              <a:rPr lang="fr-FR" sz="2000" b="1" dirty="0" smtClean="0"/>
              <a:t>.</a:t>
            </a:r>
          </a:p>
          <a:p>
            <a:r>
              <a:rPr lang="fr-FR" sz="2000" b="1" i="1" u="sng" dirty="0">
                <a:solidFill>
                  <a:srgbClr val="FF0000"/>
                </a:solidFill>
              </a:rPr>
              <a:t>Coordonnées réduites</a:t>
            </a:r>
            <a:endParaRPr lang="fr-FR" sz="2000" dirty="0">
              <a:solidFill>
                <a:srgbClr val="FF0000"/>
              </a:solidFill>
            </a:endParaRPr>
          </a:p>
          <a:p>
            <a:r>
              <a:rPr lang="fr-FR" sz="2000" b="1" dirty="0"/>
              <a:t>Origine sur l’anion </a:t>
            </a:r>
            <a:r>
              <a:rPr lang="fr-FR" sz="2000" b="1" dirty="0" smtClean="0"/>
              <a:t>:</a:t>
            </a:r>
          </a:p>
          <a:p>
            <a:r>
              <a:rPr lang="fr-FR" sz="2000" b="1" dirty="0"/>
              <a:t>Ti4+: (0 0 0) (1/2; ½; 1/2</a:t>
            </a:r>
            <a:r>
              <a:rPr lang="fr-FR" sz="2000" b="1" dirty="0" smtClean="0"/>
              <a:t>)</a:t>
            </a:r>
          </a:p>
          <a:p>
            <a:r>
              <a:rPr lang="fr-FR" sz="2000" b="1" dirty="0"/>
              <a:t>O2- : ±(u </a:t>
            </a:r>
            <a:r>
              <a:rPr lang="fr-FR" sz="2000" b="1" dirty="0" err="1"/>
              <a:t>u</a:t>
            </a:r>
            <a:r>
              <a:rPr lang="fr-FR" sz="2000" b="1" dirty="0"/>
              <a:t> 0) ±(1/2-u u+1/2 1/2) avec </a:t>
            </a:r>
            <a:r>
              <a:rPr lang="fr-FR" sz="2000" b="1" dirty="0" smtClean="0"/>
              <a:t>u=0.30</a:t>
            </a:r>
          </a:p>
          <a:p>
            <a:r>
              <a:rPr lang="fr-FR" sz="2000" b="1" i="1" u="sng" dirty="0">
                <a:solidFill>
                  <a:srgbClr val="FF0000"/>
                </a:solidFill>
              </a:rPr>
              <a:t>Projection de la maille TiO</a:t>
            </a:r>
            <a:r>
              <a:rPr lang="fr-FR" sz="2000" b="1" i="1" u="sng" baseline="-25000" dirty="0">
                <a:solidFill>
                  <a:srgbClr val="FF0000"/>
                </a:solidFill>
              </a:rPr>
              <a:t>2</a:t>
            </a:r>
            <a:r>
              <a:rPr lang="fr-FR" sz="2000" b="1" i="1" u="sng" dirty="0">
                <a:solidFill>
                  <a:srgbClr val="FF0000"/>
                </a:solidFill>
              </a:rPr>
              <a:t> sur le plan </a:t>
            </a:r>
            <a:r>
              <a:rPr lang="fr-FR" sz="2000" b="1" i="1" u="sng" dirty="0" err="1">
                <a:solidFill>
                  <a:srgbClr val="FF0000"/>
                </a:solidFill>
              </a:rPr>
              <a:t>xy</a:t>
            </a:r>
            <a:endParaRPr lang="fr-FR" sz="2000" b="1" dirty="0">
              <a:solidFill>
                <a:srgbClr val="FF0000"/>
              </a:solidFill>
              <a:latin typeface="Times New Roman" pitchFamily="18" charset="0"/>
              <a:cs typeface="Times New Roman" pitchFamily="18" charset="0"/>
            </a:endParaRPr>
          </a:p>
        </p:txBody>
      </p:sp>
      <p:sp>
        <p:nvSpPr>
          <p:cNvPr id="4" name="Espace réservé du pied de page 3"/>
          <p:cNvSpPr>
            <a:spLocks noGrp="1"/>
          </p:cNvSpPr>
          <p:nvPr>
            <p:ph type="ftr" sz="quarter" idx="11"/>
          </p:nvPr>
        </p:nvSpPr>
        <p:spPr>
          <a:xfrm>
            <a:off x="2598254" y="6520259"/>
            <a:ext cx="4112096" cy="365125"/>
          </a:xfrm>
        </p:spPr>
        <p:txBody>
          <a:bodyPr/>
          <a:lstStyle/>
          <a:p>
            <a:r>
              <a:rPr lang="fr-FR" smtClean="0"/>
              <a:t>Chapitre V : Structure ioniques</a:t>
            </a:r>
            <a:endParaRPr lang="fr-FR" dirty="0"/>
          </a:p>
        </p:txBody>
      </p:sp>
      <p:sp>
        <p:nvSpPr>
          <p:cNvPr id="6" name="Espace réservé de la date 5"/>
          <p:cNvSpPr>
            <a:spLocks noGrp="1"/>
          </p:cNvSpPr>
          <p:nvPr>
            <p:ph type="dt" sz="half" idx="10"/>
          </p:nvPr>
        </p:nvSpPr>
        <p:spPr>
          <a:xfrm>
            <a:off x="179512" y="6492875"/>
            <a:ext cx="2133600" cy="365125"/>
          </a:xfrm>
        </p:spPr>
        <p:txBody>
          <a:bodyPr/>
          <a:lstStyle/>
          <a:p>
            <a:fld id="{F093AA04-7455-469E-AF0B-A1D827AAE5EA}" type="datetime1">
              <a:rPr lang="fr-FR" smtClean="0"/>
              <a:t>19/05/2021</a:t>
            </a:fld>
            <a:endParaRPr lang="fr-FR" dirty="0"/>
          </a:p>
        </p:txBody>
      </p:sp>
      <p:sp>
        <p:nvSpPr>
          <p:cNvPr id="2" name="Espace réservé du numéro de diapositive 1"/>
          <p:cNvSpPr>
            <a:spLocks noGrp="1"/>
          </p:cNvSpPr>
          <p:nvPr>
            <p:ph type="sldNum" sz="quarter" idx="12"/>
          </p:nvPr>
        </p:nvSpPr>
        <p:spPr>
          <a:xfrm>
            <a:off x="6553200" y="6520259"/>
            <a:ext cx="2133600" cy="365125"/>
          </a:xfrm>
        </p:spPr>
        <p:txBody>
          <a:bodyPr/>
          <a:lstStyle/>
          <a:p>
            <a:fld id="{1CC1B859-83D0-43C4-A4ED-D95C0EF8FDC0}" type="slidenum">
              <a:rPr lang="fr-FR" smtClean="0"/>
              <a:t>21</a:t>
            </a:fld>
            <a:endParaRPr lang="fr-FR"/>
          </a:p>
        </p:txBody>
      </p:sp>
      <p:sp>
        <p:nvSpPr>
          <p:cNvPr id="9" name="AutoShape 4"/>
          <p:cNvSpPr>
            <a:spLocks noChangeArrowheads="1"/>
          </p:cNvSpPr>
          <p:nvPr/>
        </p:nvSpPr>
        <p:spPr bwMode="auto">
          <a:xfrm>
            <a:off x="467544" y="-31933"/>
            <a:ext cx="8534400" cy="940653"/>
          </a:xfrm>
          <a:prstGeom prst="horizontalScroll">
            <a:avLst>
              <a:gd name="adj" fmla="val 12500"/>
            </a:avLst>
          </a:prstGeom>
          <a:gradFill rotWithShape="1">
            <a:gsLst>
              <a:gs pos="0">
                <a:srgbClr val="CC3300"/>
              </a:gs>
              <a:gs pos="50000">
                <a:schemeClr val="bg1"/>
              </a:gs>
              <a:gs pos="100000">
                <a:srgbClr val="CC3300"/>
              </a:gs>
            </a:gsLst>
            <a:lin ang="5400000" scaled="1"/>
          </a:gra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2000" b="1" dirty="0" smtClean="0"/>
              <a:t>VI-2- </a:t>
            </a:r>
            <a:r>
              <a:rPr lang="fr-FR" sz="2000" b="1" dirty="0"/>
              <a:t>Composés de type </a:t>
            </a:r>
            <a:r>
              <a:rPr lang="fr-FR" sz="2000" b="1" dirty="0" smtClean="0"/>
              <a:t>AB</a:t>
            </a:r>
            <a:r>
              <a:rPr lang="fr-FR" sz="2000" b="1" baseline="-25000" dirty="0" smtClean="0"/>
              <a:t>2</a:t>
            </a:r>
          </a:p>
          <a:p>
            <a:pPr algn="ctr"/>
            <a:r>
              <a:rPr lang="fr-FR" sz="2000" b="1" dirty="0" smtClean="0"/>
              <a:t>VI-2-3- </a:t>
            </a:r>
            <a:r>
              <a:rPr lang="fr-FR" sz="2000" b="1" dirty="0"/>
              <a:t>Structure de type Rutile TiO</a:t>
            </a:r>
            <a:r>
              <a:rPr lang="fr-FR" sz="2000" b="1" baseline="-25000" dirty="0"/>
              <a:t>2</a:t>
            </a:r>
            <a:endParaRPr lang="fr-FR" sz="2000" b="1"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2184" y="4509120"/>
            <a:ext cx="4706007" cy="1571844"/>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4518" y="859414"/>
            <a:ext cx="5239482" cy="3505690"/>
          </a:xfrm>
          <a:prstGeom prst="rect">
            <a:avLst/>
          </a:prstGeom>
        </p:spPr>
      </p:pic>
    </p:spTree>
    <p:extLst>
      <p:ext uri="{BB962C8B-B14F-4D97-AF65-F5344CB8AC3E}">
        <p14:creationId xmlns:p14="http://schemas.microsoft.com/office/powerpoint/2010/main" val="760895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2598254" y="6381328"/>
            <a:ext cx="4112096" cy="365125"/>
          </a:xfrm>
        </p:spPr>
        <p:txBody>
          <a:bodyPr/>
          <a:lstStyle/>
          <a:p>
            <a:r>
              <a:rPr lang="fr-FR" smtClean="0"/>
              <a:t>Chapitre V : Structure ioniques</a:t>
            </a:r>
            <a:endParaRPr lang="fr-FR" dirty="0"/>
          </a:p>
        </p:txBody>
      </p:sp>
      <p:sp>
        <p:nvSpPr>
          <p:cNvPr id="6" name="Espace réservé de la date 5"/>
          <p:cNvSpPr>
            <a:spLocks noGrp="1"/>
          </p:cNvSpPr>
          <p:nvPr>
            <p:ph type="dt" sz="half" idx="10"/>
          </p:nvPr>
        </p:nvSpPr>
        <p:spPr/>
        <p:txBody>
          <a:bodyPr/>
          <a:lstStyle/>
          <a:p>
            <a:fld id="{ECE13B81-92F2-4F6A-B4D6-6334A523C2EA}" type="datetime1">
              <a:rPr lang="fr-FR" smtClean="0"/>
              <a:t>19/05/2021</a:t>
            </a:fld>
            <a:endParaRPr lang="fr-FR"/>
          </a:p>
        </p:txBody>
      </p:sp>
      <p:sp>
        <p:nvSpPr>
          <p:cNvPr id="2" name="Espace réservé du numéro de diapositive 1"/>
          <p:cNvSpPr>
            <a:spLocks noGrp="1"/>
          </p:cNvSpPr>
          <p:nvPr>
            <p:ph type="sldNum" sz="quarter" idx="12"/>
          </p:nvPr>
        </p:nvSpPr>
        <p:spPr/>
        <p:txBody>
          <a:bodyPr/>
          <a:lstStyle/>
          <a:p>
            <a:fld id="{1CC1B859-83D0-43C4-A4ED-D95C0EF8FDC0}" type="slidenum">
              <a:rPr lang="fr-FR" smtClean="0"/>
              <a:t>22</a:t>
            </a:fld>
            <a:endParaRPr lang="fr-FR" dirty="0"/>
          </a:p>
        </p:txBody>
      </p:sp>
      <p:sp>
        <p:nvSpPr>
          <p:cNvPr id="3" name="Rectangle 2"/>
          <p:cNvSpPr/>
          <p:nvPr/>
        </p:nvSpPr>
        <p:spPr>
          <a:xfrm>
            <a:off x="144960" y="1052736"/>
            <a:ext cx="8856984" cy="517064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fr-FR" sz="2200" b="1" i="1" u="sng" dirty="0">
                <a:solidFill>
                  <a:srgbClr val="FF0000"/>
                </a:solidFill>
              </a:rPr>
              <a:t>Nombre de motifs</a:t>
            </a:r>
            <a:endParaRPr lang="fr-FR" sz="2200" dirty="0">
              <a:solidFill>
                <a:srgbClr val="FF0000"/>
              </a:solidFill>
            </a:endParaRPr>
          </a:p>
          <a:p>
            <a:pPr algn="just"/>
            <a:r>
              <a:rPr lang="fr-FR" sz="2200" b="1" dirty="0"/>
              <a:t>La maille élémentaire de TiO</a:t>
            </a:r>
            <a:r>
              <a:rPr lang="fr-FR" sz="2200" b="1" baseline="-25000" dirty="0"/>
              <a:t>2</a:t>
            </a:r>
            <a:r>
              <a:rPr lang="fr-FR" sz="2200" b="1" dirty="0"/>
              <a:t> rutile contient :</a:t>
            </a:r>
          </a:p>
          <a:p>
            <a:pPr algn="just"/>
            <a:r>
              <a:rPr lang="fr-FR" sz="2200" b="1" dirty="0"/>
              <a:t>Ti</a:t>
            </a:r>
            <a:r>
              <a:rPr lang="fr-FR" sz="2200" b="1" baseline="30000" dirty="0"/>
              <a:t>4+</a:t>
            </a:r>
            <a:r>
              <a:rPr lang="fr-FR" sz="2200" b="1" dirty="0"/>
              <a:t>: 1 à </a:t>
            </a:r>
            <a:r>
              <a:rPr lang="fr-FR" sz="2200" b="1" dirty="0" smtClean="0"/>
              <a:t>l’origine et </a:t>
            </a:r>
            <a:r>
              <a:rPr lang="fr-FR" sz="2200" b="1" dirty="0"/>
              <a:t>1 au centre de la maille. O</a:t>
            </a:r>
            <a:r>
              <a:rPr lang="fr-FR" sz="2200" b="1" baseline="30000" dirty="0"/>
              <a:t>2-</a:t>
            </a:r>
            <a:r>
              <a:rPr lang="fr-FR" sz="2200" b="1" dirty="0"/>
              <a:t>: 2 à l’intérieur de la maille sur les 2 bases. D’où le nombre de motifs TiO</a:t>
            </a:r>
            <a:r>
              <a:rPr lang="fr-FR" sz="2200" b="1" baseline="-25000" dirty="0"/>
              <a:t>2</a:t>
            </a:r>
            <a:r>
              <a:rPr lang="fr-FR" sz="2200" b="1" dirty="0"/>
              <a:t> par maille est : z=2.</a:t>
            </a:r>
          </a:p>
          <a:p>
            <a:r>
              <a:rPr lang="fr-FR" sz="2200" b="1" i="1" u="sng" dirty="0">
                <a:solidFill>
                  <a:srgbClr val="FF0000"/>
                </a:solidFill>
              </a:rPr>
              <a:t>Coordinence</a:t>
            </a:r>
            <a:endParaRPr lang="fr-FR" sz="2200" dirty="0">
              <a:solidFill>
                <a:srgbClr val="FF0000"/>
              </a:solidFill>
            </a:endParaRPr>
          </a:p>
          <a:p>
            <a:pPr algn="just"/>
            <a:r>
              <a:rPr lang="fr-FR" sz="2200" b="1" dirty="0"/>
              <a:t>Ti</a:t>
            </a:r>
            <a:r>
              <a:rPr lang="fr-FR" sz="2200" b="1" baseline="30000" dirty="0"/>
              <a:t>4+</a:t>
            </a:r>
            <a:r>
              <a:rPr lang="fr-FR" sz="2200" b="1" dirty="0"/>
              <a:t> occupe le centre d’un octaèdre déformé délimité </a:t>
            </a:r>
            <a:r>
              <a:rPr lang="fr-FR" sz="2200" b="1" dirty="0" smtClean="0"/>
              <a:t>par 6 </a:t>
            </a:r>
            <a:r>
              <a:rPr lang="fr-FR" sz="2200" b="1" dirty="0"/>
              <a:t>O</a:t>
            </a:r>
            <a:r>
              <a:rPr lang="fr-FR" sz="2200" b="1" baseline="30000" dirty="0"/>
              <a:t>2-</a:t>
            </a:r>
            <a:r>
              <a:rPr lang="fr-FR" sz="2200" b="1" dirty="0"/>
              <a:t>: 4 à la distance </a:t>
            </a:r>
            <a:r>
              <a:rPr lang="fr-FR" sz="2200" b="1" dirty="0" smtClean="0"/>
              <a:t>d</a:t>
            </a:r>
            <a:r>
              <a:rPr lang="fr-FR" sz="2200" b="1" baseline="-25000" dirty="0" smtClean="0"/>
              <a:t>1</a:t>
            </a:r>
            <a:r>
              <a:rPr lang="fr-FR" sz="2200" b="1" dirty="0" smtClean="0"/>
              <a:t>=1.94 Å </a:t>
            </a:r>
            <a:r>
              <a:rPr lang="fr-FR" sz="2200" b="1" dirty="0"/>
              <a:t>et 2 à la distance </a:t>
            </a:r>
            <a:r>
              <a:rPr lang="fr-FR" sz="2200" b="1" dirty="0" smtClean="0"/>
              <a:t>d=1.98 Å</a:t>
            </a:r>
            <a:r>
              <a:rPr lang="fr-FR" sz="2200" b="1" dirty="0"/>
              <a:t>. O</a:t>
            </a:r>
            <a:r>
              <a:rPr lang="fr-FR" sz="2200" b="1" baseline="30000" dirty="0"/>
              <a:t>2-</a:t>
            </a:r>
            <a:r>
              <a:rPr lang="fr-FR" sz="2200" b="1" dirty="0" smtClean="0"/>
              <a:t> est </a:t>
            </a:r>
            <a:r>
              <a:rPr lang="fr-FR" sz="2200" b="1" dirty="0"/>
              <a:t>entouré de 3 cations Ti</a:t>
            </a:r>
            <a:r>
              <a:rPr lang="fr-FR" sz="2200" b="1" baseline="30000" dirty="0"/>
              <a:t>4+</a:t>
            </a:r>
            <a:r>
              <a:rPr lang="fr-FR" sz="2200" b="1" dirty="0"/>
              <a:t> situés dans le plan (110) de la maille. D’où: [Ti </a:t>
            </a:r>
            <a:r>
              <a:rPr lang="fr-FR" sz="2200" b="1" baseline="30000" dirty="0"/>
              <a:t>4+</a:t>
            </a:r>
            <a:r>
              <a:rPr lang="fr-FR" sz="2200" b="1" dirty="0"/>
              <a:t>]=4+2=6 et [O</a:t>
            </a:r>
            <a:r>
              <a:rPr lang="fr-FR" sz="2200" b="1" baseline="30000" dirty="0"/>
              <a:t>2-</a:t>
            </a:r>
            <a:r>
              <a:rPr lang="fr-FR" sz="2200" b="1" dirty="0"/>
              <a:t>]=</a:t>
            </a:r>
            <a:r>
              <a:rPr lang="fr-FR" sz="2200" b="1" dirty="0" smtClean="0"/>
              <a:t>3</a:t>
            </a:r>
          </a:p>
          <a:p>
            <a:r>
              <a:rPr lang="fr-FR" sz="2200" b="1" i="1" u="sng" dirty="0" smtClean="0">
                <a:solidFill>
                  <a:srgbClr val="FF0000"/>
                </a:solidFill>
              </a:rPr>
              <a:t>Remarque</a:t>
            </a:r>
            <a:endParaRPr lang="fr-FR" sz="2200" dirty="0">
              <a:solidFill>
                <a:srgbClr val="FF0000"/>
              </a:solidFill>
            </a:endParaRPr>
          </a:p>
          <a:p>
            <a:pPr algn="just"/>
            <a:r>
              <a:rPr lang="fr-FR" sz="2200" b="1" dirty="0"/>
              <a:t>La structure tri-rutile de formule AB</a:t>
            </a:r>
            <a:r>
              <a:rPr lang="fr-FR" sz="2200" b="1" baseline="-25000" dirty="0"/>
              <a:t>2</a:t>
            </a:r>
            <a:r>
              <a:rPr lang="fr-FR" sz="2200" b="1" dirty="0"/>
              <a:t>O</a:t>
            </a:r>
            <a:r>
              <a:rPr lang="fr-FR" sz="2200" b="1" baseline="-25000" dirty="0"/>
              <a:t>6</a:t>
            </a:r>
            <a:r>
              <a:rPr lang="fr-FR" sz="2200" b="1" dirty="0"/>
              <a:t> (A=Mg, Fe, Co, Ni, Zn, et B=Nb, Sb, Ta) résulte de substitutions cationiques par des ions différents mais de taille comparable. Les cations A</a:t>
            </a:r>
            <a:r>
              <a:rPr lang="fr-FR" sz="2200" b="1" baseline="30000" dirty="0"/>
              <a:t>2+</a:t>
            </a:r>
            <a:r>
              <a:rPr lang="fr-FR" sz="2200" b="1" dirty="0"/>
              <a:t> et B</a:t>
            </a:r>
            <a:r>
              <a:rPr lang="fr-FR" sz="2200" b="1" baseline="30000" dirty="0"/>
              <a:t>5+</a:t>
            </a:r>
            <a:r>
              <a:rPr lang="fr-FR" sz="2200" b="1" dirty="0"/>
              <a:t> occupent de façon ordonnée et respectivement une et deux sur trois des positions cationiques d’une chaîne infinie d’octaèdres: la maille reste quadratique mais le paramètre c est triple de celui de la maille rutile</a:t>
            </a:r>
            <a:r>
              <a:rPr lang="fr-FR" sz="2200" b="1" dirty="0" smtClean="0"/>
              <a:t>.</a:t>
            </a:r>
            <a:endParaRPr lang="fr-FR" sz="2200" b="1" dirty="0"/>
          </a:p>
        </p:txBody>
      </p:sp>
      <p:sp>
        <p:nvSpPr>
          <p:cNvPr id="8" name="AutoShape 4"/>
          <p:cNvSpPr>
            <a:spLocks noChangeArrowheads="1"/>
          </p:cNvSpPr>
          <p:nvPr/>
        </p:nvSpPr>
        <p:spPr bwMode="auto">
          <a:xfrm>
            <a:off x="467544" y="-31933"/>
            <a:ext cx="8534400" cy="940653"/>
          </a:xfrm>
          <a:prstGeom prst="horizontalScroll">
            <a:avLst>
              <a:gd name="adj" fmla="val 12500"/>
            </a:avLst>
          </a:prstGeom>
          <a:gradFill rotWithShape="1">
            <a:gsLst>
              <a:gs pos="0">
                <a:srgbClr val="CC3300"/>
              </a:gs>
              <a:gs pos="50000">
                <a:schemeClr val="bg1"/>
              </a:gs>
              <a:gs pos="100000">
                <a:srgbClr val="CC3300"/>
              </a:gs>
            </a:gsLst>
            <a:lin ang="5400000" scaled="1"/>
          </a:gra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2000" b="1" dirty="0" smtClean="0"/>
              <a:t>V-2- </a:t>
            </a:r>
            <a:r>
              <a:rPr lang="fr-FR" sz="2000" b="1" dirty="0"/>
              <a:t>Composés de type </a:t>
            </a:r>
            <a:r>
              <a:rPr lang="fr-FR" sz="2000" b="1" dirty="0" smtClean="0"/>
              <a:t>AB</a:t>
            </a:r>
            <a:r>
              <a:rPr lang="fr-FR" sz="2000" b="1" baseline="-25000" dirty="0" smtClean="0"/>
              <a:t>2</a:t>
            </a:r>
          </a:p>
          <a:p>
            <a:pPr algn="ctr"/>
            <a:r>
              <a:rPr lang="fr-FR" sz="2000" b="1" dirty="0" smtClean="0"/>
              <a:t>V-2-3- </a:t>
            </a:r>
            <a:r>
              <a:rPr lang="fr-FR" sz="2000" b="1" dirty="0"/>
              <a:t>Structure de type Rutile TiO</a:t>
            </a:r>
            <a:r>
              <a:rPr lang="fr-FR" sz="2000" b="1" baseline="-25000" dirty="0"/>
              <a:t>2</a:t>
            </a:r>
            <a:endParaRPr lang="fr-FR" sz="2000" b="1" dirty="0"/>
          </a:p>
        </p:txBody>
      </p:sp>
    </p:spTree>
    <p:extLst>
      <p:ext uri="{BB962C8B-B14F-4D97-AF65-F5344CB8AC3E}">
        <p14:creationId xmlns:p14="http://schemas.microsoft.com/office/powerpoint/2010/main" val="25784582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1959" y="770064"/>
            <a:ext cx="6950224" cy="30963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fr-FR" sz="2000" b="1" i="1" u="sng" dirty="0">
                <a:solidFill>
                  <a:srgbClr val="FF0000"/>
                </a:solidFill>
              </a:rPr>
              <a:t>Description de la structure</a:t>
            </a:r>
            <a:endParaRPr lang="fr-FR" sz="2000" dirty="0">
              <a:solidFill>
                <a:srgbClr val="FF0000"/>
              </a:solidFill>
            </a:endParaRPr>
          </a:p>
          <a:p>
            <a:pPr algn="just"/>
            <a:r>
              <a:rPr lang="fr-FR" sz="2000" b="1" dirty="0"/>
              <a:t>La silice SiO</a:t>
            </a:r>
            <a:r>
              <a:rPr lang="fr-FR" sz="2000" b="1" baseline="-25000" dirty="0"/>
              <a:t>2</a:t>
            </a:r>
            <a:r>
              <a:rPr lang="fr-FR" sz="2000" b="1" dirty="0"/>
              <a:t> possède plusieurs variétés allotropiques. La variété haute température cristobalite montre de fortes relations structurales avec le diamant. La maille est cubique (a=3.567Å), le silicium occupe les mêmes positions que le carbone dans la structure diamant. Un atome d’oxygène s’insère entre 2 atomes Si de telle façon que la coordinence de Si soit égale à 4 (4 distances </a:t>
            </a:r>
            <a:r>
              <a:rPr lang="fr-FR" sz="2000" b="1" dirty="0" err="1"/>
              <a:t>Si-O</a:t>
            </a:r>
            <a:r>
              <a:rPr lang="fr-FR" sz="2000" b="1" dirty="0"/>
              <a:t> égales à </a:t>
            </a:r>
            <a:r>
              <a:rPr lang="fr-FR" sz="2000" b="1" dirty="0" smtClean="0"/>
              <a:t>1.55 Å</a:t>
            </a:r>
            <a:r>
              <a:rPr lang="fr-FR" sz="2000" b="1" dirty="0"/>
              <a:t>).</a:t>
            </a:r>
          </a:p>
          <a:p>
            <a:pPr algn="just"/>
            <a:r>
              <a:rPr lang="fr-FR" sz="2000" b="1" dirty="0"/>
              <a:t>Cette structure peut être décrite par un réseau de tétraèdres SiO</a:t>
            </a:r>
            <a:r>
              <a:rPr lang="fr-FR" sz="2000" b="1" baseline="-25000" dirty="0"/>
              <a:t>4</a:t>
            </a:r>
            <a:r>
              <a:rPr lang="fr-FR" sz="2000" b="1" dirty="0"/>
              <a:t> liés par les sommets.</a:t>
            </a:r>
            <a:endParaRPr lang="fr-FR" sz="2000" b="1" dirty="0">
              <a:solidFill>
                <a:schemeClr val="tx1"/>
              </a:solidFill>
              <a:latin typeface="Times New Roman" pitchFamily="18" charset="0"/>
              <a:cs typeface="Times New Roman" pitchFamily="18" charset="0"/>
            </a:endParaRPr>
          </a:p>
        </p:txBody>
      </p:sp>
      <p:sp>
        <p:nvSpPr>
          <p:cNvPr id="4" name="Espace réservé du pied de page 3"/>
          <p:cNvSpPr>
            <a:spLocks noGrp="1"/>
          </p:cNvSpPr>
          <p:nvPr>
            <p:ph type="ftr" sz="quarter" idx="11"/>
          </p:nvPr>
        </p:nvSpPr>
        <p:spPr>
          <a:xfrm>
            <a:off x="2627784" y="6520259"/>
            <a:ext cx="4112096" cy="365125"/>
          </a:xfrm>
        </p:spPr>
        <p:txBody>
          <a:bodyPr/>
          <a:lstStyle/>
          <a:p>
            <a:r>
              <a:rPr lang="fr-FR" dirty="0" smtClean="0"/>
              <a:t>Chapitre V : Structure ioniques</a:t>
            </a:r>
            <a:endParaRPr lang="fr-FR" dirty="0"/>
          </a:p>
        </p:txBody>
      </p:sp>
      <p:sp>
        <p:nvSpPr>
          <p:cNvPr id="6" name="Espace réservé de la date 5"/>
          <p:cNvSpPr>
            <a:spLocks noGrp="1"/>
          </p:cNvSpPr>
          <p:nvPr>
            <p:ph type="dt" sz="half" idx="10"/>
          </p:nvPr>
        </p:nvSpPr>
        <p:spPr>
          <a:xfrm>
            <a:off x="251520" y="6516946"/>
            <a:ext cx="2133600" cy="365125"/>
          </a:xfrm>
        </p:spPr>
        <p:txBody>
          <a:bodyPr/>
          <a:lstStyle/>
          <a:p>
            <a:fld id="{9A10F5E1-ED02-434E-9185-9205D47A6C47}" type="datetime1">
              <a:rPr lang="fr-FR" smtClean="0"/>
              <a:t>19/05/2021</a:t>
            </a:fld>
            <a:endParaRPr lang="fr-FR" dirty="0"/>
          </a:p>
        </p:txBody>
      </p:sp>
      <p:sp>
        <p:nvSpPr>
          <p:cNvPr id="2" name="Espace réservé du numéro de diapositive 1"/>
          <p:cNvSpPr>
            <a:spLocks noGrp="1"/>
          </p:cNvSpPr>
          <p:nvPr>
            <p:ph type="sldNum" sz="quarter" idx="12"/>
          </p:nvPr>
        </p:nvSpPr>
        <p:spPr>
          <a:xfrm>
            <a:off x="6851306" y="6495174"/>
            <a:ext cx="2133600" cy="365125"/>
          </a:xfrm>
        </p:spPr>
        <p:txBody>
          <a:bodyPr/>
          <a:lstStyle/>
          <a:p>
            <a:fld id="{1CC1B859-83D0-43C4-A4ED-D95C0EF8FDC0}" type="slidenum">
              <a:rPr lang="fr-FR" smtClean="0"/>
              <a:t>23</a:t>
            </a:fld>
            <a:endParaRPr lang="fr-FR"/>
          </a:p>
        </p:txBody>
      </p:sp>
      <p:sp>
        <p:nvSpPr>
          <p:cNvPr id="9" name="AutoShape 4"/>
          <p:cNvSpPr>
            <a:spLocks noChangeArrowheads="1"/>
          </p:cNvSpPr>
          <p:nvPr/>
        </p:nvSpPr>
        <p:spPr bwMode="auto">
          <a:xfrm>
            <a:off x="-1960" y="-171400"/>
            <a:ext cx="8534400" cy="940653"/>
          </a:xfrm>
          <a:prstGeom prst="horizontalScroll">
            <a:avLst>
              <a:gd name="adj" fmla="val 12500"/>
            </a:avLst>
          </a:prstGeom>
          <a:gradFill rotWithShape="1">
            <a:gsLst>
              <a:gs pos="0">
                <a:srgbClr val="CC3300"/>
              </a:gs>
              <a:gs pos="50000">
                <a:schemeClr val="bg1"/>
              </a:gs>
              <a:gs pos="100000">
                <a:srgbClr val="CC3300"/>
              </a:gs>
            </a:gsLst>
            <a:lin ang="5400000" scaled="1"/>
          </a:gra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2000" b="1" dirty="0" smtClean="0"/>
              <a:t>VI-2-1-Composés </a:t>
            </a:r>
            <a:r>
              <a:rPr lang="fr-FR" sz="2000" b="1" dirty="0"/>
              <a:t>de type </a:t>
            </a:r>
            <a:r>
              <a:rPr lang="fr-FR" sz="2000" b="1" dirty="0" smtClean="0"/>
              <a:t>AB</a:t>
            </a:r>
            <a:r>
              <a:rPr lang="fr-FR" sz="2000" b="1" baseline="-25000" dirty="0" smtClean="0"/>
              <a:t>2</a:t>
            </a:r>
          </a:p>
          <a:p>
            <a:pPr algn="ctr"/>
            <a:r>
              <a:rPr lang="fr-FR" sz="2000" b="1" dirty="0" smtClean="0"/>
              <a:t>VI-2-1-4- </a:t>
            </a:r>
            <a:r>
              <a:rPr lang="fr-FR" sz="2000" b="1" dirty="0"/>
              <a:t>Structure de type </a:t>
            </a:r>
            <a:r>
              <a:rPr lang="fr-FR" sz="2000" b="1" i="1" dirty="0" smtClean="0"/>
              <a:t>cristobalite SiO</a:t>
            </a:r>
            <a:r>
              <a:rPr lang="fr-FR" sz="2000" b="1" i="1" baseline="-25000" dirty="0" smtClean="0"/>
              <a:t>2</a:t>
            </a:r>
            <a:endParaRPr lang="fr-FR" sz="2000" dirty="0"/>
          </a:p>
        </p:txBody>
      </p:sp>
      <p:sp>
        <p:nvSpPr>
          <p:cNvPr id="11" name="Rectangle à coins arrondis 10"/>
          <p:cNvSpPr/>
          <p:nvPr/>
        </p:nvSpPr>
        <p:spPr>
          <a:xfrm>
            <a:off x="0" y="3866408"/>
            <a:ext cx="9091688" cy="26642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i="1" u="sng" dirty="0">
                <a:solidFill>
                  <a:srgbClr val="FF0000"/>
                </a:solidFill>
              </a:rPr>
              <a:t>Coordonnées réduites</a:t>
            </a:r>
            <a:endParaRPr lang="fr-FR" sz="2000" dirty="0">
              <a:solidFill>
                <a:srgbClr val="FF0000"/>
              </a:solidFill>
            </a:endParaRPr>
          </a:p>
          <a:p>
            <a:pPr algn="just"/>
            <a:r>
              <a:rPr lang="fr-FR" sz="2000" dirty="0"/>
              <a:t>Si: (</a:t>
            </a:r>
            <a:r>
              <a:rPr lang="fr-FR" sz="2000" dirty="0" smtClean="0"/>
              <a:t>0;0;0</a:t>
            </a:r>
            <a:r>
              <a:rPr lang="fr-FR" sz="2000" dirty="0"/>
              <a:t>) (</a:t>
            </a:r>
            <a:r>
              <a:rPr lang="fr-FR" sz="2000" dirty="0" smtClean="0"/>
              <a:t>1/2; ½; </a:t>
            </a:r>
            <a:r>
              <a:rPr lang="fr-FR" sz="2000" dirty="0"/>
              <a:t>0) (</a:t>
            </a:r>
            <a:r>
              <a:rPr lang="fr-FR" sz="2000" dirty="0" smtClean="0"/>
              <a:t>1/2; 0; </a:t>
            </a:r>
            <a:r>
              <a:rPr lang="fr-FR" sz="2000" dirty="0"/>
              <a:t>1/2) (0 </a:t>
            </a:r>
            <a:r>
              <a:rPr lang="fr-FR" sz="2000" dirty="0" smtClean="0"/>
              <a:t>;1/2; </a:t>
            </a:r>
            <a:r>
              <a:rPr lang="fr-FR" sz="2000" dirty="0"/>
              <a:t>1/2) ; (</a:t>
            </a:r>
            <a:r>
              <a:rPr lang="fr-FR" sz="2000" dirty="0" smtClean="0"/>
              <a:t>1/4; ¼; </a:t>
            </a:r>
            <a:r>
              <a:rPr lang="fr-FR" sz="2000" dirty="0"/>
              <a:t>1/4) (</a:t>
            </a:r>
            <a:r>
              <a:rPr lang="fr-FR" sz="2000" dirty="0" smtClean="0"/>
              <a:t>3/4; ¾; </a:t>
            </a:r>
            <a:r>
              <a:rPr lang="fr-FR" sz="2000" dirty="0"/>
              <a:t>1/4) (</a:t>
            </a:r>
            <a:r>
              <a:rPr lang="fr-FR" sz="2000" dirty="0" smtClean="0"/>
              <a:t>3/4; ¼; </a:t>
            </a:r>
            <a:r>
              <a:rPr lang="fr-FR" sz="2000" dirty="0"/>
              <a:t>3/4) (</a:t>
            </a:r>
            <a:r>
              <a:rPr lang="fr-FR" sz="2000" dirty="0" smtClean="0"/>
              <a:t>1/4; ¾; </a:t>
            </a:r>
            <a:r>
              <a:rPr lang="fr-FR" sz="2000" dirty="0"/>
              <a:t>3/4) ; </a:t>
            </a:r>
            <a:r>
              <a:rPr lang="fr-FR" sz="2000" dirty="0" smtClean="0"/>
              <a:t> </a:t>
            </a:r>
          </a:p>
          <a:p>
            <a:pPr algn="just"/>
            <a:r>
              <a:rPr lang="fr-FR" sz="2000" b="1" dirty="0" smtClean="0"/>
              <a:t>O</a:t>
            </a:r>
            <a:r>
              <a:rPr lang="fr-FR" sz="2000" b="1" baseline="30000" dirty="0" smtClean="0"/>
              <a:t>2- </a:t>
            </a:r>
            <a:r>
              <a:rPr lang="fr-FR" sz="2000" b="1" dirty="0" smtClean="0"/>
              <a:t>:</a:t>
            </a:r>
            <a:r>
              <a:rPr lang="fr-FR" sz="2000" b="1" baseline="30000" dirty="0" smtClean="0"/>
              <a:t> </a:t>
            </a:r>
            <a:r>
              <a:rPr lang="fr-FR" sz="2000" dirty="0" smtClean="0"/>
              <a:t>(</a:t>
            </a:r>
            <a:r>
              <a:rPr lang="fr-FR" sz="2000" dirty="0"/>
              <a:t>1/8 </a:t>
            </a:r>
            <a:r>
              <a:rPr lang="fr-FR" sz="2000" dirty="0" smtClean="0"/>
              <a:t>;1/8; </a:t>
            </a:r>
            <a:r>
              <a:rPr lang="fr-FR" sz="2000" dirty="0"/>
              <a:t>1/8) (</a:t>
            </a:r>
            <a:r>
              <a:rPr lang="fr-FR" sz="2000" dirty="0" smtClean="0"/>
              <a:t>3/8; 3/8; </a:t>
            </a:r>
            <a:r>
              <a:rPr lang="fr-FR" sz="2000" dirty="0"/>
              <a:t>1/8) (</a:t>
            </a:r>
            <a:r>
              <a:rPr lang="fr-FR" sz="2000" dirty="0" smtClean="0"/>
              <a:t>3/8; 1/8; </a:t>
            </a:r>
            <a:r>
              <a:rPr lang="fr-FR" sz="2000" dirty="0"/>
              <a:t>3/8) (</a:t>
            </a:r>
            <a:r>
              <a:rPr lang="fr-FR" sz="2000" dirty="0" smtClean="0"/>
              <a:t>1/8; 3/8; </a:t>
            </a:r>
            <a:r>
              <a:rPr lang="fr-FR" sz="2000" dirty="0"/>
              <a:t>3/8) (</a:t>
            </a:r>
            <a:r>
              <a:rPr lang="fr-FR" sz="2000" dirty="0" smtClean="0"/>
              <a:t>5/8; </a:t>
            </a:r>
            <a:r>
              <a:rPr lang="fr-FR" sz="2000" dirty="0"/>
              <a:t>5/8 </a:t>
            </a:r>
            <a:r>
              <a:rPr lang="fr-FR" sz="2000" dirty="0" smtClean="0"/>
              <a:t>;1/8</a:t>
            </a:r>
            <a:r>
              <a:rPr lang="fr-FR" sz="2000" dirty="0"/>
              <a:t>) (</a:t>
            </a:r>
            <a:r>
              <a:rPr lang="fr-FR" sz="2000" dirty="0" smtClean="0"/>
              <a:t>7/8; 7/8; </a:t>
            </a:r>
            <a:r>
              <a:rPr lang="fr-FR" sz="2000" dirty="0"/>
              <a:t>1/8) (</a:t>
            </a:r>
            <a:r>
              <a:rPr lang="fr-FR" sz="2000" dirty="0" smtClean="0"/>
              <a:t>5/8; 7/8; </a:t>
            </a:r>
            <a:r>
              <a:rPr lang="fr-FR" sz="2000" dirty="0"/>
              <a:t>3/8) (</a:t>
            </a:r>
            <a:r>
              <a:rPr lang="fr-FR" sz="2000" dirty="0" smtClean="0"/>
              <a:t>7/8; 5/8; </a:t>
            </a:r>
            <a:r>
              <a:rPr lang="fr-FR" sz="2000" dirty="0"/>
              <a:t>3/8) (</a:t>
            </a:r>
            <a:r>
              <a:rPr lang="fr-FR" sz="2000" dirty="0" smtClean="0"/>
              <a:t>5/8; 1/8; </a:t>
            </a:r>
            <a:r>
              <a:rPr lang="fr-FR" sz="2000" dirty="0"/>
              <a:t>5/8) (</a:t>
            </a:r>
            <a:r>
              <a:rPr lang="fr-FR" sz="2000" dirty="0" smtClean="0"/>
              <a:t>7/8; 3/8; </a:t>
            </a:r>
            <a:r>
              <a:rPr lang="fr-FR" sz="2000" dirty="0"/>
              <a:t>5/8) (</a:t>
            </a:r>
            <a:r>
              <a:rPr lang="fr-FR" sz="2000" dirty="0" smtClean="0"/>
              <a:t>5/8; </a:t>
            </a:r>
            <a:r>
              <a:rPr lang="fr-FR" sz="2000" dirty="0"/>
              <a:t>3/8 </a:t>
            </a:r>
            <a:r>
              <a:rPr lang="fr-FR" sz="2000" dirty="0" smtClean="0"/>
              <a:t>;7/8</a:t>
            </a:r>
            <a:r>
              <a:rPr lang="fr-FR" sz="2000" dirty="0"/>
              <a:t>) (</a:t>
            </a:r>
            <a:r>
              <a:rPr lang="fr-FR" sz="2000" dirty="0" smtClean="0"/>
              <a:t>7/8; 1/8; </a:t>
            </a:r>
            <a:r>
              <a:rPr lang="fr-FR" sz="2000" dirty="0"/>
              <a:t>7/8) (</a:t>
            </a:r>
            <a:r>
              <a:rPr lang="fr-FR" sz="2000" dirty="0" smtClean="0"/>
              <a:t>1/8; 5/8; </a:t>
            </a:r>
            <a:r>
              <a:rPr lang="fr-FR" sz="2000" dirty="0"/>
              <a:t>5/8) (</a:t>
            </a:r>
            <a:r>
              <a:rPr lang="fr-FR" sz="2000" dirty="0" smtClean="0"/>
              <a:t>3/8; 7/8; </a:t>
            </a:r>
            <a:r>
              <a:rPr lang="fr-FR" sz="2000" dirty="0"/>
              <a:t>5/8) (3/8 </a:t>
            </a:r>
            <a:r>
              <a:rPr lang="fr-FR" sz="2000" dirty="0" smtClean="0"/>
              <a:t>;5/8; </a:t>
            </a:r>
            <a:r>
              <a:rPr lang="fr-FR" sz="2000" dirty="0"/>
              <a:t>7/8) (</a:t>
            </a:r>
            <a:r>
              <a:rPr lang="fr-FR" sz="2000" dirty="0" smtClean="0"/>
              <a:t>1/8; 7/8; </a:t>
            </a:r>
            <a:r>
              <a:rPr lang="fr-FR" sz="2000" dirty="0"/>
              <a:t>7/8</a:t>
            </a:r>
            <a:r>
              <a:rPr lang="fr-FR" sz="2000" dirty="0" smtClean="0"/>
              <a:t>).</a:t>
            </a:r>
          </a:p>
          <a:p>
            <a:r>
              <a:rPr lang="fr-FR" sz="2000" b="1" i="1" u="sng" dirty="0">
                <a:solidFill>
                  <a:srgbClr val="FF0000"/>
                </a:solidFill>
              </a:rPr>
              <a:t>Nombre de </a:t>
            </a:r>
            <a:r>
              <a:rPr lang="fr-FR" sz="2000" b="1" i="1" u="sng" dirty="0" smtClean="0">
                <a:solidFill>
                  <a:srgbClr val="FF0000"/>
                </a:solidFill>
              </a:rPr>
              <a:t>motifs: </a:t>
            </a:r>
            <a:r>
              <a:rPr lang="fr-FR" sz="2000" dirty="0" smtClean="0"/>
              <a:t>z </a:t>
            </a:r>
            <a:r>
              <a:rPr lang="fr-FR" sz="2000" dirty="0"/>
              <a:t>= n(SiO</a:t>
            </a:r>
            <a:r>
              <a:rPr lang="fr-FR" sz="2000" baseline="-25000" dirty="0"/>
              <a:t>2</a:t>
            </a:r>
            <a:r>
              <a:rPr lang="fr-FR" sz="2000" dirty="0"/>
              <a:t>) = 8 motifs/maille</a:t>
            </a:r>
          </a:p>
          <a:p>
            <a:r>
              <a:rPr lang="fr-FR" sz="2000" b="1" i="1" u="sng" dirty="0" smtClean="0">
                <a:solidFill>
                  <a:srgbClr val="FF0000"/>
                </a:solidFill>
              </a:rPr>
              <a:t>Coordinence : </a:t>
            </a:r>
            <a:r>
              <a:rPr lang="fr-FR" sz="2000" dirty="0" smtClean="0"/>
              <a:t>[</a:t>
            </a:r>
            <a:r>
              <a:rPr lang="fr-FR" sz="2000" dirty="0"/>
              <a:t>Si] = 4 et [O] = 2</a:t>
            </a:r>
          </a:p>
          <a:p>
            <a:pPr algn="just"/>
            <a:endParaRPr lang="fr-FR" sz="2000"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438393"/>
            <a:ext cx="2143424" cy="3353268"/>
          </a:xfrm>
          <a:prstGeom prst="rect">
            <a:avLst/>
          </a:prstGeom>
        </p:spPr>
      </p:pic>
    </p:spTree>
    <p:extLst>
      <p:ext uri="{BB962C8B-B14F-4D97-AF65-F5344CB8AC3E}">
        <p14:creationId xmlns:p14="http://schemas.microsoft.com/office/powerpoint/2010/main" val="8634420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2598254" y="6520259"/>
            <a:ext cx="4112096" cy="365125"/>
          </a:xfrm>
        </p:spPr>
        <p:txBody>
          <a:bodyPr/>
          <a:lstStyle/>
          <a:p>
            <a:r>
              <a:rPr lang="fr-FR" dirty="0" smtClean="0"/>
              <a:t>Chapitre V : Structure ioniques</a:t>
            </a:r>
            <a:endParaRPr lang="fr-FR" dirty="0"/>
          </a:p>
        </p:txBody>
      </p:sp>
      <p:sp>
        <p:nvSpPr>
          <p:cNvPr id="6" name="Espace réservé de la date 5"/>
          <p:cNvSpPr>
            <a:spLocks noGrp="1"/>
          </p:cNvSpPr>
          <p:nvPr>
            <p:ph type="dt" sz="half" idx="10"/>
          </p:nvPr>
        </p:nvSpPr>
        <p:spPr>
          <a:xfrm>
            <a:off x="179512" y="6520259"/>
            <a:ext cx="2133600" cy="365125"/>
          </a:xfrm>
        </p:spPr>
        <p:txBody>
          <a:bodyPr/>
          <a:lstStyle/>
          <a:p>
            <a:fld id="{BA43A02B-C6C7-452B-BD0F-52406A9CC2FD}" type="datetime1">
              <a:rPr lang="fr-FR" smtClean="0"/>
              <a:t>19/05/2021</a:t>
            </a:fld>
            <a:endParaRPr lang="fr-FR" dirty="0"/>
          </a:p>
        </p:txBody>
      </p:sp>
      <p:sp>
        <p:nvSpPr>
          <p:cNvPr id="2" name="Espace réservé du numéro de diapositive 1"/>
          <p:cNvSpPr>
            <a:spLocks noGrp="1"/>
          </p:cNvSpPr>
          <p:nvPr>
            <p:ph type="sldNum" sz="quarter" idx="12"/>
          </p:nvPr>
        </p:nvSpPr>
        <p:spPr>
          <a:xfrm>
            <a:off x="6902896" y="6520259"/>
            <a:ext cx="2133600" cy="365125"/>
          </a:xfrm>
        </p:spPr>
        <p:txBody>
          <a:bodyPr/>
          <a:lstStyle/>
          <a:p>
            <a:fld id="{1CC1B859-83D0-43C4-A4ED-D95C0EF8FDC0}" type="slidenum">
              <a:rPr lang="fr-FR" smtClean="0"/>
              <a:t>24</a:t>
            </a:fld>
            <a:endParaRPr lang="fr-FR" dirty="0"/>
          </a:p>
        </p:txBody>
      </p:sp>
      <p:sp>
        <p:nvSpPr>
          <p:cNvPr id="10" name="Rectangle à coins arrondis 9"/>
          <p:cNvSpPr/>
          <p:nvPr/>
        </p:nvSpPr>
        <p:spPr>
          <a:xfrm>
            <a:off x="107504" y="1124744"/>
            <a:ext cx="9036496" cy="5184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200" b="1" dirty="0"/>
              <a:t>Une structure lamellaire est constituée par la superposition d’une série de feuillets séparés les uns des autres par 3 à 4 Å, alors que la distance entre atomes dans un feuillet est de l’ordre de 2 Å.</a:t>
            </a:r>
          </a:p>
          <a:p>
            <a:pPr algn="just">
              <a:lnSpc>
                <a:spcPct val="150000"/>
              </a:lnSpc>
            </a:pPr>
            <a:r>
              <a:rPr lang="fr-FR" sz="2200" b="1" dirty="0"/>
              <a:t>Dans ce type de structure, on distingue deux types de liaisons :</a:t>
            </a:r>
          </a:p>
          <a:p>
            <a:pPr lvl="0" algn="just">
              <a:lnSpc>
                <a:spcPct val="150000"/>
              </a:lnSpc>
            </a:pPr>
            <a:r>
              <a:rPr lang="fr-FR" sz="2200" b="1" dirty="0"/>
              <a:t>Liaisons fortes (ioniques, covalentes ou métalliques dans un même feuillet.</a:t>
            </a:r>
          </a:p>
          <a:p>
            <a:pPr lvl="0" algn="just">
              <a:lnSpc>
                <a:spcPct val="150000"/>
              </a:lnSpc>
            </a:pPr>
            <a:r>
              <a:rPr lang="fr-FR" sz="2200" b="1" dirty="0"/>
              <a:t>Liaisons faibles (hydrogène ou type van der </a:t>
            </a:r>
            <a:r>
              <a:rPr lang="fr-FR" sz="2200" b="1" dirty="0" err="1"/>
              <a:t>Waals</a:t>
            </a:r>
            <a:r>
              <a:rPr lang="fr-FR" sz="2200" b="1" dirty="0"/>
              <a:t>) entre les feuillets.</a:t>
            </a:r>
          </a:p>
          <a:p>
            <a:pPr algn="just">
              <a:lnSpc>
                <a:spcPct val="150000"/>
              </a:lnSpc>
            </a:pPr>
            <a:r>
              <a:rPr lang="fr-FR" sz="2200" b="1" dirty="0"/>
              <a:t>Les composés lamellaires peuvent donc se cliver très facilement en feuillets.</a:t>
            </a:r>
          </a:p>
        </p:txBody>
      </p:sp>
      <p:sp>
        <p:nvSpPr>
          <p:cNvPr id="13" name="AutoShape 4"/>
          <p:cNvSpPr>
            <a:spLocks noChangeArrowheads="1"/>
          </p:cNvSpPr>
          <p:nvPr/>
        </p:nvSpPr>
        <p:spPr bwMode="auto">
          <a:xfrm>
            <a:off x="251520" y="-31933"/>
            <a:ext cx="8534400" cy="940653"/>
          </a:xfrm>
          <a:prstGeom prst="horizontalScroll">
            <a:avLst>
              <a:gd name="adj" fmla="val 12500"/>
            </a:avLst>
          </a:prstGeom>
          <a:gradFill rotWithShape="1">
            <a:gsLst>
              <a:gs pos="0">
                <a:srgbClr val="CC3300"/>
              </a:gs>
              <a:gs pos="50000">
                <a:schemeClr val="bg1"/>
              </a:gs>
              <a:gs pos="100000">
                <a:srgbClr val="CC3300"/>
              </a:gs>
            </a:gsLst>
            <a:lin ang="5400000" scaled="1"/>
          </a:gra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2000" b="1" dirty="0" smtClean="0"/>
              <a:t>VI-2-2- </a:t>
            </a:r>
            <a:r>
              <a:rPr lang="fr-FR" sz="2000" b="1" dirty="0"/>
              <a:t>Composés de type </a:t>
            </a:r>
            <a:r>
              <a:rPr lang="fr-FR" sz="2000" b="1" dirty="0" smtClean="0"/>
              <a:t>AB</a:t>
            </a:r>
            <a:r>
              <a:rPr lang="fr-FR" sz="2000" b="1" baseline="-25000" dirty="0" smtClean="0"/>
              <a:t>2</a:t>
            </a:r>
          </a:p>
          <a:p>
            <a:pPr algn="ctr"/>
            <a:r>
              <a:rPr lang="fr-FR" sz="2000" b="1" dirty="0" smtClean="0"/>
              <a:t>VI-2-2-1- Structure </a:t>
            </a:r>
            <a:r>
              <a:rPr lang="fr-FR" sz="2000" b="1" dirty="0"/>
              <a:t>lamellaires: type </a:t>
            </a:r>
            <a:r>
              <a:rPr lang="fr-FR" sz="2000" b="1" dirty="0" smtClean="0"/>
              <a:t>CdCl2, CdI2</a:t>
            </a:r>
            <a:endParaRPr lang="fr-FR" sz="2000" b="1" dirty="0"/>
          </a:p>
        </p:txBody>
      </p:sp>
    </p:spTree>
    <p:extLst>
      <p:ext uri="{BB962C8B-B14F-4D97-AF65-F5344CB8AC3E}">
        <p14:creationId xmlns:p14="http://schemas.microsoft.com/office/powerpoint/2010/main" val="13586128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107504" y="908718"/>
            <a:ext cx="3321717" cy="576064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fr-FR" sz="2000" b="1" dirty="0"/>
              <a:t>Dans le chlorure de cadmium, les ions Cl</a:t>
            </a:r>
            <a:r>
              <a:rPr lang="fr-FR" sz="2000" b="1" baseline="30000" dirty="0"/>
              <a:t>-</a:t>
            </a:r>
            <a:r>
              <a:rPr lang="fr-FR" sz="2000" b="1" dirty="0"/>
              <a:t> forment un empilement CFC et les ions Cd</a:t>
            </a:r>
            <a:r>
              <a:rPr lang="fr-FR" sz="2000" b="1" baseline="30000" dirty="0"/>
              <a:t>2+</a:t>
            </a:r>
            <a:r>
              <a:rPr lang="fr-FR" sz="2000" b="1" dirty="0"/>
              <a:t> occupent la moitié des sites octaédriques (un plan sur deux perpendiculairement à l’axe C3).</a:t>
            </a:r>
          </a:p>
          <a:p>
            <a:pPr algn="just"/>
            <a:r>
              <a:rPr lang="fr-FR" sz="2000" b="1" dirty="0"/>
              <a:t>Les chlorures de Fe, Co, Mn, Ni et Mg cristallisent dans la structure de type CdCl</a:t>
            </a:r>
            <a:r>
              <a:rPr lang="fr-FR" sz="2000" b="1" baseline="-25000" dirty="0"/>
              <a:t>2</a:t>
            </a:r>
            <a:r>
              <a:rPr lang="fr-FR" sz="2000" b="1" dirty="0"/>
              <a:t>.</a:t>
            </a:r>
          </a:p>
          <a:p>
            <a:pPr algn="just"/>
            <a:r>
              <a:rPr lang="fr-FR" sz="2000" b="1" dirty="0"/>
              <a:t>La répulsion entre les plans de chlores non séparés par les plans de cadmium engendre une déformation rhomboédrique.</a:t>
            </a:r>
          </a:p>
        </p:txBody>
      </p:sp>
      <p:sp>
        <p:nvSpPr>
          <p:cNvPr id="4" name="Espace réservé du pied de page 3"/>
          <p:cNvSpPr>
            <a:spLocks noGrp="1"/>
          </p:cNvSpPr>
          <p:nvPr>
            <p:ph type="ftr" sz="quarter" idx="11"/>
          </p:nvPr>
        </p:nvSpPr>
        <p:spPr>
          <a:xfrm>
            <a:off x="2598254" y="6592267"/>
            <a:ext cx="4112096" cy="365125"/>
          </a:xfrm>
        </p:spPr>
        <p:txBody>
          <a:bodyPr/>
          <a:lstStyle/>
          <a:p>
            <a:r>
              <a:rPr lang="fr-FR" dirty="0" smtClean="0"/>
              <a:t>Chapitre V : Structure ioniques</a:t>
            </a:r>
            <a:endParaRPr lang="fr-FR" dirty="0"/>
          </a:p>
        </p:txBody>
      </p:sp>
      <p:sp>
        <p:nvSpPr>
          <p:cNvPr id="6" name="Espace réservé de la date 5"/>
          <p:cNvSpPr>
            <a:spLocks noGrp="1"/>
          </p:cNvSpPr>
          <p:nvPr>
            <p:ph type="dt" sz="half" idx="10"/>
          </p:nvPr>
        </p:nvSpPr>
        <p:spPr>
          <a:xfrm>
            <a:off x="107504" y="6592267"/>
            <a:ext cx="2133600" cy="365125"/>
          </a:xfrm>
        </p:spPr>
        <p:txBody>
          <a:bodyPr/>
          <a:lstStyle/>
          <a:p>
            <a:fld id="{807631D7-A18D-4F33-A8EE-56BE6F833C72}" type="datetime1">
              <a:rPr lang="fr-FR" smtClean="0"/>
              <a:t>19/05/2021</a:t>
            </a:fld>
            <a:endParaRPr lang="fr-FR" dirty="0"/>
          </a:p>
        </p:txBody>
      </p:sp>
      <p:sp>
        <p:nvSpPr>
          <p:cNvPr id="2" name="Espace réservé du numéro de diapositive 1"/>
          <p:cNvSpPr>
            <a:spLocks noGrp="1"/>
          </p:cNvSpPr>
          <p:nvPr>
            <p:ph type="sldNum" sz="quarter" idx="12"/>
          </p:nvPr>
        </p:nvSpPr>
        <p:spPr>
          <a:xfrm>
            <a:off x="6553200" y="6448251"/>
            <a:ext cx="2133600" cy="365125"/>
          </a:xfrm>
        </p:spPr>
        <p:txBody>
          <a:bodyPr/>
          <a:lstStyle/>
          <a:p>
            <a:fld id="{1CC1B859-83D0-43C4-A4ED-D95C0EF8FDC0}" type="slidenum">
              <a:rPr lang="fr-FR" smtClean="0"/>
              <a:t>25</a:t>
            </a:fld>
            <a:endParaRPr lang="fr-FR"/>
          </a:p>
        </p:txBody>
      </p:sp>
      <p:sp>
        <p:nvSpPr>
          <p:cNvPr id="10" name="AutoShape 4"/>
          <p:cNvSpPr>
            <a:spLocks noChangeArrowheads="1"/>
          </p:cNvSpPr>
          <p:nvPr/>
        </p:nvSpPr>
        <p:spPr bwMode="auto">
          <a:xfrm>
            <a:off x="251520" y="-31933"/>
            <a:ext cx="8534400" cy="940653"/>
          </a:xfrm>
          <a:prstGeom prst="horizontalScroll">
            <a:avLst>
              <a:gd name="adj" fmla="val 12500"/>
            </a:avLst>
          </a:prstGeom>
          <a:gradFill rotWithShape="1">
            <a:gsLst>
              <a:gs pos="0">
                <a:srgbClr val="CC3300"/>
              </a:gs>
              <a:gs pos="50000">
                <a:schemeClr val="bg1"/>
              </a:gs>
              <a:gs pos="100000">
                <a:srgbClr val="CC3300"/>
              </a:gs>
            </a:gsLst>
            <a:lin ang="5400000" scaled="1"/>
          </a:gra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2000" b="1" dirty="0" smtClean="0"/>
              <a:t>VI-2-2 </a:t>
            </a:r>
            <a:r>
              <a:rPr lang="fr-FR" sz="2000" b="1" dirty="0"/>
              <a:t>Composés de type </a:t>
            </a:r>
            <a:r>
              <a:rPr lang="fr-FR" sz="2000" b="1" dirty="0" smtClean="0"/>
              <a:t>AB</a:t>
            </a:r>
            <a:r>
              <a:rPr lang="fr-FR" sz="2000" b="1" baseline="-25000" dirty="0" smtClean="0"/>
              <a:t>2</a:t>
            </a:r>
          </a:p>
          <a:p>
            <a:pPr algn="ctr"/>
            <a:r>
              <a:rPr lang="fr-FR" sz="2000" b="1" dirty="0" smtClean="0"/>
              <a:t>VI-2-2-1- </a:t>
            </a:r>
            <a:r>
              <a:rPr lang="fr-FR" sz="2000" b="1" dirty="0"/>
              <a:t>Structure lamellaires: type </a:t>
            </a:r>
            <a:r>
              <a:rPr lang="fr-FR" sz="2000" b="1" dirty="0" smtClean="0"/>
              <a:t>CdCl2</a:t>
            </a:r>
            <a:endParaRPr lang="fr-FR" sz="2000" b="1" dirty="0"/>
          </a:p>
        </p:txBody>
      </p:sp>
      <p:pic>
        <p:nvPicPr>
          <p:cNvPr id="12" name="Image 11"/>
          <p:cNvPicPr/>
          <p:nvPr/>
        </p:nvPicPr>
        <p:blipFill>
          <a:blip r:embed="rId2">
            <a:extLst>
              <a:ext uri="{28A0092B-C50C-407E-A947-70E740481C1C}">
                <a14:useLocalDpi xmlns:a14="http://schemas.microsoft.com/office/drawing/2010/main" val="0"/>
              </a:ext>
            </a:extLst>
          </a:blip>
          <a:stretch>
            <a:fillRect/>
          </a:stretch>
        </p:blipFill>
        <p:spPr>
          <a:xfrm>
            <a:off x="3275856" y="870213"/>
            <a:ext cx="5843270" cy="1910715"/>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79" y="4831899"/>
            <a:ext cx="2400635" cy="1981477"/>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8720" y="2973866"/>
            <a:ext cx="3772427" cy="1686160"/>
          </a:xfrm>
          <a:prstGeom prst="rect">
            <a:avLst/>
          </a:prstGeom>
        </p:spPr>
      </p:pic>
    </p:spTree>
    <p:extLst>
      <p:ext uri="{BB962C8B-B14F-4D97-AF65-F5344CB8AC3E}">
        <p14:creationId xmlns:p14="http://schemas.microsoft.com/office/powerpoint/2010/main" val="15570741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107504" y="836712"/>
            <a:ext cx="6048672" cy="331236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fr-FR" sz="2000" b="1" dirty="0"/>
              <a:t>Description :</a:t>
            </a:r>
          </a:p>
          <a:p>
            <a:r>
              <a:rPr lang="fr-FR" sz="2000" b="1" dirty="0"/>
              <a:t>Dans la structure de CdI</a:t>
            </a:r>
            <a:r>
              <a:rPr lang="fr-FR" sz="2000" b="1" baseline="-25000" dirty="0"/>
              <a:t>2</a:t>
            </a:r>
            <a:r>
              <a:rPr lang="fr-FR" sz="2000" b="1" dirty="0"/>
              <a:t>, les ions I</a:t>
            </a:r>
            <a:r>
              <a:rPr lang="fr-FR" sz="2000" b="1" baseline="30000" dirty="0"/>
              <a:t>-</a:t>
            </a:r>
            <a:r>
              <a:rPr lang="fr-FR" sz="2000" b="1" dirty="0"/>
              <a:t> forment un empilement hexagonal compact et les ions Cd</a:t>
            </a:r>
            <a:r>
              <a:rPr lang="fr-FR" sz="2000" b="1" baseline="30000" dirty="0"/>
              <a:t>2+</a:t>
            </a:r>
            <a:r>
              <a:rPr lang="fr-FR" sz="2000" b="1" dirty="0"/>
              <a:t> occupent la moitié des sites octaédriques (un plan sur deux).</a:t>
            </a:r>
          </a:p>
          <a:p>
            <a:r>
              <a:rPr lang="fr-FR" sz="2000" b="1" dirty="0"/>
              <a:t>Chaque ion I</a:t>
            </a:r>
            <a:r>
              <a:rPr lang="fr-FR" sz="2000" b="1" baseline="30000" dirty="0"/>
              <a:t>-</a:t>
            </a:r>
            <a:r>
              <a:rPr lang="fr-FR" sz="2000" b="1" dirty="0"/>
              <a:t> est entouré par 3 ions Cd</a:t>
            </a:r>
            <a:r>
              <a:rPr lang="fr-FR" sz="2000" b="1" baseline="30000" dirty="0"/>
              <a:t>2+</a:t>
            </a:r>
            <a:r>
              <a:rPr lang="fr-FR" sz="2000" b="1" dirty="0"/>
              <a:t>, la pseudo-maille hexagonale contient un seul motif CdI</a:t>
            </a:r>
            <a:r>
              <a:rPr lang="fr-FR" sz="2000" b="1" baseline="-25000" dirty="0"/>
              <a:t>2</a:t>
            </a:r>
            <a:r>
              <a:rPr lang="fr-FR" sz="2000" b="1" dirty="0"/>
              <a:t>. Parmi les composés qui cristallisent dans cette structure, on peut citer :</a:t>
            </a:r>
          </a:p>
          <a:p>
            <a:r>
              <a:rPr lang="fr-FR" sz="2000" b="1" dirty="0"/>
              <a:t>MI</a:t>
            </a:r>
            <a:r>
              <a:rPr lang="fr-FR" sz="2000" b="1" baseline="-25000" dirty="0"/>
              <a:t>2</a:t>
            </a:r>
            <a:r>
              <a:rPr lang="fr-FR" sz="2000" b="1" dirty="0"/>
              <a:t>, MBr</a:t>
            </a:r>
            <a:r>
              <a:rPr lang="fr-FR" sz="2000" b="1" baseline="-25000" dirty="0"/>
              <a:t>2</a:t>
            </a:r>
            <a:r>
              <a:rPr lang="fr-FR" sz="2000" b="1" dirty="0"/>
              <a:t> et M(OH)</a:t>
            </a:r>
            <a:r>
              <a:rPr lang="fr-FR" sz="2000" b="1" baseline="-25000" dirty="0"/>
              <a:t>2</a:t>
            </a:r>
            <a:r>
              <a:rPr lang="fr-FR" sz="2000" b="1" dirty="0"/>
              <a:t> avec M = Cd, Ca, Fe, Co.</a:t>
            </a:r>
            <a:endParaRPr lang="fr-FR" sz="2000" b="1" dirty="0">
              <a:latin typeface="Times New Roman" pitchFamily="18" charset="0"/>
              <a:cs typeface="Times New Roman" pitchFamily="18" charset="0"/>
            </a:endParaRPr>
          </a:p>
        </p:txBody>
      </p:sp>
      <p:sp>
        <p:nvSpPr>
          <p:cNvPr id="4" name="Espace réservé du pied de page 3"/>
          <p:cNvSpPr>
            <a:spLocks noGrp="1"/>
          </p:cNvSpPr>
          <p:nvPr>
            <p:ph type="ftr" sz="quarter" idx="11"/>
          </p:nvPr>
        </p:nvSpPr>
        <p:spPr>
          <a:xfrm>
            <a:off x="2598254" y="6448251"/>
            <a:ext cx="4112096" cy="365125"/>
          </a:xfrm>
        </p:spPr>
        <p:txBody>
          <a:bodyPr/>
          <a:lstStyle/>
          <a:p>
            <a:r>
              <a:rPr lang="fr-FR" smtClean="0"/>
              <a:t>Chapitre V : Structure ioniques</a:t>
            </a:r>
            <a:endParaRPr lang="fr-FR" dirty="0"/>
          </a:p>
        </p:txBody>
      </p:sp>
      <p:sp>
        <p:nvSpPr>
          <p:cNvPr id="6" name="Espace réservé de la date 5"/>
          <p:cNvSpPr>
            <a:spLocks noGrp="1"/>
          </p:cNvSpPr>
          <p:nvPr>
            <p:ph type="dt" sz="half" idx="10"/>
          </p:nvPr>
        </p:nvSpPr>
        <p:spPr>
          <a:xfrm>
            <a:off x="107504" y="6448251"/>
            <a:ext cx="2133600" cy="365125"/>
          </a:xfrm>
        </p:spPr>
        <p:txBody>
          <a:bodyPr/>
          <a:lstStyle/>
          <a:p>
            <a:fld id="{807631D7-A18D-4F33-A8EE-56BE6F833C72}" type="datetime1">
              <a:rPr lang="fr-FR" smtClean="0"/>
              <a:t>19/05/2021</a:t>
            </a:fld>
            <a:endParaRPr lang="fr-FR" dirty="0"/>
          </a:p>
        </p:txBody>
      </p:sp>
      <p:sp>
        <p:nvSpPr>
          <p:cNvPr id="2" name="Espace réservé du numéro de diapositive 1"/>
          <p:cNvSpPr>
            <a:spLocks noGrp="1"/>
          </p:cNvSpPr>
          <p:nvPr>
            <p:ph type="sldNum" sz="quarter" idx="12"/>
          </p:nvPr>
        </p:nvSpPr>
        <p:spPr>
          <a:xfrm>
            <a:off x="6553200" y="6448251"/>
            <a:ext cx="2133600" cy="365125"/>
          </a:xfrm>
        </p:spPr>
        <p:txBody>
          <a:bodyPr/>
          <a:lstStyle/>
          <a:p>
            <a:fld id="{1CC1B859-83D0-43C4-A4ED-D95C0EF8FDC0}" type="slidenum">
              <a:rPr lang="fr-FR" smtClean="0"/>
              <a:t>26</a:t>
            </a:fld>
            <a:endParaRPr lang="fr-FR"/>
          </a:p>
        </p:txBody>
      </p:sp>
      <p:sp>
        <p:nvSpPr>
          <p:cNvPr id="10" name="AutoShape 4"/>
          <p:cNvSpPr>
            <a:spLocks noChangeArrowheads="1"/>
          </p:cNvSpPr>
          <p:nvPr/>
        </p:nvSpPr>
        <p:spPr bwMode="auto">
          <a:xfrm>
            <a:off x="-36512" y="0"/>
            <a:ext cx="8534400" cy="940653"/>
          </a:xfrm>
          <a:prstGeom prst="horizontalScroll">
            <a:avLst>
              <a:gd name="adj" fmla="val 12500"/>
            </a:avLst>
          </a:prstGeom>
          <a:gradFill rotWithShape="1">
            <a:gsLst>
              <a:gs pos="0">
                <a:srgbClr val="CC3300"/>
              </a:gs>
              <a:gs pos="50000">
                <a:schemeClr val="bg1"/>
              </a:gs>
              <a:gs pos="100000">
                <a:srgbClr val="CC3300"/>
              </a:gs>
            </a:gsLst>
            <a:lin ang="5400000" scaled="1"/>
          </a:gra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2000" b="1" dirty="0" smtClean="0"/>
              <a:t>VI-2- </a:t>
            </a:r>
            <a:r>
              <a:rPr lang="fr-FR" sz="2000" b="1" dirty="0"/>
              <a:t>Composés de type </a:t>
            </a:r>
            <a:r>
              <a:rPr lang="fr-FR" sz="2000" b="1" dirty="0" smtClean="0"/>
              <a:t>AB</a:t>
            </a:r>
            <a:r>
              <a:rPr lang="fr-FR" sz="2000" b="1" baseline="-25000" dirty="0" smtClean="0"/>
              <a:t>2</a:t>
            </a:r>
          </a:p>
          <a:p>
            <a:pPr algn="ctr"/>
            <a:r>
              <a:rPr lang="fr-FR" sz="2000" b="1" dirty="0" smtClean="0"/>
              <a:t>VI-2-2-2- </a:t>
            </a:r>
            <a:r>
              <a:rPr lang="fr-FR" sz="2000" b="1" dirty="0"/>
              <a:t>Structure lamellaires: type </a:t>
            </a:r>
            <a:r>
              <a:rPr lang="fr-FR" sz="2000" b="1" dirty="0" smtClean="0"/>
              <a:t>CdI2</a:t>
            </a:r>
            <a:endParaRPr lang="fr-FR" sz="2000" b="1" dirty="0"/>
          </a:p>
        </p:txBody>
      </p:sp>
      <p:pic>
        <p:nvPicPr>
          <p:cNvPr id="8" name="Image 7"/>
          <p:cNvPicPr/>
          <p:nvPr/>
        </p:nvPicPr>
        <p:blipFill>
          <a:blip r:embed="rId2">
            <a:extLst>
              <a:ext uri="{28A0092B-C50C-407E-A947-70E740481C1C}">
                <a14:useLocalDpi xmlns:a14="http://schemas.microsoft.com/office/drawing/2010/main" val="0"/>
              </a:ext>
            </a:extLst>
          </a:blip>
          <a:stretch>
            <a:fillRect/>
          </a:stretch>
        </p:blipFill>
        <p:spPr>
          <a:xfrm>
            <a:off x="6222429" y="764704"/>
            <a:ext cx="2886075" cy="3457575"/>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8509" y="4941167"/>
            <a:ext cx="2172003" cy="1305107"/>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4734" y="4172407"/>
            <a:ext cx="2333951" cy="2524478"/>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14" y="4216890"/>
            <a:ext cx="4667902" cy="2353004"/>
          </a:xfrm>
          <a:prstGeom prst="rect">
            <a:avLst/>
          </a:prstGeom>
        </p:spPr>
      </p:pic>
    </p:spTree>
    <p:extLst>
      <p:ext uri="{BB962C8B-B14F-4D97-AF65-F5344CB8AC3E}">
        <p14:creationId xmlns:p14="http://schemas.microsoft.com/office/powerpoint/2010/main" val="591039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2339752" y="6356350"/>
            <a:ext cx="4896544" cy="365125"/>
          </a:xfrm>
        </p:spPr>
        <p:txBody>
          <a:bodyPr/>
          <a:lstStyle/>
          <a:p>
            <a:r>
              <a:rPr lang="fr-FR" sz="1600" b="1" smtClean="0"/>
              <a:t>Chapitre V : Structure ioniques</a:t>
            </a:r>
            <a:endParaRPr lang="fr-FR" sz="1600" b="1" dirty="0"/>
          </a:p>
        </p:txBody>
      </p:sp>
      <p:sp>
        <p:nvSpPr>
          <p:cNvPr id="7" name="Rectangle à coins arrondis 6"/>
          <p:cNvSpPr/>
          <p:nvPr/>
        </p:nvSpPr>
        <p:spPr>
          <a:xfrm>
            <a:off x="107504" y="655292"/>
            <a:ext cx="8894439" cy="570105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fr-FR" sz="2800" b="1" dirty="0" smtClean="0">
                <a:latin typeface="Times New Roman" pitchFamily="18" charset="0"/>
                <a:cs typeface="Times New Roman" pitchFamily="18" charset="0"/>
              </a:rPr>
              <a:t>De </a:t>
            </a:r>
            <a:r>
              <a:rPr lang="fr-FR" sz="2800" b="1" dirty="0">
                <a:latin typeface="Times New Roman" pitchFamily="18" charset="0"/>
                <a:cs typeface="Times New Roman" pitchFamily="18" charset="0"/>
              </a:rPr>
              <a:t>ce fait, l’édifice ionique est le résultat d’un compromis entre ces forces et l’équilibre aura lieu pour une distance inter ionique d</a:t>
            </a:r>
            <a:r>
              <a:rPr lang="fr-FR" sz="2800" b="1" baseline="-25000" dirty="0">
                <a:latin typeface="Times New Roman" pitchFamily="18" charset="0"/>
                <a:cs typeface="Times New Roman" pitchFamily="18" charset="0"/>
              </a:rPr>
              <a:t>0 </a:t>
            </a:r>
            <a:r>
              <a:rPr lang="fr-FR" sz="2800" b="1" dirty="0">
                <a:latin typeface="Times New Roman" pitchFamily="18" charset="0"/>
                <a:cs typeface="Times New Roman" pitchFamily="18" charset="0"/>
              </a:rPr>
              <a:t>et une énergie appelée énergie réticulaire.</a:t>
            </a:r>
          </a:p>
          <a:p>
            <a:pPr algn="just"/>
            <a:r>
              <a:rPr lang="fr-FR" sz="2800" b="1" dirty="0">
                <a:latin typeface="Times New Roman" pitchFamily="18" charset="0"/>
                <a:cs typeface="Times New Roman" pitchFamily="18" charset="0"/>
              </a:rPr>
              <a:t>La description des structures ioniques sera faite en les considérants :</a:t>
            </a:r>
          </a:p>
          <a:p>
            <a:pPr lvl="0" algn="just">
              <a:buFont typeface="Wingdings" pitchFamily="2" charset="2"/>
              <a:buChar char="ü"/>
            </a:pPr>
            <a:r>
              <a:rPr lang="fr-FR" sz="2800" b="1" dirty="0">
                <a:latin typeface="Times New Roman" pitchFamily="18" charset="0"/>
                <a:cs typeface="Times New Roman" pitchFamily="18" charset="0"/>
              </a:rPr>
              <a:t>Soit comme une imbrication des réseaux anioniques et cationiques, appelés sous réseaux.</a:t>
            </a:r>
          </a:p>
          <a:p>
            <a:pPr lvl="0" algn="just">
              <a:buFont typeface="Wingdings" pitchFamily="2" charset="2"/>
              <a:buChar char="ü"/>
            </a:pPr>
            <a:r>
              <a:rPr lang="fr-FR" sz="2800" b="1" dirty="0">
                <a:latin typeface="Times New Roman" pitchFamily="18" charset="0"/>
                <a:cs typeface="Times New Roman" pitchFamily="18" charset="0"/>
              </a:rPr>
              <a:t>Soit comme un réseau anionique dans lequel les cations occupent les sites car en </a:t>
            </a:r>
            <a:r>
              <a:rPr lang="fr-FR" sz="2800" b="1" dirty="0" smtClean="0">
                <a:latin typeface="Times New Roman" pitchFamily="18" charset="0"/>
                <a:cs typeface="Times New Roman" pitchFamily="18" charset="0"/>
              </a:rPr>
              <a:t>général : </a:t>
            </a:r>
            <a:r>
              <a:rPr lang="fr-FR" sz="2800" b="1" dirty="0" err="1" smtClean="0">
                <a:latin typeface="Times New Roman" pitchFamily="18" charset="0"/>
                <a:cs typeface="Times New Roman" pitchFamily="18" charset="0"/>
              </a:rPr>
              <a:t>r</a:t>
            </a:r>
            <a:r>
              <a:rPr lang="fr-FR" sz="2800" b="1" baseline="-25000" dirty="0" err="1" smtClean="0">
                <a:latin typeface="Times New Roman" pitchFamily="18" charset="0"/>
                <a:cs typeface="Times New Roman" pitchFamily="18" charset="0"/>
              </a:rPr>
              <a:t>anion</a:t>
            </a:r>
            <a:r>
              <a:rPr lang="fr-FR" sz="2800" b="1" baseline="-25000" dirty="0" smtClean="0">
                <a:latin typeface="Times New Roman" pitchFamily="18" charset="0"/>
                <a:cs typeface="Times New Roman" pitchFamily="18" charset="0"/>
              </a:rPr>
              <a:t> </a:t>
            </a:r>
            <a:r>
              <a:rPr lang="fr-FR" sz="2800" b="1" dirty="0">
                <a:latin typeface="Times New Roman" pitchFamily="18" charset="0"/>
                <a:cs typeface="Times New Roman" pitchFamily="18" charset="0"/>
              </a:rPr>
              <a:t>&gt; </a:t>
            </a:r>
            <a:r>
              <a:rPr lang="fr-FR" sz="2800" b="1" dirty="0" err="1" smtClean="0">
                <a:latin typeface="Times New Roman" pitchFamily="18" charset="0"/>
                <a:cs typeface="Times New Roman" pitchFamily="18" charset="0"/>
              </a:rPr>
              <a:t>r</a:t>
            </a:r>
            <a:r>
              <a:rPr lang="fr-FR" sz="2800" b="1" baseline="-25000" dirty="0" err="1" smtClean="0">
                <a:latin typeface="Times New Roman" pitchFamily="18" charset="0"/>
                <a:cs typeface="Times New Roman" pitchFamily="18" charset="0"/>
              </a:rPr>
              <a:t>cation</a:t>
            </a:r>
            <a:endParaRPr lang="fr-FR" sz="2800" b="1" dirty="0">
              <a:latin typeface="Times New Roman" pitchFamily="18" charset="0"/>
              <a:cs typeface="Times New Roman" pitchFamily="18" charset="0"/>
            </a:endParaRPr>
          </a:p>
          <a:p>
            <a:pPr algn="just"/>
            <a:r>
              <a:rPr lang="fr-FR" sz="2800" b="1" dirty="0">
                <a:latin typeface="Times New Roman" pitchFamily="18" charset="0"/>
                <a:cs typeface="Times New Roman" pitchFamily="18" charset="0"/>
              </a:rPr>
              <a:t>On se limitera à l’étude des composés de type AB et AB</a:t>
            </a:r>
            <a:r>
              <a:rPr lang="fr-FR" sz="2800" b="1" baseline="-25000" dirty="0">
                <a:latin typeface="Times New Roman" pitchFamily="18" charset="0"/>
                <a:cs typeface="Times New Roman" pitchFamily="18" charset="0"/>
              </a:rPr>
              <a:t>2</a:t>
            </a:r>
            <a:r>
              <a:rPr lang="fr-FR" sz="2800" b="1" dirty="0">
                <a:latin typeface="Times New Roman" pitchFamily="18" charset="0"/>
                <a:cs typeface="Times New Roman" pitchFamily="18" charset="0"/>
              </a:rPr>
              <a:t>.</a:t>
            </a:r>
          </a:p>
        </p:txBody>
      </p:sp>
      <p:sp>
        <p:nvSpPr>
          <p:cNvPr id="2" name="Espace réservé de la date 1"/>
          <p:cNvSpPr>
            <a:spLocks noGrp="1"/>
          </p:cNvSpPr>
          <p:nvPr>
            <p:ph type="dt" sz="half" idx="10"/>
          </p:nvPr>
        </p:nvSpPr>
        <p:spPr/>
        <p:txBody>
          <a:bodyPr/>
          <a:lstStyle/>
          <a:p>
            <a:fld id="{AD905BFA-0674-4103-BD07-6F941D98CFE4}" type="datetime1">
              <a:rPr lang="fr-FR" smtClean="0"/>
              <a:t>19/05/2021</a:t>
            </a:fld>
            <a:endParaRPr lang="fr-FR"/>
          </a:p>
        </p:txBody>
      </p:sp>
      <p:sp>
        <p:nvSpPr>
          <p:cNvPr id="8" name="AutoShape 4"/>
          <p:cNvSpPr>
            <a:spLocks noChangeArrowheads="1"/>
          </p:cNvSpPr>
          <p:nvPr/>
        </p:nvSpPr>
        <p:spPr bwMode="auto">
          <a:xfrm>
            <a:off x="3527884" y="-61920"/>
            <a:ext cx="2520280" cy="777061"/>
          </a:xfrm>
          <a:prstGeom prst="horizontalScroll">
            <a:avLst>
              <a:gd name="adj" fmla="val 12500"/>
            </a:avLst>
          </a:prstGeom>
          <a:gradFill rotWithShape="1">
            <a:gsLst>
              <a:gs pos="0">
                <a:srgbClr val="CC3300"/>
              </a:gs>
              <a:gs pos="50000">
                <a:schemeClr val="bg1"/>
              </a:gs>
              <a:gs pos="100000">
                <a:srgbClr val="CC3300"/>
              </a:gs>
            </a:gsLst>
            <a:lin ang="5400000" scaled="1"/>
          </a:gra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1">
              <a:spcBef>
                <a:spcPct val="50000"/>
              </a:spcBef>
              <a:defRPr/>
            </a:pPr>
            <a:r>
              <a:rPr lang="fr-FR" sz="3200" b="1" dirty="0" smtClean="0"/>
              <a:t>Introduction</a:t>
            </a:r>
            <a:endParaRPr lang="fr-FR" sz="3200" b="1" dirty="0">
              <a:cs typeface="Arial" charset="0"/>
            </a:endParaRPr>
          </a:p>
        </p:txBody>
      </p:sp>
      <p:sp>
        <p:nvSpPr>
          <p:cNvPr id="3" name="Espace réservé du numéro de diapositive 2"/>
          <p:cNvSpPr>
            <a:spLocks noGrp="1"/>
          </p:cNvSpPr>
          <p:nvPr>
            <p:ph type="sldNum" sz="quarter" idx="12"/>
          </p:nvPr>
        </p:nvSpPr>
        <p:spPr/>
        <p:txBody>
          <a:bodyPr/>
          <a:lstStyle/>
          <a:p>
            <a:fld id="{1CC1B859-83D0-43C4-A4ED-D95C0EF8FDC0}" type="slidenum">
              <a:rPr lang="fr-FR" smtClean="0"/>
              <a:t>3</a:t>
            </a:fld>
            <a:endParaRPr lang="fr-FR" dirty="0"/>
          </a:p>
        </p:txBody>
      </p:sp>
    </p:spTree>
    <p:extLst>
      <p:ext uri="{BB962C8B-B14F-4D97-AF65-F5344CB8AC3E}">
        <p14:creationId xmlns:p14="http://schemas.microsoft.com/office/powerpoint/2010/main" val="3733230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2286472" y="6492875"/>
            <a:ext cx="4896544" cy="365125"/>
          </a:xfrm>
        </p:spPr>
        <p:txBody>
          <a:bodyPr/>
          <a:lstStyle/>
          <a:p>
            <a:r>
              <a:rPr lang="fr-FR" sz="1600" b="1" dirty="0" smtClean="0"/>
              <a:t>Chapitre V : Structure ioniques</a:t>
            </a:r>
            <a:endParaRPr lang="fr-FR" sz="1600" b="1" dirty="0"/>
          </a:p>
        </p:txBody>
      </p:sp>
      <p:sp>
        <p:nvSpPr>
          <p:cNvPr id="7" name="Rectangle à coins arrondis 6"/>
          <p:cNvSpPr/>
          <p:nvPr/>
        </p:nvSpPr>
        <p:spPr>
          <a:xfrm>
            <a:off x="129141" y="824286"/>
            <a:ext cx="6702888" cy="555704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fr-FR" sz="2000" b="1" i="1" u="sng" dirty="0" smtClean="0">
                <a:solidFill>
                  <a:srgbClr val="FF0000"/>
                </a:solidFill>
              </a:rPr>
              <a:t>Description </a:t>
            </a:r>
            <a:r>
              <a:rPr lang="fr-FR" sz="2000" b="1" i="1" u="sng" dirty="0">
                <a:solidFill>
                  <a:srgbClr val="FF0000"/>
                </a:solidFill>
              </a:rPr>
              <a:t>de la </a:t>
            </a:r>
            <a:r>
              <a:rPr lang="fr-FR" sz="2000" b="1" i="1" u="sng" dirty="0" smtClean="0">
                <a:solidFill>
                  <a:srgbClr val="FF0000"/>
                </a:solidFill>
              </a:rPr>
              <a:t>structure: </a:t>
            </a:r>
            <a:r>
              <a:rPr lang="fr-FR" sz="2000" b="1" dirty="0" smtClean="0"/>
              <a:t>Dans </a:t>
            </a:r>
            <a:r>
              <a:rPr lang="fr-FR" sz="2000" b="1" dirty="0"/>
              <a:t>cette </a:t>
            </a:r>
            <a:r>
              <a:rPr lang="fr-FR" sz="2000" b="1" dirty="0" smtClean="0"/>
              <a:t>structure, </a:t>
            </a:r>
            <a:r>
              <a:rPr lang="fr-FR" sz="2000" b="1" dirty="0"/>
              <a:t>les anions Cl</a:t>
            </a:r>
            <a:r>
              <a:rPr lang="fr-FR" sz="2000" b="1" baseline="30000" dirty="0"/>
              <a:t>-</a:t>
            </a:r>
            <a:r>
              <a:rPr lang="fr-FR" sz="2000" b="1" dirty="0"/>
              <a:t> forment un réseau </a:t>
            </a:r>
            <a:r>
              <a:rPr lang="fr-FR" sz="2000" b="1" dirty="0" smtClean="0"/>
              <a:t>CS ils </a:t>
            </a:r>
            <a:r>
              <a:rPr lang="fr-FR" sz="2000" b="1" dirty="0"/>
              <a:t>occupent les sommets d’un cube d’arête a. Les cations Cs</a:t>
            </a:r>
            <a:r>
              <a:rPr lang="fr-FR" sz="2000" b="1" baseline="30000" dirty="0"/>
              <a:t>+</a:t>
            </a:r>
            <a:r>
              <a:rPr lang="fr-FR" sz="2000" b="1" dirty="0"/>
              <a:t> occupent le centre du cube. Cette structure correspond à deux réseaux cubiques simples se déduisant l’un de l’autre par une translation de type (</a:t>
            </a:r>
            <a:r>
              <a:rPr lang="fr-FR" sz="2000" b="1" dirty="0" smtClean="0"/>
              <a:t>1/2; 1/2; </a:t>
            </a:r>
            <a:r>
              <a:rPr lang="fr-FR" sz="2000" b="1" dirty="0"/>
              <a:t>1/2</a:t>
            </a:r>
            <a:r>
              <a:rPr lang="fr-FR" sz="2000" b="1" dirty="0" smtClean="0"/>
              <a:t>)</a:t>
            </a:r>
          </a:p>
          <a:p>
            <a:r>
              <a:rPr lang="fr-FR" sz="2000" b="1" i="1" u="sng" dirty="0">
                <a:solidFill>
                  <a:srgbClr val="FF0000"/>
                </a:solidFill>
              </a:rPr>
              <a:t>Coordonnées </a:t>
            </a:r>
            <a:r>
              <a:rPr lang="fr-FR" sz="2000" b="1" i="1" u="sng" dirty="0" smtClean="0">
                <a:solidFill>
                  <a:srgbClr val="FF0000"/>
                </a:solidFill>
              </a:rPr>
              <a:t>réduites</a:t>
            </a:r>
          </a:p>
          <a:p>
            <a:endParaRPr lang="fr-FR" sz="2000" b="1" i="1" u="sng" dirty="0">
              <a:solidFill>
                <a:srgbClr val="FF0000"/>
              </a:solidFill>
            </a:endParaRPr>
          </a:p>
          <a:p>
            <a:endParaRPr lang="fr-FR" sz="2000" b="1" i="1" u="sng" dirty="0" smtClean="0">
              <a:solidFill>
                <a:srgbClr val="FF0000"/>
              </a:solidFill>
            </a:endParaRPr>
          </a:p>
          <a:p>
            <a:endParaRPr lang="fr-FR" sz="2000" b="1" i="1" u="sng" dirty="0">
              <a:solidFill>
                <a:srgbClr val="FF0000"/>
              </a:solidFill>
            </a:endParaRPr>
          </a:p>
          <a:p>
            <a:endParaRPr lang="fr-FR" sz="2000" b="1" i="1" u="sng" dirty="0" smtClean="0">
              <a:solidFill>
                <a:srgbClr val="FF0000"/>
              </a:solidFill>
            </a:endParaRPr>
          </a:p>
          <a:p>
            <a:endParaRPr lang="fr-FR" sz="2000" b="1" i="1" u="sng" dirty="0">
              <a:solidFill>
                <a:srgbClr val="FF0000"/>
              </a:solidFill>
            </a:endParaRPr>
          </a:p>
          <a:p>
            <a:endParaRPr lang="fr-FR" sz="2000" b="1" i="1" u="sng" dirty="0" smtClean="0">
              <a:solidFill>
                <a:srgbClr val="FF0000"/>
              </a:solidFill>
            </a:endParaRPr>
          </a:p>
          <a:p>
            <a:r>
              <a:rPr lang="fr-FR" sz="2000" b="1" i="1" u="sng" dirty="0">
                <a:solidFill>
                  <a:srgbClr val="FF0000"/>
                </a:solidFill>
              </a:rPr>
              <a:t>Nombre de motifs</a:t>
            </a:r>
          </a:p>
          <a:p>
            <a:pPr algn="just"/>
            <a:r>
              <a:rPr lang="fr-FR" sz="2000" b="1" dirty="0"/>
              <a:t>La maille élémentaire comporte 8 anions Cl</a:t>
            </a:r>
            <a:r>
              <a:rPr lang="fr-FR" sz="2000" b="1" baseline="30000" dirty="0"/>
              <a:t>-</a:t>
            </a:r>
            <a:r>
              <a:rPr lang="fr-FR" sz="2000" b="1" dirty="0"/>
              <a:t> comptant chacun pour 1/8 et un ion Cs</a:t>
            </a:r>
            <a:r>
              <a:rPr lang="fr-FR" sz="2000" b="1" baseline="30000" dirty="0"/>
              <a:t>+</a:t>
            </a:r>
            <a:r>
              <a:rPr lang="fr-FR" sz="2000" b="1" dirty="0"/>
              <a:t>: le nombre de motifs ou groupements formulaires </a:t>
            </a:r>
            <a:r>
              <a:rPr lang="fr-FR" sz="2000" b="1" dirty="0" err="1"/>
              <a:t>CsCl</a:t>
            </a:r>
            <a:r>
              <a:rPr lang="fr-FR" sz="2000" b="1" dirty="0"/>
              <a:t> par maille est donc: z=1</a:t>
            </a:r>
            <a:r>
              <a:rPr lang="fr-FR" sz="2000" b="1" dirty="0" smtClean="0"/>
              <a:t>.</a:t>
            </a:r>
            <a:endParaRPr lang="fr-FR" sz="2000" b="1" dirty="0"/>
          </a:p>
        </p:txBody>
      </p:sp>
      <p:sp>
        <p:nvSpPr>
          <p:cNvPr id="2" name="Espace réservé de la date 1"/>
          <p:cNvSpPr>
            <a:spLocks noGrp="1"/>
          </p:cNvSpPr>
          <p:nvPr>
            <p:ph type="dt" sz="half" idx="10"/>
          </p:nvPr>
        </p:nvSpPr>
        <p:spPr/>
        <p:txBody>
          <a:bodyPr/>
          <a:lstStyle/>
          <a:p>
            <a:fld id="{255603B1-055C-4CC6-B4E6-CB9319848A39}" type="datetime1">
              <a:rPr lang="fr-FR" smtClean="0"/>
              <a:t>19/05/2021</a:t>
            </a:fld>
            <a:endParaRPr lang="fr-FR"/>
          </a:p>
        </p:txBody>
      </p:sp>
      <p:sp>
        <p:nvSpPr>
          <p:cNvPr id="8" name="AutoShape 4"/>
          <p:cNvSpPr>
            <a:spLocks noChangeArrowheads="1"/>
          </p:cNvSpPr>
          <p:nvPr/>
        </p:nvSpPr>
        <p:spPr bwMode="auto">
          <a:xfrm>
            <a:off x="467544" y="-99392"/>
            <a:ext cx="8534400" cy="940653"/>
          </a:xfrm>
          <a:prstGeom prst="horizontalScroll">
            <a:avLst>
              <a:gd name="adj" fmla="val 12500"/>
            </a:avLst>
          </a:prstGeom>
          <a:gradFill rotWithShape="1">
            <a:gsLst>
              <a:gs pos="0">
                <a:srgbClr val="CC3300"/>
              </a:gs>
              <a:gs pos="50000">
                <a:schemeClr val="bg1"/>
              </a:gs>
              <a:gs pos="100000">
                <a:srgbClr val="CC3300"/>
              </a:gs>
            </a:gsLst>
            <a:lin ang="5400000" scaled="1"/>
          </a:gra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2000" b="1" dirty="0" smtClean="0"/>
              <a:t>VI-1- </a:t>
            </a:r>
            <a:r>
              <a:rPr lang="fr-FR" sz="2000" b="1" dirty="0"/>
              <a:t>Composés de type </a:t>
            </a:r>
            <a:r>
              <a:rPr lang="fr-FR" sz="2000" b="1" dirty="0" smtClean="0"/>
              <a:t>AB</a:t>
            </a:r>
          </a:p>
          <a:p>
            <a:pPr algn="ctr"/>
            <a:r>
              <a:rPr lang="fr-FR" sz="2000" b="1" dirty="0" smtClean="0"/>
              <a:t>VI-1-1- </a:t>
            </a:r>
            <a:r>
              <a:rPr lang="fr-FR" sz="2000" b="1" dirty="0"/>
              <a:t>Structure de type </a:t>
            </a:r>
            <a:r>
              <a:rPr lang="fr-FR" sz="2000" b="1" dirty="0" err="1" smtClean="0"/>
              <a:t>CsCl</a:t>
            </a:r>
            <a:endParaRPr lang="fr-FR" sz="2000" b="1" dirty="0"/>
          </a:p>
        </p:txBody>
      </p:sp>
      <p:sp>
        <p:nvSpPr>
          <p:cNvPr id="3" name="Espace réservé du numéro de diapositive 2"/>
          <p:cNvSpPr>
            <a:spLocks noGrp="1"/>
          </p:cNvSpPr>
          <p:nvPr>
            <p:ph type="sldNum" sz="quarter" idx="12"/>
          </p:nvPr>
        </p:nvSpPr>
        <p:spPr/>
        <p:txBody>
          <a:bodyPr/>
          <a:lstStyle/>
          <a:p>
            <a:fld id="{1CC1B859-83D0-43C4-A4ED-D95C0EF8FDC0}" type="slidenum">
              <a:rPr lang="fr-FR" smtClean="0"/>
              <a:t>4</a:t>
            </a:fld>
            <a:endParaRPr lang="fr-FR"/>
          </a:p>
        </p:txBody>
      </p:sp>
      <p:graphicFrame>
        <p:nvGraphicFramePr>
          <p:cNvPr id="6" name="Tableau 5"/>
          <p:cNvGraphicFramePr>
            <a:graphicFrameLocks noGrp="1"/>
          </p:cNvGraphicFramePr>
          <p:nvPr>
            <p:extLst>
              <p:ext uri="{D42A27DB-BD31-4B8C-83A1-F6EECF244321}">
                <p14:modId xmlns:p14="http://schemas.microsoft.com/office/powerpoint/2010/main" val="617859943"/>
              </p:ext>
            </p:extLst>
          </p:nvPr>
        </p:nvGraphicFramePr>
        <p:xfrm>
          <a:off x="467544" y="3164813"/>
          <a:ext cx="5942330" cy="1584176"/>
        </p:xfrm>
        <a:graphic>
          <a:graphicData uri="http://schemas.openxmlformats.org/drawingml/2006/table">
            <a:tbl>
              <a:tblPr firstRow="1" firstCol="1" bandRow="1">
                <a:tableStyleId>{5C22544A-7EE6-4342-B048-85BDC9FD1C3A}</a:tableStyleId>
              </a:tblPr>
              <a:tblGrid>
                <a:gridCol w="2971165"/>
                <a:gridCol w="2971165"/>
              </a:tblGrid>
              <a:tr h="396044">
                <a:tc>
                  <a:txBody>
                    <a:bodyPr/>
                    <a:lstStyle/>
                    <a:p>
                      <a:pPr algn="just">
                        <a:lnSpc>
                          <a:spcPct val="150000"/>
                        </a:lnSpc>
                        <a:spcAft>
                          <a:spcPts val="0"/>
                        </a:spcAft>
                      </a:pPr>
                      <a:r>
                        <a:rPr lang="fr-FR" sz="1600" b="1" dirty="0">
                          <a:effectLst/>
                        </a:rPr>
                        <a:t>Origine sur l’anion :</a:t>
                      </a:r>
                      <a:endParaRPr lang="fr-FR" sz="1600" b="1" dirty="0">
                        <a:effectLst/>
                        <a:latin typeface="Times New Roman"/>
                        <a:ea typeface="Times New Roman"/>
                      </a:endParaRPr>
                    </a:p>
                  </a:txBody>
                  <a:tcPr marL="68580" marR="68580" marT="0" marB="0"/>
                </a:tc>
                <a:tc>
                  <a:txBody>
                    <a:bodyPr/>
                    <a:lstStyle/>
                    <a:p>
                      <a:pPr algn="just">
                        <a:lnSpc>
                          <a:spcPct val="150000"/>
                        </a:lnSpc>
                        <a:spcAft>
                          <a:spcPts val="0"/>
                        </a:spcAft>
                      </a:pPr>
                      <a:r>
                        <a:rPr lang="fr-FR" sz="1600" b="1" dirty="0">
                          <a:effectLst/>
                        </a:rPr>
                        <a:t>Origine sur le cation :</a:t>
                      </a:r>
                      <a:endParaRPr lang="fr-FR" sz="1600" b="1" dirty="0">
                        <a:effectLst/>
                        <a:latin typeface="Times New Roman"/>
                        <a:ea typeface="Times New Roman"/>
                      </a:endParaRPr>
                    </a:p>
                  </a:txBody>
                  <a:tcPr marL="68580" marR="68580" marT="0" marB="0"/>
                </a:tc>
              </a:tr>
              <a:tr h="396044">
                <a:tc>
                  <a:txBody>
                    <a:bodyPr/>
                    <a:lstStyle/>
                    <a:p>
                      <a:pPr algn="just">
                        <a:lnSpc>
                          <a:spcPct val="150000"/>
                        </a:lnSpc>
                        <a:spcAft>
                          <a:spcPts val="0"/>
                        </a:spcAft>
                      </a:pPr>
                      <a:r>
                        <a:rPr lang="fr-FR" sz="1600" b="1" dirty="0">
                          <a:effectLst/>
                        </a:rPr>
                        <a:t>Cl-: (000)                     </a:t>
                      </a:r>
                      <a:endParaRPr lang="fr-FR" sz="1600" b="1" dirty="0">
                        <a:effectLst/>
                        <a:latin typeface="Times New Roman"/>
                        <a:ea typeface="Times New Roman"/>
                      </a:endParaRPr>
                    </a:p>
                  </a:txBody>
                  <a:tcPr marL="68580" marR="68580" marT="0" marB="0"/>
                </a:tc>
                <a:tc>
                  <a:txBody>
                    <a:bodyPr/>
                    <a:lstStyle/>
                    <a:p>
                      <a:pPr algn="just">
                        <a:lnSpc>
                          <a:spcPct val="150000"/>
                        </a:lnSpc>
                        <a:spcAft>
                          <a:spcPts val="0"/>
                        </a:spcAft>
                      </a:pPr>
                      <a:r>
                        <a:rPr lang="fr-FR" sz="1600" b="1" dirty="0">
                          <a:effectLst/>
                        </a:rPr>
                        <a:t>                   Cl-: (1/2 1/2 1/2)</a:t>
                      </a:r>
                      <a:endParaRPr lang="fr-FR" sz="1600" b="1" dirty="0">
                        <a:effectLst/>
                        <a:latin typeface="Times New Roman"/>
                        <a:ea typeface="Times New Roman"/>
                      </a:endParaRPr>
                    </a:p>
                  </a:txBody>
                  <a:tcPr marL="68580" marR="68580" marT="0" marB="0"/>
                </a:tc>
              </a:tr>
              <a:tr h="396044">
                <a:tc gridSpan="2">
                  <a:txBody>
                    <a:bodyPr/>
                    <a:lstStyle/>
                    <a:p>
                      <a:pPr algn="ctr">
                        <a:lnSpc>
                          <a:spcPct val="150000"/>
                        </a:lnSpc>
                        <a:spcAft>
                          <a:spcPts val="0"/>
                        </a:spcAft>
                      </a:pPr>
                      <a:r>
                        <a:rPr lang="fr-FR" sz="1600" b="1" dirty="0">
                          <a:effectLst/>
                        </a:rPr>
                        <a:t>Tr (1/2 1/2 1/2)</a:t>
                      </a:r>
                      <a:endParaRPr lang="fr-FR" sz="1600" b="1" dirty="0">
                        <a:effectLst/>
                        <a:latin typeface="Times New Roman"/>
                        <a:ea typeface="Times New Roman"/>
                      </a:endParaRPr>
                    </a:p>
                  </a:txBody>
                  <a:tcPr marL="68580" marR="68580" marT="0" marB="0"/>
                </a:tc>
                <a:tc hMerge="1">
                  <a:txBody>
                    <a:bodyPr/>
                    <a:lstStyle/>
                    <a:p>
                      <a:endParaRPr lang="fr-FR"/>
                    </a:p>
                  </a:txBody>
                  <a:tcPr/>
                </a:tc>
              </a:tr>
              <a:tr h="396044">
                <a:tc>
                  <a:txBody>
                    <a:bodyPr/>
                    <a:lstStyle/>
                    <a:p>
                      <a:pPr algn="just">
                        <a:lnSpc>
                          <a:spcPct val="150000"/>
                        </a:lnSpc>
                        <a:spcAft>
                          <a:spcPts val="0"/>
                        </a:spcAft>
                      </a:pPr>
                      <a:r>
                        <a:rPr lang="fr-FR" sz="1600" b="1" dirty="0">
                          <a:effectLst/>
                        </a:rPr>
                        <a:t>Cs+: (1/2 1/2 1/2)</a:t>
                      </a:r>
                      <a:endParaRPr lang="fr-FR" sz="1600" b="1" dirty="0">
                        <a:effectLst/>
                        <a:latin typeface="Times New Roman"/>
                        <a:ea typeface="Times New Roman"/>
                      </a:endParaRPr>
                    </a:p>
                  </a:txBody>
                  <a:tcPr marL="68580" marR="68580" marT="0" marB="0"/>
                </a:tc>
                <a:tc>
                  <a:txBody>
                    <a:bodyPr/>
                    <a:lstStyle/>
                    <a:p>
                      <a:pPr algn="just">
                        <a:lnSpc>
                          <a:spcPct val="150000"/>
                        </a:lnSpc>
                        <a:spcAft>
                          <a:spcPts val="0"/>
                        </a:spcAft>
                      </a:pPr>
                      <a:r>
                        <a:rPr lang="fr-FR" sz="1600" b="1" dirty="0">
                          <a:effectLst/>
                        </a:rPr>
                        <a:t>                    Cs+: (000)</a:t>
                      </a:r>
                      <a:endParaRPr lang="fr-FR" sz="1600" b="1" dirty="0">
                        <a:effectLst/>
                        <a:latin typeface="Times New Roman"/>
                        <a:ea typeface="Times New Roman"/>
                      </a:endParaRPr>
                    </a:p>
                  </a:txBody>
                  <a:tcPr marL="68580" marR="68580" marT="0" marB="0"/>
                </a:tc>
              </a:tr>
            </a:tbl>
          </a:graphicData>
        </a:graphic>
      </p:graphicFrame>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0707" y="2924944"/>
            <a:ext cx="2210109" cy="1962424"/>
          </a:xfrm>
          <a:prstGeom prst="rect">
            <a:avLst/>
          </a:prstGeom>
        </p:spPr>
      </p:pic>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312" y="1268760"/>
            <a:ext cx="1228897" cy="1162212"/>
          </a:xfrm>
          <a:prstGeom prst="rect">
            <a:avLst/>
          </a:prstGeom>
        </p:spPr>
      </p:pic>
    </p:spTree>
    <p:extLst>
      <p:ext uri="{BB962C8B-B14F-4D97-AF65-F5344CB8AC3E}">
        <p14:creationId xmlns:p14="http://schemas.microsoft.com/office/powerpoint/2010/main" val="1391542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à coins arrondis 2"/>
              <p:cNvSpPr/>
              <p:nvPr/>
            </p:nvSpPr>
            <p:spPr>
              <a:xfrm>
                <a:off x="107504" y="801027"/>
                <a:ext cx="8894440" cy="579632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fr-FR" sz="2000" b="1" i="1" u="sng" dirty="0">
                    <a:solidFill>
                      <a:srgbClr val="FF0000"/>
                    </a:solidFill>
                  </a:rPr>
                  <a:t>Coordinence</a:t>
                </a:r>
                <a:endParaRPr lang="fr-FR" sz="2000" dirty="0">
                  <a:solidFill>
                    <a:srgbClr val="FF0000"/>
                  </a:solidFill>
                </a:endParaRPr>
              </a:p>
              <a:p>
                <a:pPr algn="just"/>
                <a:r>
                  <a:rPr lang="fr-FR" sz="2000" b="1" dirty="0"/>
                  <a:t>Chaque cation Cs</a:t>
                </a:r>
                <a:r>
                  <a:rPr lang="fr-FR" sz="2000" b="1" baseline="30000" dirty="0"/>
                  <a:t>+</a:t>
                </a:r>
                <a:r>
                  <a:rPr lang="fr-FR" sz="2000" b="1" dirty="0"/>
                  <a:t> est entouré par 8 anions </a:t>
                </a:r>
                <a:r>
                  <a:rPr lang="fr-FR" sz="2000" b="1" dirty="0" smtClean="0"/>
                  <a:t>Cl</a:t>
                </a:r>
                <a:r>
                  <a:rPr lang="fr-FR" sz="2000" b="1" baseline="30000" dirty="0" smtClean="0"/>
                  <a:t>-</a:t>
                </a:r>
                <a:r>
                  <a:rPr lang="fr-FR" sz="2000" b="1" dirty="0" smtClean="0"/>
                  <a:t> situés </a:t>
                </a:r>
                <a:r>
                  <a:rPr lang="fr-FR" sz="2000" b="1" dirty="0"/>
                  <a:t>à la même distance a√3/2. De même chaque anion Cl</a:t>
                </a:r>
                <a:r>
                  <a:rPr lang="fr-FR" sz="2000" b="1" baseline="30000" dirty="0"/>
                  <a:t>-</a:t>
                </a:r>
                <a:r>
                  <a:rPr lang="fr-FR" sz="2000" b="1" dirty="0"/>
                  <a:t> est entouré par 8 cations Cs</a:t>
                </a:r>
                <a:r>
                  <a:rPr lang="fr-FR" sz="2000" b="1" baseline="30000" dirty="0"/>
                  <a:t>+</a:t>
                </a:r>
                <a:r>
                  <a:rPr lang="fr-FR" sz="2000" b="1" dirty="0"/>
                  <a:t> à la même distance a√3/2.</a:t>
                </a:r>
              </a:p>
              <a:p>
                <a:pPr algn="just"/>
                <a:r>
                  <a:rPr lang="fr-FR" sz="2000" b="1" dirty="0"/>
                  <a:t>L’indice de coordination est donc égal à 8 pour Cs</a:t>
                </a:r>
                <a:r>
                  <a:rPr lang="fr-FR" sz="2000" b="1" baseline="30000" dirty="0"/>
                  <a:t>+</a:t>
                </a:r>
                <a:r>
                  <a:rPr lang="fr-FR" sz="2000" b="1" dirty="0"/>
                  <a:t> et pour Cl</a:t>
                </a:r>
                <a:r>
                  <a:rPr lang="fr-FR" sz="2000" b="1" baseline="30000" dirty="0"/>
                  <a:t>-</a:t>
                </a:r>
                <a:r>
                  <a:rPr lang="fr-FR" sz="2000" b="1" dirty="0"/>
                  <a:t>. On dit aussi que c’est une coordination 8-8.</a:t>
                </a:r>
              </a:p>
              <a:p>
                <a:r>
                  <a:rPr lang="fr-FR" sz="2000" b="1" i="1" u="sng" dirty="0">
                    <a:solidFill>
                      <a:srgbClr val="FF0000"/>
                    </a:solidFill>
                  </a:rPr>
                  <a:t>Compacité</a:t>
                </a:r>
                <a:endParaRPr lang="fr-FR" sz="2000" dirty="0">
                  <a:solidFill>
                    <a:srgbClr val="FF0000"/>
                  </a:solidFill>
                </a:endParaRPr>
              </a:p>
              <a:p>
                <a:pPr algn="just"/>
                <a:r>
                  <a:rPr lang="fr-FR" sz="2000" b="1" dirty="0"/>
                  <a:t>La compacité se calcule de la même façon que pour les cristaux métalliques avec le volume du motif égal à la somme des volumes des ions Cs</a:t>
                </a:r>
                <a:r>
                  <a:rPr lang="fr-FR" sz="2000" b="1" baseline="30000" dirty="0"/>
                  <a:t>+</a:t>
                </a:r>
                <a:r>
                  <a:rPr lang="fr-FR" sz="2000" b="1" dirty="0"/>
                  <a:t> et Cl</a:t>
                </a:r>
                <a:r>
                  <a:rPr lang="fr-FR" sz="2000" b="1" baseline="30000" dirty="0"/>
                  <a:t>-</a:t>
                </a:r>
                <a:r>
                  <a:rPr lang="fr-FR" sz="2000" b="1" dirty="0"/>
                  <a:t> qui le constituent</a:t>
                </a:r>
                <a:r>
                  <a:rPr lang="fr-FR" sz="2000" b="1" dirty="0" smtClean="0"/>
                  <a:t>.</a:t>
                </a:r>
              </a:p>
              <a:p>
                <a:pPr algn="just"/>
                <a14:m>
                  <m:oMath xmlns:m="http://schemas.openxmlformats.org/officeDocument/2006/math">
                    <m:r>
                      <a:rPr lang="fr-FR" sz="2800" b="1" i="1">
                        <a:latin typeface="Cambria Math"/>
                      </a:rPr>
                      <m:t>𝑪</m:t>
                    </m:r>
                    <m:r>
                      <a:rPr lang="fr-FR" sz="2800" b="1" i="1">
                        <a:latin typeface="Cambria Math"/>
                      </a:rPr>
                      <m:t>=</m:t>
                    </m:r>
                    <m:f>
                      <m:fPr>
                        <m:ctrlPr>
                          <a:rPr lang="fr-FR" sz="2800" b="1" i="1">
                            <a:latin typeface="Cambria Math" panose="02040503050406030204" pitchFamily="18" charset="0"/>
                          </a:rPr>
                        </m:ctrlPr>
                      </m:fPr>
                      <m:num>
                        <m:r>
                          <a:rPr lang="fr-FR" sz="2800" b="1" i="1">
                            <a:latin typeface="Cambria Math"/>
                          </a:rPr>
                          <m:t>𝒁</m:t>
                        </m:r>
                        <m:r>
                          <a:rPr lang="fr-FR" sz="2800" b="1" i="1">
                            <a:latin typeface="Cambria Math"/>
                          </a:rPr>
                          <m:t>  </m:t>
                        </m:r>
                        <m:r>
                          <a:rPr lang="fr-FR" sz="2800" b="1" i="1">
                            <a:latin typeface="Cambria Math"/>
                          </a:rPr>
                          <m:t>𝒗𝒐𝒍𝒖𝒎𝒆</m:t>
                        </m:r>
                        <m:r>
                          <a:rPr lang="fr-FR" sz="2800" b="1" i="1">
                            <a:latin typeface="Cambria Math"/>
                          </a:rPr>
                          <m:t> </m:t>
                        </m:r>
                        <m:r>
                          <a:rPr lang="fr-FR" sz="2800" b="1" i="1">
                            <a:latin typeface="Cambria Math"/>
                          </a:rPr>
                          <m:t>𝒅𝒖</m:t>
                        </m:r>
                        <m:r>
                          <a:rPr lang="fr-FR" sz="2800" b="1" i="1">
                            <a:latin typeface="Cambria Math"/>
                          </a:rPr>
                          <m:t> </m:t>
                        </m:r>
                        <m:r>
                          <a:rPr lang="fr-FR" sz="2800" b="1" i="1">
                            <a:latin typeface="Cambria Math"/>
                          </a:rPr>
                          <m:t>𝒎𝒐𝒕𝒊𝒇</m:t>
                        </m:r>
                      </m:num>
                      <m:den>
                        <m:r>
                          <a:rPr lang="fr-FR" sz="2800" b="1" i="1">
                            <a:latin typeface="Cambria Math"/>
                          </a:rPr>
                          <m:t>𝑽𝒐𝒍𝒖𝒎𝒆</m:t>
                        </m:r>
                        <m:r>
                          <a:rPr lang="fr-FR" sz="2800" b="1" i="1">
                            <a:latin typeface="Cambria Math"/>
                          </a:rPr>
                          <m:t> </m:t>
                        </m:r>
                        <m:r>
                          <a:rPr lang="fr-FR" sz="2800" b="1" i="1">
                            <a:latin typeface="Cambria Math"/>
                          </a:rPr>
                          <m:t>𝒅𝒆</m:t>
                        </m:r>
                        <m:r>
                          <a:rPr lang="fr-FR" sz="2800" b="1" i="1">
                            <a:latin typeface="Cambria Math"/>
                          </a:rPr>
                          <m:t> </m:t>
                        </m:r>
                        <m:r>
                          <a:rPr lang="fr-FR" sz="2800" b="1" i="1">
                            <a:latin typeface="Cambria Math"/>
                          </a:rPr>
                          <m:t>𝒍𝒂</m:t>
                        </m:r>
                        <m:r>
                          <a:rPr lang="fr-FR" sz="2800" b="1" i="1">
                            <a:latin typeface="Cambria Math"/>
                          </a:rPr>
                          <m:t> </m:t>
                        </m:r>
                        <m:r>
                          <a:rPr lang="fr-FR" sz="2800" b="1" i="1">
                            <a:latin typeface="Cambria Math"/>
                          </a:rPr>
                          <m:t>𝒎𝒂𝒊𝒍𝒍𝒆</m:t>
                        </m:r>
                        <m:r>
                          <a:rPr lang="fr-FR" sz="2800" b="1" i="1">
                            <a:latin typeface="Cambria Math"/>
                          </a:rPr>
                          <m:t> </m:t>
                        </m:r>
                      </m:den>
                    </m:f>
                  </m:oMath>
                </a14:m>
                <a:r>
                  <a:rPr lang="fr-FR" sz="2800" b="1" dirty="0"/>
                  <a:t>=</a:t>
                </a:r>
                <a14:m>
                  <m:oMath xmlns:m="http://schemas.openxmlformats.org/officeDocument/2006/math">
                    <m:f>
                      <m:fPr>
                        <m:ctrlPr>
                          <a:rPr lang="fr-FR" sz="2800" b="1" i="1">
                            <a:latin typeface="Cambria Math" panose="02040503050406030204" pitchFamily="18" charset="0"/>
                          </a:rPr>
                        </m:ctrlPr>
                      </m:fPr>
                      <m:num>
                        <m:r>
                          <a:rPr lang="fr-FR" sz="2800" b="1" i="1">
                            <a:latin typeface="Cambria Math"/>
                          </a:rPr>
                          <m:t>𝟒</m:t>
                        </m:r>
                        <m:r>
                          <a:rPr lang="fr-FR" sz="2800" b="1" i="1">
                            <a:latin typeface="Cambria Math"/>
                          </a:rPr>
                          <m:t>𝝅</m:t>
                        </m:r>
                      </m:num>
                      <m:den>
                        <m:r>
                          <a:rPr lang="fr-FR" sz="2800" b="1" i="1">
                            <a:latin typeface="Cambria Math"/>
                          </a:rPr>
                          <m:t>𝟑</m:t>
                        </m:r>
                      </m:den>
                    </m:f>
                    <m:f>
                      <m:fPr>
                        <m:ctrlPr>
                          <a:rPr lang="fr-FR" sz="2800" b="1" i="1">
                            <a:latin typeface="Cambria Math" panose="02040503050406030204" pitchFamily="18" charset="0"/>
                          </a:rPr>
                        </m:ctrlPr>
                      </m:fPr>
                      <m:num>
                        <m:d>
                          <m:dPr>
                            <m:ctrlPr>
                              <a:rPr lang="fr-FR" sz="2800" b="1" i="1">
                                <a:latin typeface="Cambria Math" panose="02040503050406030204" pitchFamily="18" charset="0"/>
                              </a:rPr>
                            </m:ctrlPr>
                          </m:dPr>
                          <m:e>
                            <m:sSubSup>
                              <m:sSubSupPr>
                                <m:ctrlPr>
                                  <a:rPr lang="fr-FR" sz="2800" b="1" i="1">
                                    <a:latin typeface="Cambria Math" panose="02040503050406030204" pitchFamily="18" charset="0"/>
                                  </a:rPr>
                                </m:ctrlPr>
                              </m:sSubSupPr>
                              <m:e>
                                <m:r>
                                  <a:rPr lang="fr-FR" sz="2800" b="1" i="1">
                                    <a:latin typeface="Cambria Math"/>
                                  </a:rPr>
                                  <m:t>𝒓</m:t>
                                </m:r>
                              </m:e>
                              <m:sub>
                                <m:r>
                                  <a:rPr lang="fr-FR" sz="2800" b="1" i="1">
                                    <a:latin typeface="Cambria Math"/>
                                  </a:rPr>
                                  <m:t>+</m:t>
                                </m:r>
                              </m:sub>
                              <m:sup>
                                <m:r>
                                  <a:rPr lang="fr-FR" sz="2800" b="1" i="1">
                                    <a:latin typeface="Cambria Math"/>
                                  </a:rPr>
                                  <m:t>𝟑</m:t>
                                </m:r>
                              </m:sup>
                            </m:sSubSup>
                            <m:r>
                              <a:rPr lang="fr-FR" sz="2800" b="1" i="1">
                                <a:latin typeface="Cambria Math"/>
                              </a:rPr>
                              <m:t>+</m:t>
                            </m:r>
                            <m:sSubSup>
                              <m:sSubSupPr>
                                <m:ctrlPr>
                                  <a:rPr lang="fr-FR" sz="2800" b="1" i="1">
                                    <a:latin typeface="Cambria Math" panose="02040503050406030204" pitchFamily="18" charset="0"/>
                                  </a:rPr>
                                </m:ctrlPr>
                              </m:sSubSupPr>
                              <m:e>
                                <m:r>
                                  <a:rPr lang="fr-FR" sz="2800" b="1" i="1">
                                    <a:latin typeface="Cambria Math"/>
                                  </a:rPr>
                                  <m:t>𝒓</m:t>
                                </m:r>
                              </m:e>
                              <m:sub>
                                <m:r>
                                  <a:rPr lang="fr-FR" sz="2800" b="1" i="1">
                                    <a:latin typeface="Cambria Math"/>
                                  </a:rPr>
                                  <m:t>−</m:t>
                                </m:r>
                              </m:sub>
                              <m:sup>
                                <m:r>
                                  <a:rPr lang="fr-FR" sz="2800" b="1" i="1">
                                    <a:latin typeface="Cambria Math"/>
                                  </a:rPr>
                                  <m:t>𝟑</m:t>
                                </m:r>
                              </m:sup>
                            </m:sSubSup>
                          </m:e>
                        </m:d>
                      </m:num>
                      <m:den>
                        <m:sSup>
                          <m:sSupPr>
                            <m:ctrlPr>
                              <a:rPr lang="fr-FR" sz="2800" b="1" i="1">
                                <a:latin typeface="Cambria Math" panose="02040503050406030204" pitchFamily="18" charset="0"/>
                              </a:rPr>
                            </m:ctrlPr>
                          </m:sSupPr>
                          <m:e>
                            <m:r>
                              <a:rPr lang="fr-FR" sz="2800" b="1" i="1">
                                <a:latin typeface="Cambria Math"/>
                              </a:rPr>
                              <m:t>𝒂</m:t>
                            </m:r>
                          </m:e>
                          <m:sup>
                            <m:r>
                              <a:rPr lang="fr-FR" sz="2800" b="1" i="1">
                                <a:latin typeface="Cambria Math"/>
                              </a:rPr>
                              <m:t>𝟑</m:t>
                            </m:r>
                          </m:sup>
                        </m:sSup>
                      </m:den>
                    </m:f>
                  </m:oMath>
                </a14:m>
                <a:endParaRPr lang="fr-FR" sz="2800" b="1" dirty="0" smtClean="0"/>
              </a:p>
              <a:p>
                <a:pPr algn="just"/>
                <a:r>
                  <a:rPr lang="fr-FR" sz="2000" b="1" i="1" u="sng" dirty="0">
                    <a:solidFill>
                      <a:srgbClr val="FF0000"/>
                    </a:solidFill>
                  </a:rPr>
                  <a:t>Masse </a:t>
                </a:r>
                <a:r>
                  <a:rPr lang="fr-FR" sz="2000" b="1" i="1" u="sng" dirty="0" smtClean="0">
                    <a:solidFill>
                      <a:srgbClr val="FF0000"/>
                    </a:solidFill>
                  </a:rPr>
                  <a:t>volumique:</a:t>
                </a:r>
                <a:endParaRPr lang="fr-FR" sz="2000" b="1" i="1" u="sng" dirty="0">
                  <a:solidFill>
                    <a:srgbClr val="FF0000"/>
                  </a:solidFill>
                </a:endParaRPr>
              </a:p>
              <a:p>
                <a:pPr algn="just"/>
                <a14:m>
                  <m:oMath xmlns:m="http://schemas.openxmlformats.org/officeDocument/2006/math">
                    <m:r>
                      <a:rPr lang="fr-FR" sz="2800" b="1" i="1">
                        <a:latin typeface="Cambria Math"/>
                      </a:rPr>
                      <m:t>𝝆</m:t>
                    </m:r>
                    <m:r>
                      <a:rPr lang="fr-FR" sz="2800" b="1" i="1">
                        <a:latin typeface="Cambria Math"/>
                      </a:rPr>
                      <m:t>=</m:t>
                    </m:r>
                    <m:f>
                      <m:fPr>
                        <m:ctrlPr>
                          <a:rPr lang="fr-FR" sz="2800" b="1" i="1">
                            <a:latin typeface="Cambria Math" panose="02040503050406030204" pitchFamily="18" charset="0"/>
                          </a:rPr>
                        </m:ctrlPr>
                      </m:fPr>
                      <m:num>
                        <m:r>
                          <a:rPr lang="fr-FR" sz="2800" b="1" i="1">
                            <a:latin typeface="Cambria Math"/>
                          </a:rPr>
                          <m:t>𝒎𝒂𝒔𝒔𝒆</m:t>
                        </m:r>
                        <m:r>
                          <a:rPr lang="fr-FR" sz="2800" b="1" i="1">
                            <a:latin typeface="Cambria Math"/>
                          </a:rPr>
                          <m:t> </m:t>
                        </m:r>
                        <m:r>
                          <a:rPr lang="fr-FR" sz="2800" b="1" i="1">
                            <a:latin typeface="Cambria Math"/>
                          </a:rPr>
                          <m:t>𝒎𝒂𝒊𝒍𝒍𝒆</m:t>
                        </m:r>
                      </m:num>
                      <m:den>
                        <m:r>
                          <a:rPr lang="fr-FR" sz="2800" b="1" i="1">
                            <a:latin typeface="Cambria Math"/>
                          </a:rPr>
                          <m:t>𝑽</m:t>
                        </m:r>
                        <m:r>
                          <a:rPr lang="fr-FR" sz="2800" b="1" i="1">
                            <a:latin typeface="Cambria Math"/>
                          </a:rPr>
                          <m:t> </m:t>
                        </m:r>
                        <m:r>
                          <a:rPr lang="fr-FR" sz="2800" b="1" i="1">
                            <a:latin typeface="Cambria Math"/>
                          </a:rPr>
                          <m:t>𝒎𝒂𝒊𝒍𝒍𝒆</m:t>
                        </m:r>
                        <m:r>
                          <a:rPr lang="fr-FR" sz="2800" b="1" i="1">
                            <a:latin typeface="Cambria Math"/>
                          </a:rPr>
                          <m:t> </m:t>
                        </m:r>
                      </m:den>
                    </m:f>
                    <m:r>
                      <a:rPr lang="fr-FR" sz="2800" b="1" i="1">
                        <a:latin typeface="Cambria Math"/>
                      </a:rPr>
                      <m:t>=</m:t>
                    </m:r>
                    <m:f>
                      <m:fPr>
                        <m:ctrlPr>
                          <a:rPr lang="fr-FR" sz="2800" b="1" i="1">
                            <a:latin typeface="Cambria Math" panose="02040503050406030204" pitchFamily="18" charset="0"/>
                          </a:rPr>
                        </m:ctrlPr>
                      </m:fPr>
                      <m:num>
                        <m:r>
                          <a:rPr lang="fr-FR" sz="2800" b="1" i="1">
                            <a:latin typeface="Cambria Math"/>
                          </a:rPr>
                          <m:t>𝒁</m:t>
                        </m:r>
                        <m:r>
                          <a:rPr lang="fr-FR" sz="2800" b="1" i="1">
                            <a:latin typeface="Cambria Math"/>
                          </a:rPr>
                          <m:t> </m:t>
                        </m:r>
                        <m:r>
                          <a:rPr lang="fr-FR" sz="2800" b="1" i="1">
                            <a:latin typeface="Cambria Math"/>
                          </a:rPr>
                          <m:t>𝑴</m:t>
                        </m:r>
                        <m:r>
                          <a:rPr lang="fr-FR" sz="2800" b="1" i="1">
                            <a:latin typeface="Cambria Math"/>
                          </a:rPr>
                          <m:t> </m:t>
                        </m:r>
                        <m:r>
                          <a:rPr lang="fr-FR" sz="2800" b="1" i="1">
                            <a:latin typeface="Cambria Math"/>
                          </a:rPr>
                          <m:t>𝒎𝒐𝒕𝒊𝒇</m:t>
                        </m:r>
                      </m:num>
                      <m:den>
                        <m:r>
                          <a:rPr lang="fr-FR" sz="2800" b="1" i="1">
                            <a:latin typeface="Cambria Math"/>
                          </a:rPr>
                          <m:t>𝑵</m:t>
                        </m:r>
                        <m:r>
                          <a:rPr lang="fr-FR" sz="2800" b="1" i="1">
                            <a:latin typeface="Cambria Math"/>
                          </a:rPr>
                          <m:t> </m:t>
                        </m:r>
                        <m:r>
                          <a:rPr lang="fr-FR" sz="2800" b="1" i="1">
                            <a:latin typeface="Cambria Math"/>
                          </a:rPr>
                          <m:t>𝑽</m:t>
                        </m:r>
                        <m:r>
                          <a:rPr lang="fr-FR" sz="2800" b="1" i="1">
                            <a:latin typeface="Cambria Math"/>
                          </a:rPr>
                          <m:t> </m:t>
                        </m:r>
                        <m:r>
                          <a:rPr lang="fr-FR" sz="2800" b="1" i="1">
                            <a:latin typeface="Cambria Math"/>
                          </a:rPr>
                          <m:t>𝒎𝒂𝒊𝒍𝒍𝒆</m:t>
                        </m:r>
                      </m:den>
                    </m:f>
                  </m:oMath>
                </a14:m>
                <a:r>
                  <a:rPr lang="fr-FR" sz="2800" b="1" dirty="0"/>
                  <a:t>=</a:t>
                </a:r>
                <a14:m>
                  <m:oMath xmlns:m="http://schemas.openxmlformats.org/officeDocument/2006/math">
                    <m:f>
                      <m:fPr>
                        <m:ctrlPr>
                          <a:rPr lang="fr-FR" sz="2800" b="1" i="1">
                            <a:latin typeface="Cambria Math" panose="02040503050406030204" pitchFamily="18" charset="0"/>
                          </a:rPr>
                        </m:ctrlPr>
                      </m:fPr>
                      <m:num>
                        <m:r>
                          <a:rPr lang="fr-FR" sz="2800" b="1" i="1">
                            <a:latin typeface="Cambria Math"/>
                          </a:rPr>
                          <m:t>𝟏</m:t>
                        </m:r>
                      </m:num>
                      <m:den>
                        <m:r>
                          <a:rPr lang="fr-FR" sz="2800" b="1" i="1">
                            <a:latin typeface="Cambria Math"/>
                          </a:rPr>
                          <m:t>𝑵</m:t>
                        </m:r>
                      </m:den>
                    </m:f>
                    <m:f>
                      <m:fPr>
                        <m:ctrlPr>
                          <a:rPr lang="fr-FR" sz="2800" b="1" i="1">
                            <a:latin typeface="Cambria Math" panose="02040503050406030204" pitchFamily="18" charset="0"/>
                          </a:rPr>
                        </m:ctrlPr>
                      </m:fPr>
                      <m:num>
                        <m:r>
                          <a:rPr lang="fr-FR" sz="2800" b="1" i="1">
                            <a:latin typeface="Cambria Math"/>
                          </a:rPr>
                          <m:t>𝑴𝑪𝒔𝑪𝒍</m:t>
                        </m:r>
                      </m:num>
                      <m:den>
                        <m:sSup>
                          <m:sSupPr>
                            <m:ctrlPr>
                              <a:rPr lang="fr-FR" sz="2800" b="1" i="1">
                                <a:latin typeface="Cambria Math" panose="02040503050406030204" pitchFamily="18" charset="0"/>
                              </a:rPr>
                            </m:ctrlPr>
                          </m:sSupPr>
                          <m:e>
                            <m:r>
                              <a:rPr lang="fr-FR" sz="2800" b="1" i="1">
                                <a:latin typeface="Cambria Math"/>
                              </a:rPr>
                              <m:t>𝒂</m:t>
                            </m:r>
                          </m:e>
                          <m:sup>
                            <m:r>
                              <a:rPr lang="fr-FR" sz="2800" b="1" i="1">
                                <a:latin typeface="Cambria Math"/>
                              </a:rPr>
                              <m:t>𝟑</m:t>
                            </m:r>
                          </m:sup>
                        </m:sSup>
                      </m:den>
                    </m:f>
                  </m:oMath>
                </a14:m>
                <a:endParaRPr lang="fr-FR" sz="2800" b="1" dirty="0" smtClean="0"/>
              </a:p>
              <a:p>
                <a:pPr algn="just"/>
                <a:r>
                  <a:rPr lang="fr-FR" sz="2000" b="1" i="1" u="sng" dirty="0">
                    <a:solidFill>
                      <a:srgbClr val="FF0000"/>
                    </a:solidFill>
                  </a:rPr>
                  <a:t>Condition d’existence de la structure type </a:t>
                </a:r>
                <a:r>
                  <a:rPr lang="fr-FR" sz="2000" b="1" i="1" u="sng" dirty="0" err="1">
                    <a:solidFill>
                      <a:srgbClr val="FF0000"/>
                    </a:solidFill>
                  </a:rPr>
                  <a:t>CsCl</a:t>
                </a:r>
                <a:endParaRPr lang="fr-FR" sz="2000" b="1" i="1" u="sng" dirty="0">
                  <a:solidFill>
                    <a:srgbClr val="FF0000"/>
                  </a:solidFill>
                </a:endParaRPr>
              </a:p>
              <a:p>
                <a:pPr algn="just"/>
                <a:r>
                  <a:rPr lang="fr-FR" sz="2800" b="1" i="1" dirty="0"/>
                  <a:t>Comme r</a:t>
                </a:r>
                <a:r>
                  <a:rPr lang="fr-FR" sz="2800" b="1" i="1" baseline="30000" dirty="0"/>
                  <a:t>+</a:t>
                </a:r>
                <a:r>
                  <a:rPr lang="fr-FR" sz="2800" b="1" i="1" dirty="0"/>
                  <a:t>&lt;r</a:t>
                </a:r>
                <a:r>
                  <a:rPr lang="fr-FR" sz="2800" b="1" i="1" baseline="30000" dirty="0"/>
                  <a:t>-</a:t>
                </a:r>
                <a:r>
                  <a:rPr lang="fr-FR" sz="2800" b="1" i="1" dirty="0"/>
                  <a:t> 		0,732 ≤</a:t>
                </a:r>
                <a14:m>
                  <m:oMath xmlns:m="http://schemas.openxmlformats.org/officeDocument/2006/math">
                    <m:f>
                      <m:fPr>
                        <m:ctrlPr>
                          <a:rPr lang="fr-FR" sz="2800" b="1" i="1">
                            <a:latin typeface="Cambria Math" panose="02040503050406030204" pitchFamily="18" charset="0"/>
                          </a:rPr>
                        </m:ctrlPr>
                      </m:fPr>
                      <m:num>
                        <m:sSup>
                          <m:sSupPr>
                            <m:ctrlPr>
                              <a:rPr lang="fr-FR" sz="2800" b="1" i="1">
                                <a:latin typeface="Cambria Math" panose="02040503050406030204" pitchFamily="18" charset="0"/>
                              </a:rPr>
                            </m:ctrlPr>
                          </m:sSupPr>
                          <m:e>
                            <m:r>
                              <a:rPr lang="fr-FR" sz="2800" b="1" i="1">
                                <a:latin typeface="Cambria Math"/>
                              </a:rPr>
                              <m:t>𝑟</m:t>
                            </m:r>
                          </m:e>
                          <m:sup>
                            <m:r>
                              <a:rPr lang="fr-FR" sz="2800" b="1" i="1">
                                <a:latin typeface="Cambria Math"/>
                              </a:rPr>
                              <m:t>+</m:t>
                            </m:r>
                          </m:sup>
                        </m:sSup>
                      </m:num>
                      <m:den>
                        <m:r>
                          <a:rPr lang="fr-FR" sz="2800" b="1" i="1">
                            <a:latin typeface="Cambria Math"/>
                          </a:rPr>
                          <m:t>𝑟</m:t>
                        </m:r>
                        <m:r>
                          <a:rPr lang="fr-FR" sz="2800" b="1" i="1">
                            <a:latin typeface="Cambria Math"/>
                          </a:rPr>
                          <m:t>−</m:t>
                        </m:r>
                      </m:den>
                    </m:f>
                  </m:oMath>
                </a14:m>
                <a:r>
                  <a:rPr lang="fr-FR" sz="2800" b="1" i="1" dirty="0"/>
                  <a:t>≤ 1</a:t>
                </a:r>
              </a:p>
            </p:txBody>
          </p:sp>
        </mc:Choice>
        <mc:Fallback xmlns="">
          <p:sp>
            <p:nvSpPr>
              <p:cNvPr id="3" name="Rectangle à coins arrondis 2"/>
              <p:cNvSpPr>
                <a:spLocks noRot="1" noChangeAspect="1" noMove="1" noResize="1" noEditPoints="1" noAdjustHandles="1" noChangeArrowheads="1" noChangeShapeType="1" noTextEdit="1"/>
              </p:cNvSpPr>
              <p:nvPr/>
            </p:nvSpPr>
            <p:spPr>
              <a:xfrm>
                <a:off x="107504" y="801027"/>
                <a:ext cx="8894440" cy="5796325"/>
              </a:xfrm>
              <a:prstGeom prst="roundRect">
                <a:avLst/>
              </a:prstGeom>
              <a:blipFill rotWithShape="1">
                <a:blip r:embed="rId2"/>
                <a:stretch>
                  <a:fillRect/>
                </a:stretch>
              </a:blipFill>
            </p:spPr>
            <p:txBody>
              <a:bodyPr/>
              <a:lstStyle/>
              <a:p>
                <a:r>
                  <a:rPr lang="fr-FR">
                    <a:noFill/>
                  </a:rPr>
                  <a:t> </a:t>
                </a:r>
              </a:p>
            </p:txBody>
          </p:sp>
        </mc:Fallback>
      </mc:AlternateContent>
      <p:sp>
        <p:nvSpPr>
          <p:cNvPr id="4" name="Espace réservé du pied de page 3"/>
          <p:cNvSpPr>
            <a:spLocks noGrp="1"/>
          </p:cNvSpPr>
          <p:nvPr>
            <p:ph type="ftr" sz="quarter" idx="11"/>
          </p:nvPr>
        </p:nvSpPr>
        <p:spPr>
          <a:xfrm>
            <a:off x="2699792" y="6592267"/>
            <a:ext cx="3975720" cy="365125"/>
          </a:xfrm>
        </p:spPr>
        <p:txBody>
          <a:bodyPr/>
          <a:lstStyle/>
          <a:p>
            <a:r>
              <a:rPr lang="fr-FR" dirty="0" smtClean="0"/>
              <a:t>Chapitre V : Structure ioniques</a:t>
            </a:r>
            <a:endParaRPr lang="fr-FR" dirty="0"/>
          </a:p>
        </p:txBody>
      </p:sp>
      <p:sp>
        <p:nvSpPr>
          <p:cNvPr id="6" name="Espace réservé de la date 5"/>
          <p:cNvSpPr>
            <a:spLocks noGrp="1"/>
          </p:cNvSpPr>
          <p:nvPr>
            <p:ph type="dt" sz="half" idx="10"/>
          </p:nvPr>
        </p:nvSpPr>
        <p:spPr>
          <a:xfrm>
            <a:off x="457200" y="6520259"/>
            <a:ext cx="2133600" cy="365125"/>
          </a:xfrm>
        </p:spPr>
        <p:txBody>
          <a:bodyPr/>
          <a:lstStyle/>
          <a:p>
            <a:fld id="{286A02F1-5632-4601-8128-7FD5AA27E6A6}" type="datetime1">
              <a:rPr lang="fr-FR" smtClean="0"/>
              <a:t>19/05/2021</a:t>
            </a:fld>
            <a:endParaRPr lang="fr-FR" dirty="0"/>
          </a:p>
        </p:txBody>
      </p:sp>
      <p:sp>
        <p:nvSpPr>
          <p:cNvPr id="2" name="Espace réservé du numéro de diapositive 1"/>
          <p:cNvSpPr>
            <a:spLocks noGrp="1"/>
          </p:cNvSpPr>
          <p:nvPr>
            <p:ph type="sldNum" sz="quarter" idx="12"/>
          </p:nvPr>
        </p:nvSpPr>
        <p:spPr>
          <a:xfrm>
            <a:off x="6553200" y="6520259"/>
            <a:ext cx="2133600" cy="365125"/>
          </a:xfrm>
        </p:spPr>
        <p:txBody>
          <a:bodyPr/>
          <a:lstStyle/>
          <a:p>
            <a:fld id="{1CC1B859-83D0-43C4-A4ED-D95C0EF8FDC0}" type="slidenum">
              <a:rPr lang="fr-FR" smtClean="0"/>
              <a:t>5</a:t>
            </a:fld>
            <a:endParaRPr lang="fr-FR" dirty="0"/>
          </a:p>
        </p:txBody>
      </p:sp>
      <p:sp>
        <p:nvSpPr>
          <p:cNvPr id="10" name="AutoShape 4"/>
          <p:cNvSpPr>
            <a:spLocks noChangeArrowheads="1"/>
          </p:cNvSpPr>
          <p:nvPr/>
        </p:nvSpPr>
        <p:spPr bwMode="auto">
          <a:xfrm>
            <a:off x="467544" y="-99392"/>
            <a:ext cx="8534400" cy="940653"/>
          </a:xfrm>
          <a:prstGeom prst="horizontalScroll">
            <a:avLst>
              <a:gd name="adj" fmla="val 12500"/>
            </a:avLst>
          </a:prstGeom>
          <a:gradFill rotWithShape="1">
            <a:gsLst>
              <a:gs pos="0">
                <a:srgbClr val="CC3300"/>
              </a:gs>
              <a:gs pos="50000">
                <a:schemeClr val="bg1"/>
              </a:gs>
              <a:gs pos="100000">
                <a:srgbClr val="CC3300"/>
              </a:gs>
            </a:gsLst>
            <a:lin ang="5400000" scaled="1"/>
          </a:gra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2000" b="1" dirty="0" smtClean="0"/>
              <a:t>VI-1- </a:t>
            </a:r>
            <a:r>
              <a:rPr lang="fr-FR" sz="2000" b="1" dirty="0"/>
              <a:t>Composés de type </a:t>
            </a:r>
            <a:r>
              <a:rPr lang="fr-FR" sz="2000" b="1" dirty="0" smtClean="0"/>
              <a:t>AB</a:t>
            </a:r>
          </a:p>
          <a:p>
            <a:pPr algn="ctr"/>
            <a:r>
              <a:rPr lang="fr-FR" sz="2000" b="1" dirty="0" smtClean="0"/>
              <a:t>VI-1-1- </a:t>
            </a:r>
            <a:r>
              <a:rPr lang="fr-FR" sz="2000" b="1" dirty="0"/>
              <a:t>Structure de type </a:t>
            </a:r>
            <a:r>
              <a:rPr lang="fr-FR" sz="2000" b="1" dirty="0" err="1" smtClean="0"/>
              <a:t>CsCl</a:t>
            </a:r>
            <a:endParaRPr lang="fr-FR" sz="2000" b="1" dirty="0"/>
          </a:p>
        </p:txBody>
      </p:sp>
    </p:spTree>
    <p:extLst>
      <p:ext uri="{BB962C8B-B14F-4D97-AF65-F5344CB8AC3E}">
        <p14:creationId xmlns:p14="http://schemas.microsoft.com/office/powerpoint/2010/main" val="2288168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à coins arrondis 2"/>
              <p:cNvSpPr/>
              <p:nvPr/>
            </p:nvSpPr>
            <p:spPr>
              <a:xfrm>
                <a:off x="179512" y="908720"/>
                <a:ext cx="6048672" cy="532859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lnSpc>
                    <a:spcPct val="200000"/>
                  </a:lnSpc>
                </a:pPr>
                <a:r>
                  <a:rPr lang="fr-FR" sz="2000" b="1" i="1" u="sng" dirty="0">
                    <a:solidFill>
                      <a:srgbClr val="FF0000"/>
                    </a:solidFill>
                  </a:rPr>
                  <a:t>Projection de la maille sur le plan </a:t>
                </a:r>
                <a:r>
                  <a:rPr lang="fr-FR" sz="2000" b="1" i="1" u="sng" dirty="0" err="1">
                    <a:solidFill>
                      <a:srgbClr val="FF0000"/>
                    </a:solidFill>
                  </a:rPr>
                  <a:t>xy</a:t>
                </a:r>
                <a:endParaRPr lang="fr-FR" sz="2000" b="1" i="1" u="sng" dirty="0">
                  <a:solidFill>
                    <a:srgbClr val="FF0000"/>
                  </a:solidFill>
                </a:endParaRPr>
              </a:p>
              <a:p>
                <a:pPr algn="just">
                  <a:lnSpc>
                    <a:spcPct val="200000"/>
                  </a:lnSpc>
                </a:pPr>
                <a:r>
                  <a:rPr lang="fr-FR" sz="2000" b="1" i="1" u="sng" dirty="0">
                    <a:solidFill>
                      <a:srgbClr val="FF0000"/>
                    </a:solidFill>
                  </a:rPr>
                  <a:t>Condition d’existence de la structure type </a:t>
                </a:r>
                <a:r>
                  <a:rPr lang="fr-FR" sz="2000" b="1" i="1" u="sng" dirty="0" err="1">
                    <a:solidFill>
                      <a:srgbClr val="FF0000"/>
                    </a:solidFill>
                  </a:rPr>
                  <a:t>CsCl</a:t>
                </a:r>
                <a:endParaRPr lang="fr-FR" sz="2000" dirty="0">
                  <a:solidFill>
                    <a:srgbClr val="FF0000"/>
                  </a:solidFill>
                </a:endParaRPr>
              </a:p>
              <a:p>
                <a:pPr algn="just"/>
                <a:r>
                  <a:rPr lang="fr-FR" sz="2000" b="1" dirty="0"/>
                  <a:t>Soit le plan diagonal du cube d’arête </a:t>
                </a:r>
                <a:r>
                  <a:rPr lang="fr-FR" sz="2000" b="1" dirty="0" smtClean="0"/>
                  <a:t>a:</a:t>
                </a:r>
                <a:endParaRPr lang="fr-FR" sz="2000" b="1" dirty="0"/>
              </a:p>
              <a:p>
                <a:pPr algn="just"/>
                <a:r>
                  <a:rPr lang="fr-FR" sz="2000" b="1" dirty="0"/>
                  <a:t>Les ions adjacents Cl- qui sont plus volumineux que les ions Cs+ ne doivent pas s’interpénétrer. La plus courte distance a entre deux ions Cl- doit donc être supérieure à </a:t>
                </a:r>
                <a:r>
                  <a:rPr lang="fr-FR" sz="2000" b="1" dirty="0" smtClean="0"/>
                  <a:t>2r</a:t>
                </a:r>
                <a:r>
                  <a:rPr lang="fr-FR" sz="2000" b="1" baseline="30000" dirty="0" smtClean="0"/>
                  <a:t>-</a:t>
                </a:r>
                <a:r>
                  <a:rPr lang="fr-FR" sz="2000" b="1" dirty="0" smtClean="0"/>
                  <a:t> et </a:t>
                </a:r>
                <a:r>
                  <a:rPr lang="fr-FR" sz="2000" b="1" dirty="0"/>
                  <a:t>dans le cas limite les anions sont tangents entre eux c- à-d: a≥2r</a:t>
                </a:r>
                <a:r>
                  <a:rPr lang="fr-FR" sz="2000" b="1" baseline="30000" dirty="0"/>
                  <a:t>-</a:t>
                </a:r>
                <a:r>
                  <a:rPr lang="fr-FR" sz="2000" b="1" dirty="0"/>
                  <a:t> (1)</a:t>
                </a:r>
              </a:p>
              <a:p>
                <a:pPr algn="just"/>
                <a:r>
                  <a:rPr lang="fr-FR" sz="2000" b="1" dirty="0"/>
                  <a:t>Le cation Cs</a:t>
                </a:r>
                <a:r>
                  <a:rPr lang="fr-FR" sz="2000" b="1" baseline="30000" dirty="0"/>
                  <a:t>+</a:t>
                </a:r>
                <a:r>
                  <a:rPr lang="fr-FR" sz="2000" b="1" dirty="0"/>
                  <a:t> se plaçant dans les interstices laissés libres par les anions et dans l’hypothèse du contact anion-cation:</a:t>
                </a:r>
                <a:r>
                  <a:rPr lang="fr-FR" sz="2000" b="1" i="1" u="sng" dirty="0" smtClean="0"/>
                  <a:t> </a:t>
                </a:r>
              </a:p>
              <a:p>
                <a:pPr algn="just"/>
                <a:r>
                  <a:rPr lang="fr-FR" sz="2000" b="1" dirty="0"/>
                  <a:t>2r</a:t>
                </a:r>
                <a:r>
                  <a:rPr lang="fr-FR" sz="2000" b="1" baseline="30000" dirty="0"/>
                  <a:t>+</a:t>
                </a:r>
                <a:r>
                  <a:rPr lang="fr-FR" sz="2000" b="1" dirty="0"/>
                  <a:t>+2r</a:t>
                </a:r>
                <a:r>
                  <a:rPr lang="fr-FR" sz="2000" b="1" baseline="30000" dirty="0"/>
                  <a:t>-</a:t>
                </a:r>
                <a:r>
                  <a:rPr lang="fr-FR" sz="2000" b="1" dirty="0"/>
                  <a:t>=a</a:t>
                </a:r>
                <a14:m>
                  <m:oMath xmlns:m="http://schemas.openxmlformats.org/officeDocument/2006/math">
                    <m:rad>
                      <m:radPr>
                        <m:degHide m:val="on"/>
                        <m:ctrlPr>
                          <a:rPr lang="fr-FR" sz="2000" b="1" i="1">
                            <a:latin typeface="Cambria Math" panose="02040503050406030204" pitchFamily="18" charset="0"/>
                          </a:rPr>
                        </m:ctrlPr>
                      </m:radPr>
                      <m:deg/>
                      <m:e>
                        <m:r>
                          <a:rPr lang="fr-FR" sz="2000" b="1" i="1">
                            <a:latin typeface="Cambria Math"/>
                          </a:rPr>
                          <m:t>𝟑</m:t>
                        </m:r>
                      </m:e>
                    </m:rad>
                  </m:oMath>
                </a14:m>
                <a:r>
                  <a:rPr lang="fr-FR" sz="2000" b="1" dirty="0"/>
                  <a:t> (2)					</a:t>
                </a:r>
                <a:endParaRPr lang="fr-FR" sz="2000" b="1" dirty="0" smtClean="0"/>
              </a:p>
              <a:p>
                <a:pPr algn="just"/>
                <a:r>
                  <a:rPr lang="fr-FR" sz="2000" b="1" dirty="0" smtClean="0"/>
                  <a:t>a</a:t>
                </a:r>
                <a:r>
                  <a:rPr lang="fr-FR" sz="2000" b="1" dirty="0"/>
                  <a:t>=</a:t>
                </a:r>
                <a14:m>
                  <m:oMath xmlns:m="http://schemas.openxmlformats.org/officeDocument/2006/math">
                    <m:f>
                      <m:fPr>
                        <m:ctrlPr>
                          <a:rPr lang="fr-FR" sz="2000" b="1" i="1">
                            <a:latin typeface="Cambria Math" panose="02040503050406030204" pitchFamily="18" charset="0"/>
                          </a:rPr>
                        </m:ctrlPr>
                      </m:fPr>
                      <m:num>
                        <m:r>
                          <a:rPr lang="fr-FR" sz="2000" b="1" i="1">
                            <a:latin typeface="Cambria Math"/>
                          </a:rPr>
                          <m:t>𝟐</m:t>
                        </m:r>
                        <m:d>
                          <m:dPr>
                            <m:ctrlPr>
                              <a:rPr lang="fr-FR" sz="2000" b="1" i="1">
                                <a:latin typeface="Cambria Math" panose="02040503050406030204" pitchFamily="18" charset="0"/>
                              </a:rPr>
                            </m:ctrlPr>
                          </m:dPr>
                          <m:e>
                            <m:sSup>
                              <m:sSupPr>
                                <m:ctrlPr>
                                  <a:rPr lang="fr-FR" sz="2000" b="1" i="1">
                                    <a:latin typeface="Cambria Math" panose="02040503050406030204" pitchFamily="18" charset="0"/>
                                  </a:rPr>
                                </m:ctrlPr>
                              </m:sSupPr>
                              <m:e>
                                <m:r>
                                  <a:rPr lang="fr-FR" sz="2000" b="1" i="1">
                                    <a:latin typeface="Cambria Math"/>
                                  </a:rPr>
                                  <m:t>𝒓</m:t>
                                </m:r>
                              </m:e>
                              <m:sup>
                                <m:r>
                                  <a:rPr lang="fr-FR" sz="2000" b="1" baseline="30000">
                                    <a:latin typeface="Cambria Math"/>
                                  </a:rPr>
                                  <m:t>+</m:t>
                                </m:r>
                              </m:sup>
                            </m:sSup>
                            <m:r>
                              <a:rPr lang="fr-FR" sz="2000" b="1">
                                <a:latin typeface="Cambria Math"/>
                              </a:rPr>
                              <m:t>+</m:t>
                            </m:r>
                            <m:sSup>
                              <m:sSupPr>
                                <m:ctrlPr>
                                  <a:rPr lang="fr-FR" sz="2000" b="1" i="1">
                                    <a:latin typeface="Cambria Math" panose="02040503050406030204" pitchFamily="18" charset="0"/>
                                  </a:rPr>
                                </m:ctrlPr>
                              </m:sSupPr>
                              <m:e>
                                <m:r>
                                  <a:rPr lang="fr-FR" sz="2000" b="1" i="1">
                                    <a:latin typeface="Cambria Math"/>
                                  </a:rPr>
                                  <m:t>𝒓</m:t>
                                </m:r>
                              </m:e>
                              <m:sup>
                                <m:r>
                                  <a:rPr lang="fr-FR" sz="2000" b="1" i="1" baseline="30000">
                                    <a:latin typeface="Cambria Math"/>
                                  </a:rPr>
                                  <m:t>−</m:t>
                                </m:r>
                              </m:sup>
                            </m:sSup>
                          </m:e>
                        </m:d>
                      </m:num>
                      <m:den>
                        <m:rad>
                          <m:radPr>
                            <m:degHide m:val="on"/>
                            <m:ctrlPr>
                              <a:rPr lang="fr-FR" sz="2000" b="1" i="1">
                                <a:latin typeface="Cambria Math" panose="02040503050406030204" pitchFamily="18" charset="0"/>
                              </a:rPr>
                            </m:ctrlPr>
                          </m:radPr>
                          <m:deg/>
                          <m:e>
                            <m:r>
                              <a:rPr lang="fr-FR" sz="2000" b="1" i="1">
                                <a:latin typeface="Cambria Math"/>
                              </a:rPr>
                              <m:t>𝟑</m:t>
                            </m:r>
                          </m:e>
                        </m:rad>
                      </m:den>
                    </m:f>
                  </m:oMath>
                </a14:m>
                <a:endParaRPr lang="fr-FR" sz="2000" b="1" i="1" u="sng" dirty="0" smtClean="0"/>
              </a:p>
            </p:txBody>
          </p:sp>
        </mc:Choice>
        <mc:Fallback xmlns="">
          <p:sp>
            <p:nvSpPr>
              <p:cNvPr id="3" name="Rectangle à coins arrondis 2"/>
              <p:cNvSpPr>
                <a:spLocks noRot="1" noChangeAspect="1" noMove="1" noResize="1" noEditPoints="1" noAdjustHandles="1" noChangeArrowheads="1" noChangeShapeType="1" noTextEdit="1"/>
              </p:cNvSpPr>
              <p:nvPr/>
            </p:nvSpPr>
            <p:spPr>
              <a:xfrm>
                <a:off x="179512" y="908720"/>
                <a:ext cx="6048672" cy="5328592"/>
              </a:xfrm>
              <a:prstGeom prst="roundRect">
                <a:avLst/>
              </a:prstGeom>
              <a:blipFill rotWithShape="1">
                <a:blip r:embed="rId2"/>
                <a:stretch>
                  <a:fillRect/>
                </a:stretch>
              </a:blipFill>
            </p:spPr>
            <p:txBody>
              <a:bodyPr/>
              <a:lstStyle/>
              <a:p>
                <a:r>
                  <a:rPr lang="fr-FR">
                    <a:noFill/>
                  </a:rPr>
                  <a:t> </a:t>
                </a:r>
              </a:p>
            </p:txBody>
          </p:sp>
        </mc:Fallback>
      </mc:AlternateContent>
      <p:sp>
        <p:nvSpPr>
          <p:cNvPr id="4" name="Espace réservé du pied de page 3"/>
          <p:cNvSpPr>
            <a:spLocks noGrp="1"/>
          </p:cNvSpPr>
          <p:nvPr>
            <p:ph type="ftr" sz="quarter" idx="11"/>
          </p:nvPr>
        </p:nvSpPr>
        <p:spPr>
          <a:xfrm>
            <a:off x="2598254" y="6381328"/>
            <a:ext cx="4112096" cy="365125"/>
          </a:xfrm>
        </p:spPr>
        <p:txBody>
          <a:bodyPr/>
          <a:lstStyle/>
          <a:p>
            <a:r>
              <a:rPr lang="fr-FR" smtClean="0"/>
              <a:t>Chapitre V : Structure ioniques</a:t>
            </a:r>
            <a:endParaRPr lang="fr-FR" dirty="0"/>
          </a:p>
        </p:txBody>
      </p:sp>
      <p:sp>
        <p:nvSpPr>
          <p:cNvPr id="6" name="Espace réservé de la date 5"/>
          <p:cNvSpPr>
            <a:spLocks noGrp="1"/>
          </p:cNvSpPr>
          <p:nvPr>
            <p:ph type="dt" sz="half" idx="10"/>
          </p:nvPr>
        </p:nvSpPr>
        <p:spPr/>
        <p:txBody>
          <a:bodyPr/>
          <a:lstStyle/>
          <a:p>
            <a:fld id="{4F2B3A32-598A-4294-A847-23977BC40724}" type="datetime1">
              <a:rPr lang="fr-FR" smtClean="0"/>
              <a:t>19/05/2021</a:t>
            </a:fld>
            <a:endParaRPr lang="fr-FR"/>
          </a:p>
        </p:txBody>
      </p:sp>
      <p:sp>
        <p:nvSpPr>
          <p:cNvPr id="2" name="Espace réservé du numéro de diapositive 1"/>
          <p:cNvSpPr>
            <a:spLocks noGrp="1"/>
          </p:cNvSpPr>
          <p:nvPr>
            <p:ph type="sldNum" sz="quarter" idx="12"/>
          </p:nvPr>
        </p:nvSpPr>
        <p:spPr/>
        <p:txBody>
          <a:bodyPr/>
          <a:lstStyle/>
          <a:p>
            <a:fld id="{1CC1B859-83D0-43C4-A4ED-D95C0EF8FDC0}" type="slidenum">
              <a:rPr lang="fr-FR" smtClean="0"/>
              <a:t>6</a:t>
            </a:fld>
            <a:endParaRPr lang="fr-FR"/>
          </a:p>
        </p:txBody>
      </p:sp>
      <p:pic>
        <p:nvPicPr>
          <p:cNvPr id="12" name="Image 11"/>
          <p:cNvPicPr/>
          <p:nvPr/>
        </p:nvPicPr>
        <p:blipFill>
          <a:blip r:embed="rId3">
            <a:extLst>
              <a:ext uri="{28A0092B-C50C-407E-A947-70E740481C1C}">
                <a14:useLocalDpi xmlns:a14="http://schemas.microsoft.com/office/drawing/2010/main" val="0"/>
              </a:ext>
            </a:extLst>
          </a:blip>
          <a:stretch>
            <a:fillRect/>
          </a:stretch>
        </p:blipFill>
        <p:spPr>
          <a:xfrm>
            <a:off x="6264721" y="908720"/>
            <a:ext cx="2771775" cy="2009775"/>
          </a:xfrm>
          <a:prstGeom prst="rect">
            <a:avLst/>
          </a:prstGeom>
        </p:spPr>
      </p:pic>
      <p:pic>
        <p:nvPicPr>
          <p:cNvPr id="13" name="Image 12"/>
          <p:cNvPicPr/>
          <p:nvPr/>
        </p:nvPicPr>
        <p:blipFill>
          <a:blip r:embed="rId4">
            <a:extLst>
              <a:ext uri="{28A0092B-C50C-407E-A947-70E740481C1C}">
                <a14:useLocalDpi xmlns:a14="http://schemas.microsoft.com/office/drawing/2010/main" val="0"/>
              </a:ext>
            </a:extLst>
          </a:blip>
          <a:stretch>
            <a:fillRect/>
          </a:stretch>
        </p:blipFill>
        <p:spPr>
          <a:xfrm>
            <a:off x="6392738" y="3579710"/>
            <a:ext cx="2571750" cy="1876425"/>
          </a:xfrm>
          <a:prstGeom prst="rect">
            <a:avLst/>
          </a:prstGeom>
        </p:spPr>
      </p:pic>
      <p:sp>
        <p:nvSpPr>
          <p:cNvPr id="14" name="AutoShape 4"/>
          <p:cNvSpPr>
            <a:spLocks noChangeArrowheads="1"/>
          </p:cNvSpPr>
          <p:nvPr/>
        </p:nvSpPr>
        <p:spPr bwMode="auto">
          <a:xfrm>
            <a:off x="467544" y="-99392"/>
            <a:ext cx="8534400" cy="940653"/>
          </a:xfrm>
          <a:prstGeom prst="horizontalScroll">
            <a:avLst>
              <a:gd name="adj" fmla="val 12500"/>
            </a:avLst>
          </a:prstGeom>
          <a:gradFill rotWithShape="1">
            <a:gsLst>
              <a:gs pos="0">
                <a:srgbClr val="CC3300"/>
              </a:gs>
              <a:gs pos="50000">
                <a:schemeClr val="bg1"/>
              </a:gs>
              <a:gs pos="100000">
                <a:srgbClr val="CC3300"/>
              </a:gs>
            </a:gsLst>
            <a:lin ang="5400000" scaled="1"/>
          </a:gra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2000" b="1" dirty="0" smtClean="0"/>
              <a:t>VI-1- </a:t>
            </a:r>
            <a:r>
              <a:rPr lang="fr-FR" sz="2000" b="1" dirty="0"/>
              <a:t>Composés de type </a:t>
            </a:r>
            <a:r>
              <a:rPr lang="fr-FR" sz="2000" b="1" dirty="0" smtClean="0"/>
              <a:t>AB</a:t>
            </a:r>
          </a:p>
          <a:p>
            <a:pPr algn="ctr"/>
            <a:r>
              <a:rPr lang="fr-FR" sz="2000" b="1" dirty="0" smtClean="0"/>
              <a:t>VI-1-1- </a:t>
            </a:r>
            <a:r>
              <a:rPr lang="fr-FR" sz="2000" b="1" dirty="0"/>
              <a:t>Structure de type </a:t>
            </a:r>
            <a:r>
              <a:rPr lang="fr-FR" sz="2000" b="1" dirty="0" err="1" smtClean="0"/>
              <a:t>CsCl</a:t>
            </a:r>
            <a:endParaRPr lang="fr-FR" sz="2000" b="1" dirty="0"/>
          </a:p>
        </p:txBody>
      </p:sp>
    </p:spTree>
    <p:extLst>
      <p:ext uri="{BB962C8B-B14F-4D97-AF65-F5344CB8AC3E}">
        <p14:creationId xmlns:p14="http://schemas.microsoft.com/office/powerpoint/2010/main" val="1288284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1" y="764704"/>
            <a:ext cx="6991049" cy="60932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lnSpc>
                <a:spcPct val="150000"/>
              </a:lnSpc>
            </a:pPr>
            <a:r>
              <a:rPr lang="fr-FR" sz="2400" b="1" u="sng" dirty="0" smtClean="0">
                <a:solidFill>
                  <a:srgbClr val="FF0000"/>
                </a:solidFill>
                <a:latin typeface="Times New Roman" pitchFamily="18" charset="0"/>
                <a:cs typeface="Times New Roman" pitchFamily="18" charset="0"/>
              </a:rPr>
              <a:t>Description </a:t>
            </a:r>
            <a:r>
              <a:rPr lang="fr-FR" sz="2400" b="1" u="sng" dirty="0">
                <a:solidFill>
                  <a:srgbClr val="FF0000"/>
                </a:solidFill>
                <a:latin typeface="Times New Roman" pitchFamily="18" charset="0"/>
                <a:cs typeface="Times New Roman" pitchFamily="18" charset="0"/>
              </a:rPr>
              <a:t>de la </a:t>
            </a:r>
            <a:r>
              <a:rPr lang="fr-FR" sz="2400" b="1" u="sng" dirty="0" smtClean="0">
                <a:solidFill>
                  <a:srgbClr val="FF0000"/>
                </a:solidFill>
                <a:latin typeface="Times New Roman" pitchFamily="18" charset="0"/>
                <a:cs typeface="Times New Roman" pitchFamily="18" charset="0"/>
              </a:rPr>
              <a:t>structure:</a:t>
            </a:r>
          </a:p>
          <a:p>
            <a:pPr algn="just">
              <a:lnSpc>
                <a:spcPct val="150000"/>
              </a:lnSpc>
            </a:pPr>
            <a:r>
              <a:rPr lang="fr-FR" sz="2400" b="1" dirty="0" smtClean="0"/>
              <a:t>Dans </a:t>
            </a:r>
            <a:r>
              <a:rPr lang="fr-FR" sz="2400" b="1" dirty="0"/>
              <a:t>cette </a:t>
            </a:r>
            <a:r>
              <a:rPr lang="fr-FR" sz="2400" b="1" dirty="0" smtClean="0"/>
              <a:t>structure, </a:t>
            </a:r>
            <a:r>
              <a:rPr lang="fr-FR" sz="2400" b="1" dirty="0"/>
              <a:t>les ions Cl</a:t>
            </a:r>
            <a:r>
              <a:rPr lang="fr-FR" sz="2400" b="1" baseline="30000" dirty="0"/>
              <a:t>-</a:t>
            </a:r>
            <a:r>
              <a:rPr lang="fr-FR" sz="2400" b="1" dirty="0"/>
              <a:t> constituent un réseau cubique à faces centrées </a:t>
            </a:r>
            <a:r>
              <a:rPr lang="fr-FR" sz="2400" b="1" dirty="0" smtClean="0"/>
              <a:t>(</a:t>
            </a:r>
            <a:r>
              <a:rPr lang="fr-FR" sz="2400" b="1" dirty="0" err="1" smtClean="0"/>
              <a:t>cfc</a:t>
            </a:r>
            <a:r>
              <a:rPr lang="fr-FR" sz="2400" b="1" dirty="0" smtClean="0"/>
              <a:t>): </a:t>
            </a:r>
            <a:r>
              <a:rPr lang="fr-FR" sz="2400" b="1" dirty="0"/>
              <a:t>ils occupent les sommets et les centres des faces d’un cube d’arête a. Les ions Na</a:t>
            </a:r>
            <a:r>
              <a:rPr lang="fr-FR" sz="2400" b="1" baseline="30000" dirty="0"/>
              <a:t>+</a:t>
            </a:r>
            <a:r>
              <a:rPr lang="fr-FR" sz="2400" b="1" dirty="0"/>
              <a:t> occupent les sites octaédriques du réseau c- à-d le centre du cube et les milieux des arêtes du cube.</a:t>
            </a:r>
          </a:p>
          <a:p>
            <a:pPr algn="just">
              <a:lnSpc>
                <a:spcPct val="150000"/>
              </a:lnSpc>
            </a:pPr>
            <a:r>
              <a:rPr lang="fr-FR" sz="2400" b="1" dirty="0"/>
              <a:t>Cette structure correspond à deux réseau </a:t>
            </a:r>
            <a:r>
              <a:rPr lang="fr-FR" sz="2400" b="1" dirty="0" err="1" smtClean="0"/>
              <a:t>cfc</a:t>
            </a:r>
            <a:r>
              <a:rPr lang="fr-FR" sz="2400" b="1" dirty="0" smtClean="0"/>
              <a:t> d’arête </a:t>
            </a:r>
            <a:r>
              <a:rPr lang="fr-FR" sz="2400" b="1" dirty="0"/>
              <a:t>a: l’un anionique et l’autre cationique, se déduisant l’un de l’autre par une translation de </a:t>
            </a:r>
            <a:r>
              <a:rPr lang="fr-FR" sz="2400" b="1" dirty="0" smtClean="0"/>
              <a:t>(½</a:t>
            </a:r>
            <a:r>
              <a:rPr lang="fr-FR" sz="2400" b="1" dirty="0" smtClean="0"/>
              <a:t>; </a:t>
            </a:r>
            <a:r>
              <a:rPr lang="fr-FR" sz="2400" b="1" dirty="0" smtClean="0"/>
              <a:t>½; </a:t>
            </a:r>
            <a:r>
              <a:rPr lang="fr-FR" sz="2400" b="1" dirty="0"/>
              <a:t>½) </a:t>
            </a:r>
            <a:r>
              <a:rPr lang="fr-FR" sz="2400" b="1" dirty="0" smtClean="0"/>
              <a:t>c- </a:t>
            </a:r>
            <a:r>
              <a:rPr lang="fr-FR" sz="2400" b="1" dirty="0"/>
              <a:t>à-d de a/2 selon une arête du cube.</a:t>
            </a:r>
            <a:endParaRPr lang="fr-FR" sz="2400" b="1" dirty="0" smtClean="0">
              <a:latin typeface="Times New Roman" pitchFamily="18" charset="0"/>
              <a:cs typeface="Times New Roman" pitchFamily="18" charset="0"/>
            </a:endParaRPr>
          </a:p>
        </p:txBody>
      </p:sp>
      <p:sp>
        <p:nvSpPr>
          <p:cNvPr id="4" name="Espace réservé du pied de page 3"/>
          <p:cNvSpPr>
            <a:spLocks noGrp="1"/>
          </p:cNvSpPr>
          <p:nvPr>
            <p:ph type="ftr" sz="quarter" idx="11"/>
          </p:nvPr>
        </p:nvSpPr>
        <p:spPr>
          <a:xfrm>
            <a:off x="3124200" y="6356350"/>
            <a:ext cx="4040088" cy="365125"/>
          </a:xfrm>
        </p:spPr>
        <p:txBody>
          <a:bodyPr/>
          <a:lstStyle/>
          <a:p>
            <a:r>
              <a:rPr lang="fr-FR" smtClean="0"/>
              <a:t>Chapitre V : Structure ioniques</a:t>
            </a:r>
            <a:endParaRPr lang="fr-FR" dirty="0"/>
          </a:p>
        </p:txBody>
      </p:sp>
      <p:sp>
        <p:nvSpPr>
          <p:cNvPr id="6" name="Espace réservé de la date 5"/>
          <p:cNvSpPr>
            <a:spLocks noGrp="1"/>
          </p:cNvSpPr>
          <p:nvPr>
            <p:ph type="dt" sz="half" idx="10"/>
          </p:nvPr>
        </p:nvSpPr>
        <p:spPr>
          <a:xfrm>
            <a:off x="179512" y="6471580"/>
            <a:ext cx="2133600" cy="365125"/>
          </a:xfrm>
        </p:spPr>
        <p:txBody>
          <a:bodyPr/>
          <a:lstStyle/>
          <a:p>
            <a:fld id="{5CDB799D-94E6-4CC1-909E-766D6498EF0E}" type="datetime1">
              <a:rPr lang="fr-FR" smtClean="0"/>
              <a:t>19/05/2021</a:t>
            </a:fld>
            <a:endParaRPr lang="fr-FR" dirty="0"/>
          </a:p>
        </p:txBody>
      </p:sp>
      <p:sp>
        <p:nvSpPr>
          <p:cNvPr id="2" name="Espace réservé du numéro de diapositive 1"/>
          <p:cNvSpPr>
            <a:spLocks noGrp="1"/>
          </p:cNvSpPr>
          <p:nvPr>
            <p:ph type="sldNum" sz="quarter" idx="12"/>
          </p:nvPr>
        </p:nvSpPr>
        <p:spPr/>
        <p:txBody>
          <a:bodyPr/>
          <a:lstStyle/>
          <a:p>
            <a:fld id="{1CC1B859-83D0-43C4-A4ED-D95C0EF8FDC0}" type="slidenum">
              <a:rPr lang="fr-FR" smtClean="0"/>
              <a:t>7</a:t>
            </a:fld>
            <a:endParaRPr lang="fr-FR"/>
          </a:p>
        </p:txBody>
      </p:sp>
      <p:sp>
        <p:nvSpPr>
          <p:cNvPr id="7" name="AutoShape 4"/>
          <p:cNvSpPr>
            <a:spLocks noChangeArrowheads="1"/>
          </p:cNvSpPr>
          <p:nvPr/>
        </p:nvSpPr>
        <p:spPr bwMode="auto">
          <a:xfrm>
            <a:off x="467544" y="-99392"/>
            <a:ext cx="8534400" cy="940653"/>
          </a:xfrm>
          <a:prstGeom prst="horizontalScroll">
            <a:avLst>
              <a:gd name="adj" fmla="val 12500"/>
            </a:avLst>
          </a:prstGeom>
          <a:gradFill rotWithShape="1">
            <a:gsLst>
              <a:gs pos="0">
                <a:srgbClr val="CC3300"/>
              </a:gs>
              <a:gs pos="50000">
                <a:schemeClr val="bg1"/>
              </a:gs>
              <a:gs pos="100000">
                <a:srgbClr val="CC3300"/>
              </a:gs>
            </a:gsLst>
            <a:lin ang="5400000" scaled="1"/>
          </a:gra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2000" b="1" dirty="0" smtClean="0"/>
              <a:t>VI-1- </a:t>
            </a:r>
            <a:r>
              <a:rPr lang="fr-FR" sz="2000" b="1" dirty="0"/>
              <a:t>Composés de type </a:t>
            </a:r>
            <a:r>
              <a:rPr lang="fr-FR" sz="2000" b="1" dirty="0" smtClean="0"/>
              <a:t>AB</a:t>
            </a:r>
          </a:p>
          <a:p>
            <a:pPr algn="ctr"/>
            <a:r>
              <a:rPr lang="fr-FR" sz="2000" b="1" dirty="0" smtClean="0"/>
              <a:t>VI-1-2- </a:t>
            </a:r>
            <a:r>
              <a:rPr lang="fr-FR" sz="2000" b="1" dirty="0"/>
              <a:t>Structure de type </a:t>
            </a:r>
            <a:r>
              <a:rPr lang="fr-FR" sz="2000" b="1" dirty="0" err="1"/>
              <a:t>NaCl</a:t>
            </a:r>
            <a:endParaRPr lang="fr-FR" sz="2000" b="1"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1049" y="1353381"/>
            <a:ext cx="2152951" cy="4439270"/>
          </a:xfrm>
          <a:prstGeom prst="rect">
            <a:avLst/>
          </a:prstGeom>
        </p:spPr>
      </p:pic>
    </p:spTree>
    <p:extLst>
      <p:ext uri="{BB962C8B-B14F-4D97-AF65-F5344CB8AC3E}">
        <p14:creationId xmlns:p14="http://schemas.microsoft.com/office/powerpoint/2010/main" val="3593631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0" y="2924944"/>
            <a:ext cx="9144000" cy="3600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fr-FR" sz="2000" b="1" i="1" u="sng" dirty="0">
                <a:solidFill>
                  <a:srgbClr val="FF0000"/>
                </a:solidFill>
              </a:rPr>
              <a:t>Nombre de groupements formulaires</a:t>
            </a:r>
            <a:endParaRPr lang="fr-FR" sz="2000" dirty="0">
              <a:solidFill>
                <a:srgbClr val="FF0000"/>
              </a:solidFill>
            </a:endParaRPr>
          </a:p>
          <a:p>
            <a:r>
              <a:rPr lang="fr-FR" sz="2000" b="1" dirty="0"/>
              <a:t>La maille type </a:t>
            </a:r>
            <a:r>
              <a:rPr lang="fr-FR" sz="2000" b="1" dirty="0" err="1"/>
              <a:t>NaCl</a:t>
            </a:r>
            <a:r>
              <a:rPr lang="fr-FR" sz="2000" b="1" dirty="0"/>
              <a:t> comprend :</a:t>
            </a:r>
          </a:p>
          <a:p>
            <a:pPr lvl="0"/>
            <a:r>
              <a:rPr lang="fr-FR" sz="2000" b="1" dirty="0"/>
              <a:t>8 anions Cl</a:t>
            </a:r>
            <a:r>
              <a:rPr lang="fr-FR" sz="2000" b="1" baseline="30000" dirty="0"/>
              <a:t>-</a:t>
            </a:r>
            <a:r>
              <a:rPr lang="fr-FR" sz="2000" b="1" dirty="0"/>
              <a:t> aux sommets du cube, chacun comptant pour 1/8 et 6 Cl</a:t>
            </a:r>
            <a:r>
              <a:rPr lang="fr-FR" sz="2000" b="1" baseline="30000" dirty="0"/>
              <a:t>-</a:t>
            </a:r>
            <a:r>
              <a:rPr lang="fr-FR" sz="2000" b="1" dirty="0"/>
              <a:t> aux centres des faces, chacun comptant pour 1/2, soit 4 anions Cl</a:t>
            </a:r>
            <a:r>
              <a:rPr lang="fr-FR" sz="2000" b="1" baseline="30000" dirty="0"/>
              <a:t>-</a:t>
            </a:r>
            <a:r>
              <a:rPr lang="fr-FR" sz="2000" b="1" dirty="0"/>
              <a:t>.</a:t>
            </a:r>
          </a:p>
          <a:p>
            <a:r>
              <a:rPr lang="fr-FR" sz="2000" b="1" dirty="0"/>
              <a:t>- 12 cations Na</a:t>
            </a:r>
            <a:r>
              <a:rPr lang="fr-FR" sz="2000" b="1" baseline="30000" dirty="0"/>
              <a:t>+</a:t>
            </a:r>
            <a:r>
              <a:rPr lang="fr-FR" sz="2000" b="1" dirty="0"/>
              <a:t> aux milieux des arêtes, chacun comptant pour 1/4 et un ion Na</a:t>
            </a:r>
            <a:r>
              <a:rPr lang="fr-FR" sz="2000" b="1" baseline="30000" dirty="0"/>
              <a:t>+</a:t>
            </a:r>
            <a:r>
              <a:rPr lang="fr-FR" sz="2000" b="1" dirty="0"/>
              <a:t> au centre du cube, soit 4 cations Na</a:t>
            </a:r>
            <a:r>
              <a:rPr lang="fr-FR" sz="2000" b="1" baseline="30000" dirty="0"/>
              <a:t>+</a:t>
            </a:r>
            <a:r>
              <a:rPr lang="fr-FR" sz="2000" b="1" dirty="0"/>
              <a:t>.</a:t>
            </a:r>
          </a:p>
          <a:p>
            <a:r>
              <a:rPr lang="fr-FR" sz="2000" b="1" dirty="0"/>
              <a:t>Dans cette maille il y a donc 4 motifs ou groupements formulaires </a:t>
            </a:r>
            <a:r>
              <a:rPr lang="fr-FR" sz="2000" b="1" dirty="0" err="1"/>
              <a:t>NaCl</a:t>
            </a:r>
            <a:r>
              <a:rPr lang="fr-FR" sz="2000" b="1" dirty="0" smtClean="0"/>
              <a:t>.</a:t>
            </a:r>
          </a:p>
          <a:p>
            <a:r>
              <a:rPr lang="fr-FR" sz="2000" b="1" i="1" u="sng" dirty="0">
                <a:solidFill>
                  <a:srgbClr val="FF0000"/>
                </a:solidFill>
              </a:rPr>
              <a:t>Coordinence</a:t>
            </a:r>
            <a:endParaRPr lang="fr-FR" sz="2000" dirty="0">
              <a:solidFill>
                <a:srgbClr val="FF0000"/>
              </a:solidFill>
            </a:endParaRPr>
          </a:p>
          <a:p>
            <a:pPr algn="just"/>
            <a:r>
              <a:rPr lang="fr-FR" sz="2000" b="1" dirty="0"/>
              <a:t>Chaque cation Na</a:t>
            </a:r>
            <a:r>
              <a:rPr lang="fr-FR" sz="2000" b="1" baseline="30000" dirty="0"/>
              <a:t>+</a:t>
            </a:r>
            <a:r>
              <a:rPr lang="fr-FR" sz="2000" b="1" dirty="0"/>
              <a:t> est entouré de 6 anions Cl</a:t>
            </a:r>
            <a:r>
              <a:rPr lang="fr-FR" sz="2000" b="1" baseline="30000" dirty="0"/>
              <a:t>-</a:t>
            </a:r>
            <a:r>
              <a:rPr lang="fr-FR" sz="2000" b="1" dirty="0"/>
              <a:t> situés à la même distance a/2. De même chaque anion Cl</a:t>
            </a:r>
            <a:r>
              <a:rPr lang="fr-FR" sz="2000" b="1" baseline="30000" dirty="0"/>
              <a:t>-</a:t>
            </a:r>
            <a:r>
              <a:rPr lang="fr-FR" sz="2000" b="1" dirty="0"/>
              <a:t> est entouré par 6 cations Na</a:t>
            </a:r>
            <a:r>
              <a:rPr lang="fr-FR" sz="2000" b="1" baseline="30000" dirty="0"/>
              <a:t>+</a:t>
            </a:r>
            <a:r>
              <a:rPr lang="fr-FR" sz="2000" b="1" dirty="0"/>
              <a:t> à la même distance a/2. L’indice de coordination est donc 6 pour les cations Na</a:t>
            </a:r>
            <a:r>
              <a:rPr lang="fr-FR" sz="2000" b="1" baseline="30000" dirty="0"/>
              <a:t>+</a:t>
            </a:r>
            <a:r>
              <a:rPr lang="fr-FR" sz="2000" b="1" dirty="0"/>
              <a:t> et 6 pour les anions Cl</a:t>
            </a:r>
            <a:r>
              <a:rPr lang="fr-FR" sz="2000" b="1" baseline="30000" dirty="0"/>
              <a:t>-</a:t>
            </a:r>
            <a:r>
              <a:rPr lang="fr-FR" sz="2000" b="1" dirty="0"/>
              <a:t>: coordination 6-6</a:t>
            </a:r>
            <a:r>
              <a:rPr lang="fr-FR" sz="2000" b="1" dirty="0" smtClean="0"/>
              <a:t>.</a:t>
            </a:r>
            <a:endParaRPr lang="fr-FR" sz="2000" b="1" dirty="0"/>
          </a:p>
        </p:txBody>
      </p:sp>
      <p:sp>
        <p:nvSpPr>
          <p:cNvPr id="4" name="Espace réservé du pied de page 3"/>
          <p:cNvSpPr>
            <a:spLocks noGrp="1"/>
          </p:cNvSpPr>
          <p:nvPr>
            <p:ph type="ftr" sz="quarter" idx="11"/>
          </p:nvPr>
        </p:nvSpPr>
        <p:spPr>
          <a:xfrm>
            <a:off x="3124200" y="6525344"/>
            <a:ext cx="4040088" cy="365125"/>
          </a:xfrm>
        </p:spPr>
        <p:txBody>
          <a:bodyPr/>
          <a:lstStyle/>
          <a:p>
            <a:r>
              <a:rPr lang="fr-FR" dirty="0" smtClean="0"/>
              <a:t>Chapitre V : Structure ioniques</a:t>
            </a:r>
            <a:endParaRPr lang="fr-FR" dirty="0"/>
          </a:p>
        </p:txBody>
      </p:sp>
      <p:sp>
        <p:nvSpPr>
          <p:cNvPr id="6" name="Espace réservé de la date 5"/>
          <p:cNvSpPr>
            <a:spLocks noGrp="1"/>
          </p:cNvSpPr>
          <p:nvPr>
            <p:ph type="dt" sz="half" idx="10"/>
          </p:nvPr>
        </p:nvSpPr>
        <p:spPr>
          <a:xfrm>
            <a:off x="457200" y="6525344"/>
            <a:ext cx="2133600" cy="365125"/>
          </a:xfrm>
        </p:spPr>
        <p:txBody>
          <a:bodyPr/>
          <a:lstStyle/>
          <a:p>
            <a:fld id="{17818B03-0585-4226-B0D9-E52BC58D5B1E}" type="datetime1">
              <a:rPr lang="fr-FR" smtClean="0"/>
              <a:t>19/05/2021</a:t>
            </a:fld>
            <a:endParaRPr lang="fr-FR" dirty="0"/>
          </a:p>
        </p:txBody>
      </p:sp>
      <p:sp>
        <p:nvSpPr>
          <p:cNvPr id="2" name="Espace réservé du numéro de diapositive 1"/>
          <p:cNvSpPr>
            <a:spLocks noGrp="1"/>
          </p:cNvSpPr>
          <p:nvPr>
            <p:ph type="sldNum" sz="quarter" idx="12"/>
          </p:nvPr>
        </p:nvSpPr>
        <p:spPr>
          <a:xfrm>
            <a:off x="6553200" y="6520259"/>
            <a:ext cx="2133600" cy="365125"/>
          </a:xfrm>
        </p:spPr>
        <p:txBody>
          <a:bodyPr/>
          <a:lstStyle/>
          <a:p>
            <a:fld id="{1CC1B859-83D0-43C4-A4ED-D95C0EF8FDC0}" type="slidenum">
              <a:rPr lang="fr-FR" smtClean="0"/>
              <a:t>8</a:t>
            </a:fld>
            <a:endParaRPr lang="fr-FR"/>
          </a:p>
        </p:txBody>
      </p:sp>
      <p:graphicFrame>
        <p:nvGraphicFramePr>
          <p:cNvPr id="12" name="Tableau 11"/>
          <p:cNvGraphicFramePr>
            <a:graphicFrameLocks noGrp="1"/>
          </p:cNvGraphicFramePr>
          <p:nvPr>
            <p:extLst>
              <p:ext uri="{D42A27DB-BD31-4B8C-83A1-F6EECF244321}">
                <p14:modId xmlns:p14="http://schemas.microsoft.com/office/powerpoint/2010/main" val="1500127832"/>
              </p:ext>
            </p:extLst>
          </p:nvPr>
        </p:nvGraphicFramePr>
        <p:xfrm>
          <a:off x="0" y="1052736"/>
          <a:ext cx="9144000" cy="1771896"/>
        </p:xfrm>
        <a:graphic>
          <a:graphicData uri="http://schemas.openxmlformats.org/drawingml/2006/table">
            <a:tbl>
              <a:tblPr firstRow="1" firstCol="1" bandRow="1">
                <a:tableStyleId>{5C22544A-7EE6-4342-B048-85BDC9FD1C3A}</a:tableStyleId>
              </a:tblPr>
              <a:tblGrid>
                <a:gridCol w="4364312"/>
                <a:gridCol w="4779688"/>
              </a:tblGrid>
              <a:tr h="442974">
                <a:tc>
                  <a:txBody>
                    <a:bodyPr/>
                    <a:lstStyle/>
                    <a:p>
                      <a:pPr algn="just">
                        <a:lnSpc>
                          <a:spcPct val="150000"/>
                        </a:lnSpc>
                        <a:spcAft>
                          <a:spcPts val="0"/>
                        </a:spcAft>
                      </a:pPr>
                      <a:r>
                        <a:rPr lang="fr-FR" sz="1600" b="1" dirty="0">
                          <a:effectLst/>
                        </a:rPr>
                        <a:t>Origine sur l’anion :</a:t>
                      </a:r>
                      <a:endParaRPr lang="fr-FR" sz="1600" b="1" dirty="0">
                        <a:effectLst/>
                        <a:latin typeface="Times New Roman"/>
                        <a:ea typeface="Times New Roman"/>
                      </a:endParaRPr>
                    </a:p>
                  </a:txBody>
                  <a:tcPr marL="68580" marR="68580" marT="0" marB="0"/>
                </a:tc>
                <a:tc>
                  <a:txBody>
                    <a:bodyPr/>
                    <a:lstStyle/>
                    <a:p>
                      <a:pPr algn="just">
                        <a:lnSpc>
                          <a:spcPct val="150000"/>
                        </a:lnSpc>
                        <a:spcAft>
                          <a:spcPts val="0"/>
                        </a:spcAft>
                      </a:pPr>
                      <a:r>
                        <a:rPr lang="fr-FR" sz="1600" b="1" dirty="0">
                          <a:effectLst/>
                        </a:rPr>
                        <a:t>Origine sur le cation :</a:t>
                      </a:r>
                      <a:endParaRPr lang="fr-FR" sz="1600" b="1" dirty="0">
                        <a:effectLst/>
                        <a:latin typeface="Times New Roman"/>
                        <a:ea typeface="Times New Roman"/>
                      </a:endParaRPr>
                    </a:p>
                  </a:txBody>
                  <a:tcPr marL="68580" marR="68580" marT="0" marB="0"/>
                </a:tc>
              </a:tr>
              <a:tr h="442974">
                <a:tc>
                  <a:txBody>
                    <a:bodyPr/>
                    <a:lstStyle/>
                    <a:p>
                      <a:pPr algn="just">
                        <a:lnSpc>
                          <a:spcPct val="150000"/>
                        </a:lnSpc>
                        <a:spcAft>
                          <a:spcPts val="0"/>
                        </a:spcAft>
                      </a:pPr>
                      <a:r>
                        <a:rPr lang="fr-FR" sz="1600" b="1" dirty="0">
                          <a:effectLst/>
                        </a:rPr>
                        <a:t>Cl-: (</a:t>
                      </a:r>
                      <a:r>
                        <a:rPr lang="fr-FR" sz="1600" b="1" dirty="0" smtClean="0">
                          <a:effectLst/>
                        </a:rPr>
                        <a:t>0;0;0</a:t>
                      </a:r>
                      <a:r>
                        <a:rPr lang="fr-FR" sz="1600" b="1" dirty="0">
                          <a:effectLst/>
                        </a:rPr>
                        <a:t>) (</a:t>
                      </a:r>
                      <a:r>
                        <a:rPr lang="fr-FR" sz="1600" b="1" dirty="0" smtClean="0">
                          <a:effectLst/>
                        </a:rPr>
                        <a:t>1/2; </a:t>
                      </a:r>
                      <a:r>
                        <a:rPr lang="fr-FR" sz="1600" b="1" dirty="0">
                          <a:effectLst/>
                        </a:rPr>
                        <a:t>1/2 </a:t>
                      </a:r>
                      <a:r>
                        <a:rPr lang="fr-FR" sz="1600" b="1" dirty="0" smtClean="0">
                          <a:effectLst/>
                        </a:rPr>
                        <a:t>;0</a:t>
                      </a:r>
                      <a:r>
                        <a:rPr lang="fr-FR" sz="1600" b="1" dirty="0">
                          <a:effectLst/>
                        </a:rPr>
                        <a:t>) (</a:t>
                      </a:r>
                      <a:r>
                        <a:rPr lang="fr-FR" sz="1600" b="1" dirty="0" smtClean="0">
                          <a:effectLst/>
                        </a:rPr>
                        <a:t>1/2; </a:t>
                      </a:r>
                      <a:r>
                        <a:rPr lang="fr-FR" sz="1600" b="1" dirty="0">
                          <a:effectLst/>
                        </a:rPr>
                        <a:t>0 </a:t>
                      </a:r>
                      <a:r>
                        <a:rPr lang="fr-FR" sz="1600" b="1" dirty="0" smtClean="0">
                          <a:effectLst/>
                        </a:rPr>
                        <a:t>;1/2</a:t>
                      </a:r>
                      <a:r>
                        <a:rPr lang="fr-FR" sz="1600" b="1" dirty="0">
                          <a:effectLst/>
                        </a:rPr>
                        <a:t>) (0 1/2 1/2)</a:t>
                      </a:r>
                      <a:endParaRPr lang="fr-FR" sz="1600" b="1" dirty="0">
                        <a:effectLst/>
                        <a:latin typeface="Times New Roman"/>
                        <a:ea typeface="Times New Roman"/>
                      </a:endParaRPr>
                    </a:p>
                  </a:txBody>
                  <a:tcPr marL="68580" marR="68580" marT="0" marB="0"/>
                </a:tc>
                <a:tc>
                  <a:txBody>
                    <a:bodyPr/>
                    <a:lstStyle/>
                    <a:p>
                      <a:pPr algn="just">
                        <a:lnSpc>
                          <a:spcPct val="150000"/>
                        </a:lnSpc>
                        <a:spcAft>
                          <a:spcPts val="0"/>
                        </a:spcAft>
                      </a:pPr>
                      <a:r>
                        <a:rPr lang="fr-FR" sz="1600" b="1" dirty="0">
                          <a:effectLst/>
                        </a:rPr>
                        <a:t>  Cl-: (</a:t>
                      </a:r>
                      <a:r>
                        <a:rPr lang="fr-FR" sz="1600" b="1">
                          <a:effectLst/>
                        </a:rPr>
                        <a:t>1/2 </a:t>
                      </a:r>
                      <a:r>
                        <a:rPr lang="fr-FR" sz="1600" b="1" smtClean="0">
                          <a:effectLst/>
                        </a:rPr>
                        <a:t>;1/2; </a:t>
                      </a:r>
                      <a:r>
                        <a:rPr lang="fr-FR" sz="1600" b="1" dirty="0">
                          <a:effectLst/>
                        </a:rPr>
                        <a:t>1/2) (</a:t>
                      </a:r>
                      <a:r>
                        <a:rPr lang="fr-FR" sz="1600" b="1">
                          <a:effectLst/>
                        </a:rPr>
                        <a:t>0 </a:t>
                      </a:r>
                      <a:r>
                        <a:rPr lang="fr-FR" sz="1600" b="1" smtClean="0">
                          <a:effectLst/>
                        </a:rPr>
                        <a:t>;0 ;1/2</a:t>
                      </a:r>
                      <a:r>
                        <a:rPr lang="fr-FR" sz="1600" b="1" dirty="0">
                          <a:effectLst/>
                        </a:rPr>
                        <a:t>) </a:t>
                      </a:r>
                      <a:r>
                        <a:rPr lang="fr-FR" sz="1600" b="1">
                          <a:effectLst/>
                        </a:rPr>
                        <a:t>(</a:t>
                      </a:r>
                      <a:r>
                        <a:rPr lang="fr-FR" sz="1600" b="1" smtClean="0">
                          <a:effectLst/>
                        </a:rPr>
                        <a:t>1/2; 0; </a:t>
                      </a:r>
                      <a:r>
                        <a:rPr lang="fr-FR" sz="1600" b="1" dirty="0">
                          <a:effectLst/>
                        </a:rPr>
                        <a:t>0) </a:t>
                      </a:r>
                      <a:r>
                        <a:rPr lang="fr-FR" sz="1600" b="1">
                          <a:effectLst/>
                        </a:rPr>
                        <a:t>(</a:t>
                      </a:r>
                      <a:r>
                        <a:rPr lang="fr-FR" sz="1600" b="1" smtClean="0">
                          <a:effectLst/>
                        </a:rPr>
                        <a:t>0; </a:t>
                      </a:r>
                      <a:r>
                        <a:rPr lang="fr-FR" sz="1600" b="1">
                          <a:effectLst/>
                        </a:rPr>
                        <a:t>1/2 </a:t>
                      </a:r>
                      <a:r>
                        <a:rPr lang="fr-FR" sz="1600" b="1" smtClean="0">
                          <a:effectLst/>
                        </a:rPr>
                        <a:t>;0</a:t>
                      </a:r>
                      <a:r>
                        <a:rPr lang="fr-FR" sz="1600" b="1" dirty="0">
                          <a:effectLst/>
                        </a:rPr>
                        <a:t>)</a:t>
                      </a:r>
                      <a:endParaRPr lang="fr-FR" sz="1600" b="1" dirty="0">
                        <a:effectLst/>
                        <a:latin typeface="Times New Roman"/>
                        <a:ea typeface="Times New Roman"/>
                      </a:endParaRPr>
                    </a:p>
                  </a:txBody>
                  <a:tcPr marL="68580" marR="68580" marT="0" marB="0"/>
                </a:tc>
              </a:tr>
              <a:tr h="442974">
                <a:tc gridSpan="2">
                  <a:txBody>
                    <a:bodyPr/>
                    <a:lstStyle/>
                    <a:p>
                      <a:pPr algn="ctr">
                        <a:lnSpc>
                          <a:spcPct val="150000"/>
                        </a:lnSpc>
                        <a:spcAft>
                          <a:spcPts val="0"/>
                        </a:spcAft>
                      </a:pPr>
                      <a:r>
                        <a:rPr lang="fr-FR" sz="1600" b="1" dirty="0">
                          <a:effectLst/>
                        </a:rPr>
                        <a:t>Tr (</a:t>
                      </a:r>
                      <a:r>
                        <a:rPr lang="fr-FR" sz="1600" b="1" dirty="0" smtClean="0">
                          <a:effectLst/>
                        </a:rPr>
                        <a:t>1/2; ½; </a:t>
                      </a:r>
                      <a:r>
                        <a:rPr lang="fr-FR" sz="1600" b="1" dirty="0">
                          <a:effectLst/>
                        </a:rPr>
                        <a:t>½)</a:t>
                      </a:r>
                      <a:endParaRPr lang="fr-FR" sz="1600" b="1" dirty="0">
                        <a:effectLst/>
                        <a:latin typeface="Times New Roman"/>
                        <a:ea typeface="Times New Roman"/>
                      </a:endParaRPr>
                    </a:p>
                  </a:txBody>
                  <a:tcPr marL="68580" marR="68580" marT="0" marB="0"/>
                </a:tc>
                <a:tc hMerge="1">
                  <a:txBody>
                    <a:bodyPr/>
                    <a:lstStyle/>
                    <a:p>
                      <a:endParaRPr lang="fr-FR"/>
                    </a:p>
                  </a:txBody>
                  <a:tcPr/>
                </a:tc>
              </a:tr>
              <a:tr h="442974">
                <a:tc>
                  <a:txBody>
                    <a:bodyPr/>
                    <a:lstStyle/>
                    <a:p>
                      <a:pPr algn="just">
                        <a:lnSpc>
                          <a:spcPct val="150000"/>
                        </a:lnSpc>
                        <a:spcAft>
                          <a:spcPts val="0"/>
                        </a:spcAft>
                      </a:pPr>
                      <a:r>
                        <a:rPr lang="fr-FR" sz="1600" b="1" dirty="0">
                          <a:effectLst/>
                        </a:rPr>
                        <a:t>Na+: (</a:t>
                      </a:r>
                      <a:r>
                        <a:rPr lang="fr-FR" sz="1600" b="1" dirty="0" smtClean="0">
                          <a:effectLst/>
                        </a:rPr>
                        <a:t>1/2; ½; </a:t>
                      </a:r>
                      <a:r>
                        <a:rPr lang="fr-FR" sz="1600" b="1" dirty="0">
                          <a:effectLst/>
                        </a:rPr>
                        <a:t>1/2) (</a:t>
                      </a:r>
                      <a:r>
                        <a:rPr lang="fr-FR" sz="1600" b="1" dirty="0" smtClean="0">
                          <a:effectLst/>
                        </a:rPr>
                        <a:t>1/2; 0; </a:t>
                      </a:r>
                      <a:r>
                        <a:rPr lang="fr-FR" sz="1600" b="1" dirty="0">
                          <a:effectLst/>
                        </a:rPr>
                        <a:t>0) (</a:t>
                      </a:r>
                      <a:r>
                        <a:rPr lang="fr-FR" sz="1600" b="1" dirty="0" smtClean="0">
                          <a:effectLst/>
                        </a:rPr>
                        <a:t>0; ½; </a:t>
                      </a:r>
                      <a:r>
                        <a:rPr lang="fr-FR" sz="1600" b="1" dirty="0">
                          <a:effectLst/>
                        </a:rPr>
                        <a:t>0) (</a:t>
                      </a:r>
                      <a:r>
                        <a:rPr lang="fr-FR" sz="1600" b="1" dirty="0" smtClean="0">
                          <a:effectLst/>
                        </a:rPr>
                        <a:t>0; </a:t>
                      </a:r>
                      <a:r>
                        <a:rPr lang="fr-FR" sz="1600" b="1" dirty="0">
                          <a:effectLst/>
                        </a:rPr>
                        <a:t>0 </a:t>
                      </a:r>
                      <a:r>
                        <a:rPr lang="fr-FR" sz="1600" b="1" dirty="0" smtClean="0">
                          <a:effectLst/>
                        </a:rPr>
                        <a:t>;1/2</a:t>
                      </a:r>
                      <a:r>
                        <a:rPr lang="fr-FR" sz="1600" b="1" dirty="0">
                          <a:effectLst/>
                        </a:rPr>
                        <a:t>)</a:t>
                      </a:r>
                      <a:endParaRPr lang="fr-FR" sz="1600" b="1" dirty="0">
                        <a:effectLst/>
                        <a:latin typeface="Times New Roman"/>
                        <a:ea typeface="Times New Roman"/>
                      </a:endParaRPr>
                    </a:p>
                  </a:txBody>
                  <a:tcPr marL="68580" marR="68580" marT="0" marB="0"/>
                </a:tc>
                <a:tc>
                  <a:txBody>
                    <a:bodyPr/>
                    <a:lstStyle/>
                    <a:p>
                      <a:pPr algn="just">
                        <a:lnSpc>
                          <a:spcPct val="150000"/>
                        </a:lnSpc>
                        <a:spcAft>
                          <a:spcPts val="0"/>
                        </a:spcAft>
                      </a:pPr>
                      <a:r>
                        <a:rPr lang="fr-FR" sz="1600" b="1" dirty="0">
                          <a:effectLst/>
                        </a:rPr>
                        <a:t>  Na+: (</a:t>
                      </a:r>
                      <a:r>
                        <a:rPr lang="fr-FR" sz="1600" b="1" dirty="0" smtClean="0">
                          <a:effectLst/>
                        </a:rPr>
                        <a:t>0;0;0</a:t>
                      </a:r>
                      <a:r>
                        <a:rPr lang="fr-FR" sz="1600" b="1" dirty="0">
                          <a:effectLst/>
                        </a:rPr>
                        <a:t>) (</a:t>
                      </a:r>
                      <a:r>
                        <a:rPr lang="fr-FR" sz="1600" b="1" dirty="0" smtClean="0">
                          <a:effectLst/>
                        </a:rPr>
                        <a:t>1/2; ½; </a:t>
                      </a:r>
                      <a:r>
                        <a:rPr lang="fr-FR" sz="1600" b="1" dirty="0">
                          <a:effectLst/>
                        </a:rPr>
                        <a:t>0) (</a:t>
                      </a:r>
                      <a:r>
                        <a:rPr lang="fr-FR" sz="1600" b="1" dirty="0" smtClean="0">
                          <a:effectLst/>
                        </a:rPr>
                        <a:t>1/2; </a:t>
                      </a:r>
                      <a:r>
                        <a:rPr lang="fr-FR" sz="1600" b="1" dirty="0">
                          <a:effectLst/>
                        </a:rPr>
                        <a:t>0 </a:t>
                      </a:r>
                      <a:r>
                        <a:rPr lang="fr-FR" sz="1600" b="1" dirty="0" smtClean="0">
                          <a:effectLst/>
                        </a:rPr>
                        <a:t>;1/2</a:t>
                      </a:r>
                      <a:r>
                        <a:rPr lang="fr-FR" sz="1600" b="1" dirty="0">
                          <a:effectLst/>
                        </a:rPr>
                        <a:t>) (</a:t>
                      </a:r>
                      <a:r>
                        <a:rPr lang="fr-FR" sz="1600" b="1" dirty="0" smtClean="0">
                          <a:effectLst/>
                        </a:rPr>
                        <a:t>0; ½; ½)</a:t>
                      </a:r>
                      <a:endParaRPr lang="fr-FR" sz="1600" b="1" dirty="0">
                        <a:effectLst/>
                        <a:latin typeface="Times New Roman"/>
                        <a:ea typeface="Times New Roman"/>
                      </a:endParaRPr>
                    </a:p>
                  </a:txBody>
                  <a:tcPr marL="68580" marR="68580" marT="0" marB="0"/>
                </a:tc>
              </a:tr>
            </a:tbl>
          </a:graphicData>
        </a:graphic>
      </p:graphicFrame>
      <p:sp>
        <p:nvSpPr>
          <p:cNvPr id="13" name="Rectangle 4"/>
          <p:cNvSpPr>
            <a:spLocks noChangeArrowheads="1"/>
          </p:cNvSpPr>
          <p:nvPr/>
        </p:nvSpPr>
        <p:spPr bwMode="auto">
          <a:xfrm>
            <a:off x="369706" y="692696"/>
            <a:ext cx="29061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1" i="1"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Coordonnées réduites</a:t>
            </a:r>
            <a:endParaRPr kumimoji="0" lang="fr-FR" b="0"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15" name="AutoShape 4"/>
          <p:cNvSpPr>
            <a:spLocks noChangeArrowheads="1"/>
          </p:cNvSpPr>
          <p:nvPr/>
        </p:nvSpPr>
        <p:spPr bwMode="auto">
          <a:xfrm>
            <a:off x="467544" y="-99392"/>
            <a:ext cx="8534400" cy="940653"/>
          </a:xfrm>
          <a:prstGeom prst="horizontalScroll">
            <a:avLst>
              <a:gd name="adj" fmla="val 12500"/>
            </a:avLst>
          </a:prstGeom>
          <a:gradFill rotWithShape="1">
            <a:gsLst>
              <a:gs pos="0">
                <a:srgbClr val="CC3300"/>
              </a:gs>
              <a:gs pos="50000">
                <a:schemeClr val="bg1"/>
              </a:gs>
              <a:gs pos="100000">
                <a:srgbClr val="CC3300"/>
              </a:gs>
            </a:gsLst>
            <a:lin ang="5400000" scaled="1"/>
          </a:gra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2000" b="1" dirty="0" smtClean="0"/>
              <a:t>VI-1- </a:t>
            </a:r>
            <a:r>
              <a:rPr lang="fr-FR" sz="2000" b="1" dirty="0"/>
              <a:t>Composés de type </a:t>
            </a:r>
            <a:r>
              <a:rPr lang="fr-FR" sz="2000" b="1" dirty="0" smtClean="0"/>
              <a:t>AB</a:t>
            </a:r>
          </a:p>
          <a:p>
            <a:pPr algn="ctr"/>
            <a:r>
              <a:rPr lang="fr-FR" sz="2000" b="1" dirty="0" smtClean="0"/>
              <a:t>VI-1-2- </a:t>
            </a:r>
            <a:r>
              <a:rPr lang="fr-FR" sz="2000" b="1" dirty="0"/>
              <a:t>Structure de type </a:t>
            </a:r>
            <a:r>
              <a:rPr lang="fr-FR" sz="2000" b="1" dirty="0" err="1"/>
              <a:t>NaCl</a:t>
            </a:r>
            <a:endParaRPr lang="fr-FR" sz="2000" b="1" dirty="0"/>
          </a:p>
        </p:txBody>
      </p:sp>
    </p:spTree>
    <p:extLst>
      <p:ext uri="{BB962C8B-B14F-4D97-AF65-F5344CB8AC3E}">
        <p14:creationId xmlns:p14="http://schemas.microsoft.com/office/powerpoint/2010/main" val="1879976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à coins arrondis 2"/>
              <p:cNvSpPr/>
              <p:nvPr/>
            </p:nvSpPr>
            <p:spPr>
              <a:xfrm>
                <a:off x="0" y="836712"/>
                <a:ext cx="6608397" cy="56886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fr-FR" sz="2000" b="1" i="1" u="sng" dirty="0">
                    <a:solidFill>
                      <a:srgbClr val="FF0000"/>
                    </a:solidFill>
                  </a:rPr>
                  <a:t>Compacité :</a:t>
                </a:r>
                <a:endParaRPr lang="fr-FR" sz="2000" dirty="0">
                  <a:solidFill>
                    <a:srgbClr val="FF0000"/>
                  </a:solidFill>
                </a:endParaRPr>
              </a:p>
              <a:p>
                <a:pPr algn="ctr"/>
                <a:r>
                  <a:rPr lang="fr-FR" sz="2000" b="1" dirty="0"/>
                  <a:t>C= </a:t>
                </a:r>
                <a14:m>
                  <m:oMath xmlns:m="http://schemas.openxmlformats.org/officeDocument/2006/math">
                    <m:f>
                      <m:fPr>
                        <m:ctrlPr>
                          <a:rPr lang="fr-FR" sz="2000" b="1" i="1">
                            <a:latin typeface="Cambria Math" panose="02040503050406030204" pitchFamily="18" charset="0"/>
                          </a:rPr>
                        </m:ctrlPr>
                      </m:fPr>
                      <m:num>
                        <m:r>
                          <a:rPr lang="fr-FR" sz="2000" b="1" i="1">
                            <a:latin typeface="Cambria Math"/>
                          </a:rPr>
                          <m:t>𝟒</m:t>
                        </m:r>
                        <m:r>
                          <a:rPr lang="fr-FR" sz="2000" b="1" i="1">
                            <a:latin typeface="Cambria Math"/>
                          </a:rPr>
                          <m:t>𝝅</m:t>
                        </m:r>
                        <m:r>
                          <a:rPr lang="fr-FR" sz="2000" b="1" i="1">
                            <a:latin typeface="Cambria Math"/>
                          </a:rPr>
                          <m:t>𝒁</m:t>
                        </m:r>
                      </m:num>
                      <m:den>
                        <m:r>
                          <a:rPr lang="fr-FR" sz="2000" b="1" i="1">
                            <a:latin typeface="Cambria Math"/>
                          </a:rPr>
                          <m:t>𝟑</m:t>
                        </m:r>
                      </m:den>
                    </m:f>
                    <m:f>
                      <m:fPr>
                        <m:ctrlPr>
                          <a:rPr lang="fr-FR" sz="2000" b="1" i="1">
                            <a:latin typeface="Cambria Math" panose="02040503050406030204" pitchFamily="18" charset="0"/>
                          </a:rPr>
                        </m:ctrlPr>
                      </m:fPr>
                      <m:num>
                        <m:d>
                          <m:dPr>
                            <m:ctrlPr>
                              <a:rPr lang="fr-FR" sz="2000" b="1" i="1">
                                <a:latin typeface="Cambria Math" panose="02040503050406030204" pitchFamily="18" charset="0"/>
                              </a:rPr>
                            </m:ctrlPr>
                          </m:dPr>
                          <m:e>
                            <m:sSubSup>
                              <m:sSubSupPr>
                                <m:ctrlPr>
                                  <a:rPr lang="fr-FR" sz="2000" b="1" i="1">
                                    <a:latin typeface="Cambria Math" panose="02040503050406030204" pitchFamily="18" charset="0"/>
                                  </a:rPr>
                                </m:ctrlPr>
                              </m:sSubSupPr>
                              <m:e>
                                <m:r>
                                  <a:rPr lang="fr-FR" sz="2000" b="1" i="1">
                                    <a:latin typeface="Cambria Math"/>
                                  </a:rPr>
                                  <m:t>𝒓</m:t>
                                </m:r>
                              </m:e>
                              <m:sub>
                                <m:r>
                                  <a:rPr lang="fr-FR" sz="2000" b="1" i="1">
                                    <a:latin typeface="Cambria Math"/>
                                  </a:rPr>
                                  <m:t>+</m:t>
                                </m:r>
                              </m:sub>
                              <m:sup>
                                <m:r>
                                  <a:rPr lang="fr-FR" sz="2000" b="1" i="1">
                                    <a:latin typeface="Cambria Math"/>
                                  </a:rPr>
                                  <m:t>𝟑</m:t>
                                </m:r>
                              </m:sup>
                            </m:sSubSup>
                            <m:r>
                              <a:rPr lang="fr-FR" sz="2000" b="1" i="1">
                                <a:latin typeface="Cambria Math"/>
                              </a:rPr>
                              <m:t>+</m:t>
                            </m:r>
                            <m:sSubSup>
                              <m:sSubSupPr>
                                <m:ctrlPr>
                                  <a:rPr lang="fr-FR" sz="2000" b="1" i="1">
                                    <a:latin typeface="Cambria Math" panose="02040503050406030204" pitchFamily="18" charset="0"/>
                                  </a:rPr>
                                </m:ctrlPr>
                              </m:sSubSupPr>
                              <m:e>
                                <m:r>
                                  <a:rPr lang="fr-FR" sz="2000" b="1" i="1">
                                    <a:latin typeface="Cambria Math"/>
                                  </a:rPr>
                                  <m:t>𝒓</m:t>
                                </m:r>
                              </m:e>
                              <m:sub>
                                <m:r>
                                  <a:rPr lang="fr-FR" sz="2000" b="1" i="1">
                                    <a:latin typeface="Cambria Math"/>
                                  </a:rPr>
                                  <m:t>−</m:t>
                                </m:r>
                              </m:sub>
                              <m:sup>
                                <m:r>
                                  <a:rPr lang="fr-FR" sz="2000" b="1" i="1">
                                    <a:latin typeface="Cambria Math"/>
                                  </a:rPr>
                                  <m:t>𝟑</m:t>
                                </m:r>
                              </m:sup>
                            </m:sSubSup>
                          </m:e>
                        </m:d>
                      </m:num>
                      <m:den>
                        <m:sSup>
                          <m:sSupPr>
                            <m:ctrlPr>
                              <a:rPr lang="fr-FR" sz="2000" b="1" i="1">
                                <a:latin typeface="Cambria Math" panose="02040503050406030204" pitchFamily="18" charset="0"/>
                              </a:rPr>
                            </m:ctrlPr>
                          </m:sSupPr>
                          <m:e>
                            <m:r>
                              <a:rPr lang="fr-FR" sz="2000" b="1" i="1">
                                <a:latin typeface="Cambria Math"/>
                              </a:rPr>
                              <m:t>𝒂</m:t>
                            </m:r>
                          </m:e>
                          <m:sup>
                            <m:r>
                              <a:rPr lang="fr-FR" sz="2000" b="1" i="1">
                                <a:latin typeface="Cambria Math"/>
                              </a:rPr>
                              <m:t>𝟑</m:t>
                            </m:r>
                          </m:sup>
                        </m:sSup>
                      </m:den>
                    </m:f>
                    <m:r>
                      <a:rPr lang="fr-FR" sz="2000" b="1" i="1">
                        <a:latin typeface="Cambria Math"/>
                      </a:rPr>
                      <m:t>=</m:t>
                    </m:r>
                    <m:f>
                      <m:fPr>
                        <m:ctrlPr>
                          <a:rPr lang="fr-FR" sz="2000" b="1" i="1">
                            <a:latin typeface="Cambria Math" panose="02040503050406030204" pitchFamily="18" charset="0"/>
                          </a:rPr>
                        </m:ctrlPr>
                      </m:fPr>
                      <m:num>
                        <m:r>
                          <a:rPr lang="fr-FR" sz="2000" b="1" i="1">
                            <a:latin typeface="Cambria Math"/>
                          </a:rPr>
                          <m:t>𝟏𝟔</m:t>
                        </m:r>
                        <m:r>
                          <a:rPr lang="fr-FR" sz="2000" b="1" i="1">
                            <a:latin typeface="Cambria Math"/>
                          </a:rPr>
                          <m:t> </m:t>
                        </m:r>
                        <m:r>
                          <a:rPr lang="fr-FR" sz="2000" b="1" i="1">
                            <a:latin typeface="Cambria Math"/>
                          </a:rPr>
                          <m:t>𝝅</m:t>
                        </m:r>
                      </m:num>
                      <m:den>
                        <m:r>
                          <a:rPr lang="fr-FR" sz="2000" b="1" i="1">
                            <a:latin typeface="Cambria Math"/>
                          </a:rPr>
                          <m:t>𝟑</m:t>
                        </m:r>
                      </m:den>
                    </m:f>
                    <m:f>
                      <m:fPr>
                        <m:ctrlPr>
                          <a:rPr lang="fr-FR" sz="2000" b="1" i="1">
                            <a:latin typeface="Cambria Math" panose="02040503050406030204" pitchFamily="18" charset="0"/>
                          </a:rPr>
                        </m:ctrlPr>
                      </m:fPr>
                      <m:num>
                        <m:d>
                          <m:dPr>
                            <m:ctrlPr>
                              <a:rPr lang="fr-FR" sz="2000" b="1" i="1">
                                <a:latin typeface="Cambria Math" panose="02040503050406030204" pitchFamily="18" charset="0"/>
                              </a:rPr>
                            </m:ctrlPr>
                          </m:dPr>
                          <m:e>
                            <m:sSubSup>
                              <m:sSubSupPr>
                                <m:ctrlPr>
                                  <a:rPr lang="fr-FR" sz="2000" b="1" i="1">
                                    <a:latin typeface="Cambria Math" panose="02040503050406030204" pitchFamily="18" charset="0"/>
                                  </a:rPr>
                                </m:ctrlPr>
                              </m:sSubSupPr>
                              <m:e>
                                <m:r>
                                  <a:rPr lang="fr-FR" sz="2000" b="1" i="1">
                                    <a:latin typeface="Cambria Math"/>
                                  </a:rPr>
                                  <m:t>𝒓</m:t>
                                </m:r>
                              </m:e>
                              <m:sub>
                                <m:r>
                                  <a:rPr lang="fr-FR" sz="2000" b="1" i="1">
                                    <a:latin typeface="Cambria Math"/>
                                  </a:rPr>
                                  <m:t>+</m:t>
                                </m:r>
                              </m:sub>
                              <m:sup>
                                <m:r>
                                  <a:rPr lang="fr-FR" sz="2000" b="1" i="1">
                                    <a:latin typeface="Cambria Math"/>
                                  </a:rPr>
                                  <m:t>𝟑</m:t>
                                </m:r>
                              </m:sup>
                            </m:sSubSup>
                            <m:r>
                              <a:rPr lang="fr-FR" sz="2000" b="1" i="1">
                                <a:latin typeface="Cambria Math"/>
                              </a:rPr>
                              <m:t>+</m:t>
                            </m:r>
                            <m:sSubSup>
                              <m:sSubSupPr>
                                <m:ctrlPr>
                                  <a:rPr lang="fr-FR" sz="2000" b="1" i="1">
                                    <a:latin typeface="Cambria Math" panose="02040503050406030204" pitchFamily="18" charset="0"/>
                                  </a:rPr>
                                </m:ctrlPr>
                              </m:sSubSupPr>
                              <m:e>
                                <m:r>
                                  <a:rPr lang="fr-FR" sz="2000" b="1" i="1">
                                    <a:latin typeface="Cambria Math"/>
                                  </a:rPr>
                                  <m:t>𝒓</m:t>
                                </m:r>
                              </m:e>
                              <m:sub>
                                <m:r>
                                  <a:rPr lang="fr-FR" sz="2000" b="1" i="1">
                                    <a:latin typeface="Cambria Math"/>
                                  </a:rPr>
                                  <m:t>−</m:t>
                                </m:r>
                              </m:sub>
                              <m:sup>
                                <m:r>
                                  <a:rPr lang="fr-FR" sz="2000" b="1" i="1">
                                    <a:latin typeface="Cambria Math"/>
                                  </a:rPr>
                                  <m:t>𝟑</m:t>
                                </m:r>
                              </m:sup>
                            </m:sSubSup>
                          </m:e>
                        </m:d>
                      </m:num>
                      <m:den>
                        <m:sSup>
                          <m:sSupPr>
                            <m:ctrlPr>
                              <a:rPr lang="fr-FR" sz="2000" b="1" i="1">
                                <a:latin typeface="Cambria Math" panose="02040503050406030204" pitchFamily="18" charset="0"/>
                              </a:rPr>
                            </m:ctrlPr>
                          </m:sSupPr>
                          <m:e>
                            <m:r>
                              <a:rPr lang="fr-FR" sz="2000" b="1" i="1">
                                <a:latin typeface="Cambria Math"/>
                              </a:rPr>
                              <m:t>𝒂</m:t>
                            </m:r>
                          </m:e>
                          <m:sup>
                            <m:r>
                              <a:rPr lang="fr-FR" sz="2000" b="1" i="1">
                                <a:latin typeface="Cambria Math"/>
                              </a:rPr>
                              <m:t>𝟑</m:t>
                            </m:r>
                          </m:sup>
                        </m:sSup>
                      </m:den>
                    </m:f>
                  </m:oMath>
                </a14:m>
                <a:endParaRPr lang="fr-FR" sz="2000" b="1" dirty="0" smtClean="0">
                  <a:latin typeface="Times New Roman" pitchFamily="18" charset="0"/>
                  <a:cs typeface="Times New Roman" pitchFamily="18" charset="0"/>
                </a:endParaRPr>
              </a:p>
              <a:p>
                <a:r>
                  <a:rPr lang="fr-FR" sz="2000" b="1" i="1" u="sng" dirty="0">
                    <a:solidFill>
                      <a:srgbClr val="FF0000"/>
                    </a:solidFill>
                  </a:rPr>
                  <a:t>Masse volumique</a:t>
                </a:r>
                <a:endParaRPr lang="fr-FR" sz="2000" b="1" dirty="0">
                  <a:solidFill>
                    <a:srgbClr val="FF0000"/>
                  </a:solidFill>
                </a:endParaRPr>
              </a:p>
              <a:p>
                <a:pPr/>
                <a14:m>
                  <m:oMathPara xmlns:m="http://schemas.openxmlformats.org/officeDocument/2006/math">
                    <m:oMathParaPr>
                      <m:jc m:val="centerGroup"/>
                    </m:oMathParaPr>
                    <m:oMath xmlns:m="http://schemas.openxmlformats.org/officeDocument/2006/math">
                      <m:r>
                        <a:rPr lang="fr-FR" sz="2000" b="1" i="1">
                          <a:latin typeface="Cambria Math"/>
                        </a:rPr>
                        <m:t>𝛒</m:t>
                      </m:r>
                      <m:r>
                        <a:rPr lang="fr-FR" sz="2000" b="1">
                          <a:latin typeface="Cambria Math"/>
                        </a:rPr>
                        <m:t>=</m:t>
                      </m:r>
                      <m:f>
                        <m:fPr>
                          <m:ctrlPr>
                            <a:rPr lang="fr-FR" sz="2000" b="1" i="1">
                              <a:latin typeface="Cambria Math" panose="02040503050406030204" pitchFamily="18" charset="0"/>
                            </a:rPr>
                          </m:ctrlPr>
                        </m:fPr>
                        <m:num>
                          <m:r>
                            <a:rPr lang="fr-FR" sz="2000" b="1" i="1">
                              <a:latin typeface="Cambria Math"/>
                            </a:rPr>
                            <m:t>𝟒</m:t>
                          </m:r>
                        </m:num>
                        <m:den>
                          <m:r>
                            <a:rPr lang="fr-FR" sz="2000" b="1" i="1">
                              <a:latin typeface="Cambria Math"/>
                            </a:rPr>
                            <m:t>𝑵</m:t>
                          </m:r>
                        </m:den>
                      </m:f>
                      <m:f>
                        <m:fPr>
                          <m:ctrlPr>
                            <a:rPr lang="fr-FR" sz="2000" b="1" i="1">
                              <a:latin typeface="Cambria Math" panose="02040503050406030204" pitchFamily="18" charset="0"/>
                            </a:rPr>
                          </m:ctrlPr>
                        </m:fPr>
                        <m:num>
                          <m:r>
                            <a:rPr lang="fr-FR" sz="2000" b="1" i="1">
                              <a:latin typeface="Cambria Math"/>
                            </a:rPr>
                            <m:t>𝑴</m:t>
                          </m:r>
                          <m:r>
                            <a:rPr lang="fr-FR" sz="2000" b="1" i="1" baseline="-25000">
                              <a:latin typeface="Cambria Math"/>
                            </a:rPr>
                            <m:t>𝑵𝒂𝑪𝒍</m:t>
                          </m:r>
                        </m:num>
                        <m:den>
                          <m:sSup>
                            <m:sSupPr>
                              <m:ctrlPr>
                                <a:rPr lang="fr-FR" sz="2000" b="1" i="1">
                                  <a:latin typeface="Cambria Math" panose="02040503050406030204" pitchFamily="18" charset="0"/>
                                </a:rPr>
                              </m:ctrlPr>
                            </m:sSupPr>
                            <m:e>
                              <m:r>
                                <a:rPr lang="fr-FR" sz="2000" b="1" i="1">
                                  <a:latin typeface="Cambria Math"/>
                                </a:rPr>
                                <m:t>𝒂</m:t>
                              </m:r>
                            </m:e>
                            <m:sup>
                              <m:r>
                                <a:rPr lang="fr-FR" sz="2000" b="1" i="1">
                                  <a:latin typeface="Cambria Math"/>
                                </a:rPr>
                                <m:t>𝟑</m:t>
                              </m:r>
                            </m:sup>
                          </m:sSup>
                        </m:den>
                      </m:f>
                    </m:oMath>
                  </m:oMathPara>
                </a14:m>
                <a:endParaRPr lang="fr-FR" sz="2000" b="1" dirty="0" smtClean="0">
                  <a:latin typeface="Times New Roman" pitchFamily="18" charset="0"/>
                  <a:cs typeface="Times New Roman" pitchFamily="18" charset="0"/>
                </a:endParaRPr>
              </a:p>
              <a:p>
                <a:r>
                  <a:rPr lang="fr-FR" sz="2000" b="1" i="1" u="sng" dirty="0">
                    <a:solidFill>
                      <a:srgbClr val="FF0000"/>
                    </a:solidFill>
                  </a:rPr>
                  <a:t>Condition d’existence de la structure type </a:t>
                </a:r>
                <a:r>
                  <a:rPr lang="fr-FR" sz="2000" b="1" i="1" u="sng" dirty="0" err="1" smtClean="0">
                    <a:solidFill>
                      <a:srgbClr val="FF0000"/>
                    </a:solidFill>
                  </a:rPr>
                  <a:t>NaCl</a:t>
                </a:r>
                <a:endParaRPr lang="fr-FR" sz="2000" dirty="0">
                  <a:solidFill>
                    <a:srgbClr val="FF0000"/>
                  </a:solidFill>
                </a:endParaRPr>
              </a:p>
              <a:p>
                <a:r>
                  <a:rPr lang="fr-FR" sz="2000" b="1" dirty="0" smtClean="0"/>
                  <a:t>Considérons </a:t>
                </a:r>
                <a:r>
                  <a:rPr lang="fr-FR" sz="2000" b="1" dirty="0"/>
                  <a:t>une face du </a:t>
                </a:r>
                <a:r>
                  <a:rPr lang="fr-FR" sz="2000" b="1" dirty="0" smtClean="0"/>
                  <a:t>cube, </a:t>
                </a:r>
                <a:r>
                  <a:rPr lang="fr-FR" sz="2000" b="1" dirty="0"/>
                  <a:t>la structure limite est obtenue quand les anions et les cations sont tangents selon l’arête du cube, cela</a:t>
                </a:r>
              </a:p>
              <a:p>
                <a:r>
                  <a:rPr lang="fr-FR" sz="2000" b="1" dirty="0"/>
                  <a:t>correspond à la relation: 2r</a:t>
                </a:r>
                <a:r>
                  <a:rPr lang="fr-FR" sz="2000" b="1" baseline="30000" dirty="0"/>
                  <a:t>+</a:t>
                </a:r>
                <a:r>
                  <a:rPr lang="fr-FR" sz="2000" b="1" dirty="0"/>
                  <a:t> + 2r</a:t>
                </a:r>
                <a:r>
                  <a:rPr lang="fr-FR" sz="2000" b="1" baseline="30000" dirty="0"/>
                  <a:t>-</a:t>
                </a:r>
                <a:r>
                  <a:rPr lang="fr-FR" sz="2000" b="1" dirty="0"/>
                  <a:t> = a	(5)</a:t>
                </a:r>
              </a:p>
              <a:p>
                <a:r>
                  <a:rPr lang="fr-FR" sz="2000" b="1" dirty="0"/>
                  <a:t>Les anions ne peuvent être à la limite, que tangents le long de la diagonale du carré c- à- d : 4r</a:t>
                </a:r>
                <a:r>
                  <a:rPr lang="fr-FR" sz="2000" b="1" baseline="30000" dirty="0"/>
                  <a:t>-</a:t>
                </a:r>
                <a:r>
                  <a:rPr lang="fr-FR" sz="2000" b="1" dirty="0"/>
                  <a:t>≤a </a:t>
                </a:r>
                <a14:m>
                  <m:oMath xmlns:m="http://schemas.openxmlformats.org/officeDocument/2006/math">
                    <m:rad>
                      <m:radPr>
                        <m:degHide m:val="on"/>
                        <m:ctrlPr>
                          <a:rPr lang="fr-FR" sz="2000" b="1" i="1">
                            <a:latin typeface="Cambria Math" panose="02040503050406030204" pitchFamily="18" charset="0"/>
                          </a:rPr>
                        </m:ctrlPr>
                      </m:radPr>
                      <m:deg/>
                      <m:e>
                        <m:r>
                          <a:rPr lang="fr-FR" sz="2000" b="1" i="1">
                            <a:latin typeface="Cambria Math"/>
                          </a:rPr>
                          <m:t>𝟐</m:t>
                        </m:r>
                      </m:e>
                    </m:rad>
                  </m:oMath>
                </a14:m>
                <a:r>
                  <a:rPr lang="fr-FR" sz="2000" b="1" dirty="0"/>
                  <a:t>    (6)</a:t>
                </a:r>
              </a:p>
              <a:p>
                <a:r>
                  <a:rPr lang="fr-FR" sz="2000" b="1" dirty="0"/>
                  <a:t>Remplaçant a dans la relation (5) on obtient:</a:t>
                </a:r>
              </a:p>
              <a:p>
                <a:r>
                  <a:rPr lang="fr-FR" sz="2000" b="1" dirty="0"/>
                  <a:t>4r-≤2</a:t>
                </a:r>
                <a14:m>
                  <m:oMath xmlns:m="http://schemas.openxmlformats.org/officeDocument/2006/math">
                    <m:rad>
                      <m:radPr>
                        <m:degHide m:val="on"/>
                        <m:ctrlPr>
                          <a:rPr lang="fr-FR" sz="2000" b="1" i="1">
                            <a:latin typeface="Cambria Math" panose="02040503050406030204" pitchFamily="18" charset="0"/>
                          </a:rPr>
                        </m:ctrlPr>
                      </m:radPr>
                      <m:deg/>
                      <m:e>
                        <m:r>
                          <a:rPr lang="fr-FR" sz="2000" b="1" i="1">
                            <a:latin typeface="Cambria Math"/>
                          </a:rPr>
                          <m:t>𝟐</m:t>
                        </m:r>
                      </m:e>
                    </m:rad>
                  </m:oMath>
                </a14:m>
                <a:r>
                  <a:rPr lang="fr-FR" sz="2000" b="1" dirty="0"/>
                  <a:t>(r</a:t>
                </a:r>
                <a:r>
                  <a:rPr lang="fr-FR" sz="2000" b="1" baseline="30000" dirty="0"/>
                  <a:t>+</a:t>
                </a:r>
                <a:r>
                  <a:rPr lang="fr-FR" sz="2000" b="1" dirty="0"/>
                  <a:t>+r</a:t>
                </a:r>
                <a:r>
                  <a:rPr lang="fr-FR" sz="2000" b="1" baseline="30000" dirty="0"/>
                  <a:t>-</a:t>
                </a:r>
                <a:r>
                  <a:rPr lang="fr-FR" sz="2000" b="1" dirty="0"/>
                  <a:t>) d’où 2/</a:t>
                </a:r>
                <a14:m>
                  <m:oMath xmlns:m="http://schemas.openxmlformats.org/officeDocument/2006/math">
                    <m:rad>
                      <m:radPr>
                        <m:degHide m:val="on"/>
                        <m:ctrlPr>
                          <a:rPr lang="fr-FR" sz="2000" b="1" i="1">
                            <a:latin typeface="Cambria Math" panose="02040503050406030204" pitchFamily="18" charset="0"/>
                          </a:rPr>
                        </m:ctrlPr>
                      </m:radPr>
                      <m:deg/>
                      <m:e>
                        <m:r>
                          <a:rPr lang="fr-FR" sz="2000" b="1" i="1">
                            <a:latin typeface="Cambria Math"/>
                          </a:rPr>
                          <m:t>𝟐</m:t>
                        </m:r>
                      </m:e>
                    </m:rad>
                    <m:r>
                      <a:rPr lang="fr-FR" sz="2000" b="1" i="1">
                        <a:latin typeface="Cambria Math"/>
                      </a:rPr>
                      <m:t>≤ </m:t>
                    </m:r>
                  </m:oMath>
                </a14:m>
                <a:r>
                  <a:rPr lang="fr-FR" sz="2000" b="1" dirty="0"/>
                  <a:t>(</a:t>
                </a:r>
                <a14:m>
                  <m:oMath xmlns:m="http://schemas.openxmlformats.org/officeDocument/2006/math">
                    <m:f>
                      <m:fPr>
                        <m:ctrlPr>
                          <a:rPr lang="fr-FR" sz="2000" b="1" i="1">
                            <a:latin typeface="Cambria Math" panose="02040503050406030204" pitchFamily="18" charset="0"/>
                          </a:rPr>
                        </m:ctrlPr>
                      </m:fPr>
                      <m:num>
                        <m:r>
                          <a:rPr lang="fr-FR" sz="2000" b="1" i="1">
                            <a:latin typeface="Cambria Math"/>
                          </a:rPr>
                          <m:t>𝒓</m:t>
                        </m:r>
                        <m:r>
                          <a:rPr lang="fr-FR" sz="2000" b="1" i="1" baseline="30000">
                            <a:latin typeface="Cambria Math"/>
                          </a:rPr>
                          <m:t>+</m:t>
                        </m:r>
                      </m:num>
                      <m:den>
                        <m:r>
                          <a:rPr lang="fr-FR" sz="2000" b="1" i="1">
                            <a:latin typeface="Cambria Math"/>
                          </a:rPr>
                          <m:t>𝒓</m:t>
                        </m:r>
                        <m:r>
                          <a:rPr lang="fr-FR" sz="2000" b="1" i="1" baseline="30000">
                            <a:latin typeface="Cambria Math"/>
                          </a:rPr>
                          <m:t>−</m:t>
                        </m:r>
                      </m:den>
                    </m:f>
                  </m:oMath>
                </a14:m>
                <a:r>
                  <a:rPr lang="fr-FR" sz="2000" b="1" dirty="0"/>
                  <a:t>+1)</a:t>
                </a:r>
              </a:p>
              <a:p>
                <a:r>
                  <a:rPr lang="fr-FR" sz="2000" b="1" dirty="0"/>
                  <a:t>Compte tenu de la structure type </a:t>
                </a:r>
                <a:r>
                  <a:rPr lang="fr-FR" sz="2000" b="1" dirty="0" err="1"/>
                  <a:t>CsCl</a:t>
                </a:r>
                <a:r>
                  <a:rPr lang="fr-FR" sz="2000" b="1" dirty="0"/>
                  <a:t> (relation (4), la condition d’existence de la structure type </a:t>
                </a:r>
                <a:r>
                  <a:rPr lang="fr-FR" sz="2000" b="1" dirty="0" err="1"/>
                  <a:t>NaCl</a:t>
                </a:r>
                <a:r>
                  <a:rPr lang="fr-FR" sz="2000" b="1" dirty="0"/>
                  <a:t> est:                            0,414≤</a:t>
                </a:r>
                <a14:m>
                  <m:oMath xmlns:m="http://schemas.openxmlformats.org/officeDocument/2006/math">
                    <m:f>
                      <m:fPr>
                        <m:ctrlPr>
                          <a:rPr lang="fr-FR" sz="2000" b="1" i="1">
                            <a:latin typeface="Cambria Math" panose="02040503050406030204" pitchFamily="18" charset="0"/>
                          </a:rPr>
                        </m:ctrlPr>
                      </m:fPr>
                      <m:num>
                        <m:r>
                          <a:rPr lang="fr-FR" sz="2000" b="1" i="1">
                            <a:latin typeface="Cambria Math"/>
                          </a:rPr>
                          <m:t>𝒓</m:t>
                        </m:r>
                        <m:r>
                          <a:rPr lang="fr-FR" sz="2000" b="1" i="1" baseline="30000">
                            <a:latin typeface="Cambria Math"/>
                          </a:rPr>
                          <m:t>+</m:t>
                        </m:r>
                      </m:num>
                      <m:den>
                        <m:r>
                          <a:rPr lang="fr-FR" sz="2000" b="1" i="1">
                            <a:latin typeface="Cambria Math"/>
                          </a:rPr>
                          <m:t>𝒓</m:t>
                        </m:r>
                        <m:r>
                          <a:rPr lang="fr-FR" sz="2000" b="1" i="1" baseline="30000">
                            <a:latin typeface="Cambria Math"/>
                          </a:rPr>
                          <m:t>−</m:t>
                        </m:r>
                      </m:den>
                    </m:f>
                  </m:oMath>
                </a14:m>
                <a:r>
                  <a:rPr lang="fr-FR" sz="2000" b="1" dirty="0"/>
                  <a:t>≤0,732 </a:t>
                </a:r>
                <a:endParaRPr lang="fr-FR" sz="2000" b="1" dirty="0" smtClean="0">
                  <a:latin typeface="Times New Roman" pitchFamily="18" charset="0"/>
                  <a:cs typeface="Times New Roman" pitchFamily="18" charset="0"/>
                </a:endParaRPr>
              </a:p>
            </p:txBody>
          </p:sp>
        </mc:Choice>
        <mc:Fallback xmlns="">
          <p:sp>
            <p:nvSpPr>
              <p:cNvPr id="3" name="Rectangle à coins arrondis 2"/>
              <p:cNvSpPr>
                <a:spLocks noRot="1" noChangeAspect="1" noMove="1" noResize="1" noEditPoints="1" noAdjustHandles="1" noChangeArrowheads="1" noChangeShapeType="1" noTextEdit="1"/>
              </p:cNvSpPr>
              <p:nvPr/>
            </p:nvSpPr>
            <p:spPr>
              <a:xfrm>
                <a:off x="0" y="836712"/>
                <a:ext cx="6608397" cy="5688632"/>
              </a:xfrm>
              <a:prstGeom prst="roundRect">
                <a:avLst/>
              </a:prstGeom>
              <a:blipFill rotWithShape="1">
                <a:blip r:embed="rId2"/>
                <a:stretch>
                  <a:fillRect/>
                </a:stretch>
              </a:blipFill>
            </p:spPr>
            <p:txBody>
              <a:bodyPr/>
              <a:lstStyle/>
              <a:p>
                <a:r>
                  <a:rPr lang="fr-FR">
                    <a:noFill/>
                  </a:rPr>
                  <a:t> </a:t>
                </a:r>
              </a:p>
            </p:txBody>
          </p:sp>
        </mc:Fallback>
      </mc:AlternateContent>
      <p:sp>
        <p:nvSpPr>
          <p:cNvPr id="4" name="Espace réservé du pied de page 3"/>
          <p:cNvSpPr>
            <a:spLocks noGrp="1"/>
          </p:cNvSpPr>
          <p:nvPr>
            <p:ph type="ftr" sz="quarter" idx="11"/>
          </p:nvPr>
        </p:nvSpPr>
        <p:spPr>
          <a:xfrm>
            <a:off x="3124200" y="6520259"/>
            <a:ext cx="4040088" cy="365125"/>
          </a:xfrm>
        </p:spPr>
        <p:txBody>
          <a:bodyPr/>
          <a:lstStyle/>
          <a:p>
            <a:r>
              <a:rPr lang="fr-FR" dirty="0" smtClean="0"/>
              <a:t>Chapitre V : Structure ioniques</a:t>
            </a:r>
            <a:endParaRPr lang="fr-FR" dirty="0"/>
          </a:p>
        </p:txBody>
      </p:sp>
      <p:sp>
        <p:nvSpPr>
          <p:cNvPr id="6" name="Espace réservé de la date 5"/>
          <p:cNvSpPr>
            <a:spLocks noGrp="1"/>
          </p:cNvSpPr>
          <p:nvPr>
            <p:ph type="dt" sz="half" idx="10"/>
          </p:nvPr>
        </p:nvSpPr>
        <p:spPr>
          <a:xfrm>
            <a:off x="-36512" y="6520259"/>
            <a:ext cx="2133600" cy="365125"/>
          </a:xfrm>
        </p:spPr>
        <p:txBody>
          <a:bodyPr/>
          <a:lstStyle/>
          <a:p>
            <a:fld id="{1582E81B-5E80-4C9E-B71B-0237E4D78BD1}" type="datetime1">
              <a:rPr lang="fr-FR" smtClean="0"/>
              <a:t>19/05/2021</a:t>
            </a:fld>
            <a:endParaRPr lang="fr-FR" dirty="0"/>
          </a:p>
        </p:txBody>
      </p:sp>
      <p:sp>
        <p:nvSpPr>
          <p:cNvPr id="2" name="Espace réservé du numéro de diapositive 1"/>
          <p:cNvSpPr>
            <a:spLocks noGrp="1"/>
          </p:cNvSpPr>
          <p:nvPr>
            <p:ph type="sldNum" sz="quarter" idx="12"/>
          </p:nvPr>
        </p:nvSpPr>
        <p:spPr>
          <a:xfrm>
            <a:off x="6553200" y="6453336"/>
            <a:ext cx="2133600" cy="365125"/>
          </a:xfrm>
        </p:spPr>
        <p:txBody>
          <a:bodyPr/>
          <a:lstStyle/>
          <a:p>
            <a:fld id="{1CC1B859-83D0-43C4-A4ED-D95C0EF8FDC0}" type="slidenum">
              <a:rPr lang="fr-FR" smtClean="0"/>
              <a:t>9</a:t>
            </a:fld>
            <a:endParaRPr lang="fr-FR"/>
          </a:p>
        </p:txBody>
      </p:sp>
      <p:pic>
        <p:nvPicPr>
          <p:cNvPr id="10" name="Image 9"/>
          <p:cNvPicPr/>
          <p:nvPr/>
        </p:nvPicPr>
        <p:blipFill>
          <a:blip r:embed="rId3">
            <a:extLst>
              <a:ext uri="{28A0092B-C50C-407E-A947-70E740481C1C}">
                <a14:useLocalDpi xmlns:a14="http://schemas.microsoft.com/office/drawing/2010/main" val="0"/>
              </a:ext>
            </a:extLst>
          </a:blip>
          <a:stretch>
            <a:fillRect/>
          </a:stretch>
        </p:blipFill>
        <p:spPr>
          <a:xfrm>
            <a:off x="6724996" y="2734317"/>
            <a:ext cx="2390775" cy="2343150"/>
          </a:xfrm>
          <a:prstGeom prst="rect">
            <a:avLst/>
          </a:prstGeom>
        </p:spPr>
      </p:pic>
      <p:pic>
        <p:nvPicPr>
          <p:cNvPr id="11" name="Image 10"/>
          <p:cNvPicPr/>
          <p:nvPr/>
        </p:nvPicPr>
        <p:blipFill>
          <a:blip r:embed="rId4">
            <a:extLst>
              <a:ext uri="{28A0092B-C50C-407E-A947-70E740481C1C}">
                <a14:useLocalDpi xmlns:a14="http://schemas.microsoft.com/office/drawing/2010/main" val="0"/>
              </a:ext>
            </a:extLst>
          </a:blip>
          <a:stretch>
            <a:fillRect/>
          </a:stretch>
        </p:blipFill>
        <p:spPr>
          <a:xfrm>
            <a:off x="7020272" y="5010869"/>
            <a:ext cx="1800225" cy="1514475"/>
          </a:xfrm>
          <a:prstGeom prst="rect">
            <a:avLst/>
          </a:prstGeom>
        </p:spPr>
      </p:pic>
      <p:sp>
        <p:nvSpPr>
          <p:cNvPr id="12" name="AutoShape 4"/>
          <p:cNvSpPr>
            <a:spLocks noChangeArrowheads="1"/>
          </p:cNvSpPr>
          <p:nvPr/>
        </p:nvSpPr>
        <p:spPr bwMode="auto">
          <a:xfrm>
            <a:off x="286072" y="-99392"/>
            <a:ext cx="8534400" cy="940653"/>
          </a:xfrm>
          <a:prstGeom prst="horizontalScroll">
            <a:avLst>
              <a:gd name="adj" fmla="val 12500"/>
            </a:avLst>
          </a:prstGeom>
          <a:gradFill rotWithShape="1">
            <a:gsLst>
              <a:gs pos="0">
                <a:srgbClr val="CC3300"/>
              </a:gs>
              <a:gs pos="50000">
                <a:schemeClr val="bg1"/>
              </a:gs>
              <a:gs pos="100000">
                <a:srgbClr val="CC3300"/>
              </a:gs>
            </a:gsLst>
            <a:lin ang="5400000" scaled="1"/>
          </a:gra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2000" b="1" dirty="0" smtClean="0"/>
              <a:t>VI-1- </a:t>
            </a:r>
            <a:r>
              <a:rPr lang="fr-FR" sz="2000" b="1" dirty="0"/>
              <a:t>Composés de type </a:t>
            </a:r>
            <a:r>
              <a:rPr lang="fr-FR" sz="2000" b="1" dirty="0" smtClean="0"/>
              <a:t>AB</a:t>
            </a:r>
          </a:p>
          <a:p>
            <a:pPr algn="ctr"/>
            <a:r>
              <a:rPr lang="fr-FR" sz="2000" b="1" dirty="0" smtClean="0"/>
              <a:t>VI-1-2- </a:t>
            </a:r>
            <a:r>
              <a:rPr lang="fr-FR" sz="2000" b="1" dirty="0"/>
              <a:t>Structure de type </a:t>
            </a:r>
            <a:r>
              <a:rPr lang="fr-FR" sz="2000" b="1" dirty="0" err="1"/>
              <a:t>NaCl</a:t>
            </a:r>
            <a:endParaRPr lang="fr-FR" sz="2000" b="1" dirty="0"/>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6256" y="332656"/>
            <a:ext cx="2086266" cy="2276793"/>
          </a:xfrm>
          <a:prstGeom prst="rect">
            <a:avLst/>
          </a:prstGeom>
        </p:spPr>
      </p:pic>
    </p:spTree>
    <p:extLst>
      <p:ext uri="{BB962C8B-B14F-4D97-AF65-F5344CB8AC3E}">
        <p14:creationId xmlns:p14="http://schemas.microsoft.com/office/powerpoint/2010/main" val="1466047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18147</TotalTime>
  <Words>3263</Words>
  <Application>Microsoft Office PowerPoint</Application>
  <PresentationFormat>Affichage à l'écran (4:3)</PresentationFormat>
  <Paragraphs>327</Paragraphs>
  <Slides>26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26</vt:i4>
      </vt:variant>
    </vt:vector>
  </HeadingPairs>
  <TitlesOfParts>
    <vt:vector size="32" baseType="lpstr">
      <vt:lpstr>Arial</vt:lpstr>
      <vt:lpstr>Calibri</vt:lpstr>
      <vt:lpstr>Cambria Math</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½ M22 : Cristallographie</dc:title>
  <dc:creator>L-SANAE</dc:creator>
  <cp:lastModifiedBy>F.S</cp:lastModifiedBy>
  <cp:revision>432</cp:revision>
  <dcterms:created xsi:type="dcterms:W3CDTF">2019-11-22T12:43:03Z</dcterms:created>
  <dcterms:modified xsi:type="dcterms:W3CDTF">2021-05-20T07:56:44Z</dcterms:modified>
</cp:coreProperties>
</file>