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0"/>
  </p:notesMasterIdLst>
  <p:sldIdLst>
    <p:sldId id="256" r:id="rId2"/>
    <p:sldId id="257" r:id="rId3"/>
    <p:sldId id="258" r:id="rId4"/>
    <p:sldId id="259" r:id="rId5"/>
    <p:sldId id="260" r:id="rId6"/>
    <p:sldId id="261" r:id="rId7"/>
    <p:sldId id="270" r:id="rId8"/>
    <p:sldId id="272" r:id="rId9"/>
    <p:sldId id="262" r:id="rId10"/>
    <p:sldId id="263" r:id="rId11"/>
    <p:sldId id="264" r:id="rId12"/>
    <p:sldId id="265" r:id="rId13"/>
    <p:sldId id="266" r:id="rId14"/>
    <p:sldId id="267" r:id="rId15"/>
    <p:sldId id="268" r:id="rId16"/>
    <p:sldId id="269" r:id="rId17"/>
    <p:sldId id="273" r:id="rId18"/>
    <p:sldId id="274" r:id="rId19"/>
    <p:sldId id="275" r:id="rId20"/>
    <p:sldId id="276" r:id="rId21"/>
    <p:sldId id="283" r:id="rId22"/>
    <p:sldId id="284" r:id="rId23"/>
    <p:sldId id="277" r:id="rId24"/>
    <p:sldId id="279" r:id="rId25"/>
    <p:sldId id="280" r:id="rId26"/>
    <p:sldId id="281" r:id="rId27"/>
    <p:sldId id="282" r:id="rId28"/>
    <p:sldId id="285" r:id="rId29"/>
    <p:sldId id="286" r:id="rId30"/>
    <p:sldId id="287" r:id="rId31"/>
    <p:sldId id="288" r:id="rId32"/>
    <p:sldId id="289" r:id="rId33"/>
    <p:sldId id="291" r:id="rId34"/>
    <p:sldId id="292" r:id="rId35"/>
    <p:sldId id="293" r:id="rId36"/>
    <p:sldId id="294" r:id="rId37"/>
    <p:sldId id="295" r:id="rId38"/>
    <p:sldId id="296" r:id="rId39"/>
    <p:sldId id="297" r:id="rId40"/>
    <p:sldId id="298" r:id="rId41"/>
    <p:sldId id="299" r:id="rId42"/>
    <p:sldId id="300" r:id="rId43"/>
    <p:sldId id="301" r:id="rId44"/>
    <p:sldId id="290"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7" r:id="rId60"/>
    <p:sldId id="318" r:id="rId61"/>
    <p:sldId id="319" r:id="rId62"/>
    <p:sldId id="320" r:id="rId63"/>
    <p:sldId id="321" r:id="rId64"/>
    <p:sldId id="316" r:id="rId65"/>
    <p:sldId id="322" r:id="rId66"/>
    <p:sldId id="326" r:id="rId67"/>
    <p:sldId id="324" r:id="rId68"/>
    <p:sldId id="325" r:id="rId6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5563" autoAdjust="0"/>
  </p:normalViewPr>
  <p:slideViewPr>
    <p:cSldViewPr>
      <p:cViewPr varScale="1">
        <p:scale>
          <a:sx n="63" d="100"/>
          <a:sy n="63" d="100"/>
        </p:scale>
        <p:origin x="-159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B62DBB-15DC-4B00-9450-855EB7B4EB75}" type="doc">
      <dgm:prSet loTypeId="urn:microsoft.com/office/officeart/2005/8/layout/process1" loCatId="process" qsTypeId="urn:microsoft.com/office/officeart/2005/8/quickstyle/simple1" qsCatId="simple" csTypeId="urn:microsoft.com/office/officeart/2005/8/colors/accent1_2" csCatId="accent1" phldr="1"/>
      <dgm:spPr/>
    </dgm:pt>
    <dgm:pt modelId="{EB4FB458-E6A8-4326-9104-1F3E7F45B760}">
      <dgm:prSet phldrT="[Texte]"/>
      <dgm:spPr/>
      <dgm:t>
        <a:bodyPr/>
        <a:lstStyle/>
        <a:p>
          <a:r>
            <a:rPr lang="fr-FR" dirty="0" smtClean="0"/>
            <a:t>comprendre</a:t>
          </a:r>
          <a:endParaRPr lang="fr-FR" dirty="0"/>
        </a:p>
      </dgm:t>
    </dgm:pt>
    <dgm:pt modelId="{20587363-8F35-4C1B-8B82-EF8FEAAAD8D7}" type="parTrans" cxnId="{9D556939-F5DD-4CAD-AABF-E3F17AF05570}">
      <dgm:prSet/>
      <dgm:spPr/>
      <dgm:t>
        <a:bodyPr/>
        <a:lstStyle/>
        <a:p>
          <a:endParaRPr lang="fr-FR"/>
        </a:p>
      </dgm:t>
    </dgm:pt>
    <dgm:pt modelId="{4BC48F6E-3737-419C-B420-1D8821DDB23E}" type="sibTrans" cxnId="{9D556939-F5DD-4CAD-AABF-E3F17AF05570}">
      <dgm:prSet/>
      <dgm:spPr/>
      <dgm:t>
        <a:bodyPr/>
        <a:lstStyle/>
        <a:p>
          <a:endParaRPr lang="fr-FR"/>
        </a:p>
      </dgm:t>
    </dgm:pt>
    <dgm:pt modelId="{62CBF066-BEB7-48BF-A64A-1098953C3510}">
      <dgm:prSet phldrT="[Texte]"/>
      <dgm:spPr/>
      <dgm:t>
        <a:bodyPr/>
        <a:lstStyle/>
        <a:p>
          <a:r>
            <a:rPr lang="fr-FR" dirty="0" smtClean="0"/>
            <a:t>analyser</a:t>
          </a:r>
          <a:endParaRPr lang="fr-FR" dirty="0"/>
        </a:p>
      </dgm:t>
    </dgm:pt>
    <dgm:pt modelId="{C91F7B76-33F9-474F-9DE4-38A5335472F9}" type="parTrans" cxnId="{BD693A3D-59A7-44B7-A1AE-1AF77FF69B25}">
      <dgm:prSet/>
      <dgm:spPr/>
      <dgm:t>
        <a:bodyPr/>
        <a:lstStyle/>
        <a:p>
          <a:endParaRPr lang="fr-FR"/>
        </a:p>
      </dgm:t>
    </dgm:pt>
    <dgm:pt modelId="{9D1E9A98-E758-40BA-BE0F-C772FC553214}" type="sibTrans" cxnId="{BD693A3D-59A7-44B7-A1AE-1AF77FF69B25}">
      <dgm:prSet/>
      <dgm:spPr/>
      <dgm:t>
        <a:bodyPr/>
        <a:lstStyle/>
        <a:p>
          <a:endParaRPr lang="fr-FR"/>
        </a:p>
      </dgm:t>
    </dgm:pt>
    <dgm:pt modelId="{3BF9134A-DD86-4111-9159-F304348122F7}">
      <dgm:prSet phldrT="[Texte]"/>
      <dgm:spPr/>
      <dgm:t>
        <a:bodyPr/>
        <a:lstStyle/>
        <a:p>
          <a:r>
            <a:rPr lang="fr-FR" dirty="0" smtClean="0"/>
            <a:t>reproduire</a:t>
          </a:r>
          <a:endParaRPr lang="fr-FR" dirty="0"/>
        </a:p>
      </dgm:t>
    </dgm:pt>
    <dgm:pt modelId="{F7249468-C63A-450E-8AEB-C0AB1C9E8D49}" type="parTrans" cxnId="{261C829A-6961-40CF-86B1-DE11177A4184}">
      <dgm:prSet/>
      <dgm:spPr/>
      <dgm:t>
        <a:bodyPr/>
        <a:lstStyle/>
        <a:p>
          <a:endParaRPr lang="fr-FR"/>
        </a:p>
      </dgm:t>
    </dgm:pt>
    <dgm:pt modelId="{DF0544D4-566E-48A0-8B99-54A5C63673D4}" type="sibTrans" cxnId="{261C829A-6961-40CF-86B1-DE11177A4184}">
      <dgm:prSet/>
      <dgm:spPr/>
      <dgm:t>
        <a:bodyPr/>
        <a:lstStyle/>
        <a:p>
          <a:endParaRPr lang="fr-FR"/>
        </a:p>
      </dgm:t>
    </dgm:pt>
    <dgm:pt modelId="{FD19BEE7-C3B3-4CC6-98E9-8B99ED192CA0}" type="pres">
      <dgm:prSet presAssocID="{89B62DBB-15DC-4B00-9450-855EB7B4EB75}" presName="Name0" presStyleCnt="0">
        <dgm:presLayoutVars>
          <dgm:dir/>
          <dgm:resizeHandles val="exact"/>
        </dgm:presLayoutVars>
      </dgm:prSet>
      <dgm:spPr/>
    </dgm:pt>
    <dgm:pt modelId="{7748DFD9-647F-41B6-9AE1-CD30D417CE25}" type="pres">
      <dgm:prSet presAssocID="{EB4FB458-E6A8-4326-9104-1F3E7F45B760}" presName="node" presStyleLbl="node1" presStyleIdx="0" presStyleCnt="3">
        <dgm:presLayoutVars>
          <dgm:bulletEnabled val="1"/>
        </dgm:presLayoutVars>
      </dgm:prSet>
      <dgm:spPr/>
      <dgm:t>
        <a:bodyPr/>
        <a:lstStyle/>
        <a:p>
          <a:endParaRPr lang="fr-FR"/>
        </a:p>
      </dgm:t>
    </dgm:pt>
    <dgm:pt modelId="{64FF6C2D-C685-4D50-AC61-766B60E65DC2}" type="pres">
      <dgm:prSet presAssocID="{4BC48F6E-3737-419C-B420-1D8821DDB23E}" presName="sibTrans" presStyleLbl="sibTrans2D1" presStyleIdx="0" presStyleCnt="2"/>
      <dgm:spPr/>
      <dgm:t>
        <a:bodyPr/>
        <a:lstStyle/>
        <a:p>
          <a:endParaRPr lang="fr-FR"/>
        </a:p>
      </dgm:t>
    </dgm:pt>
    <dgm:pt modelId="{CB85A931-355F-4CB8-9BFD-9A7CA07442A9}" type="pres">
      <dgm:prSet presAssocID="{4BC48F6E-3737-419C-B420-1D8821DDB23E}" presName="connectorText" presStyleLbl="sibTrans2D1" presStyleIdx="0" presStyleCnt="2"/>
      <dgm:spPr/>
      <dgm:t>
        <a:bodyPr/>
        <a:lstStyle/>
        <a:p>
          <a:endParaRPr lang="fr-FR"/>
        </a:p>
      </dgm:t>
    </dgm:pt>
    <dgm:pt modelId="{98E54A1A-C1F5-4CDF-B9EC-7CB6D2AB2B5C}" type="pres">
      <dgm:prSet presAssocID="{62CBF066-BEB7-48BF-A64A-1098953C3510}" presName="node" presStyleLbl="node1" presStyleIdx="1" presStyleCnt="3">
        <dgm:presLayoutVars>
          <dgm:bulletEnabled val="1"/>
        </dgm:presLayoutVars>
      </dgm:prSet>
      <dgm:spPr/>
      <dgm:t>
        <a:bodyPr/>
        <a:lstStyle/>
        <a:p>
          <a:endParaRPr lang="fr-FR"/>
        </a:p>
      </dgm:t>
    </dgm:pt>
    <dgm:pt modelId="{F522694A-7DA6-4381-BDF8-ED82F7AD543F}" type="pres">
      <dgm:prSet presAssocID="{9D1E9A98-E758-40BA-BE0F-C772FC553214}" presName="sibTrans" presStyleLbl="sibTrans2D1" presStyleIdx="1" presStyleCnt="2"/>
      <dgm:spPr/>
      <dgm:t>
        <a:bodyPr/>
        <a:lstStyle/>
        <a:p>
          <a:endParaRPr lang="fr-FR"/>
        </a:p>
      </dgm:t>
    </dgm:pt>
    <dgm:pt modelId="{5AD093D7-DDEC-4FEF-8811-20AFF9189048}" type="pres">
      <dgm:prSet presAssocID="{9D1E9A98-E758-40BA-BE0F-C772FC553214}" presName="connectorText" presStyleLbl="sibTrans2D1" presStyleIdx="1" presStyleCnt="2"/>
      <dgm:spPr/>
      <dgm:t>
        <a:bodyPr/>
        <a:lstStyle/>
        <a:p>
          <a:endParaRPr lang="fr-FR"/>
        </a:p>
      </dgm:t>
    </dgm:pt>
    <dgm:pt modelId="{455950E1-348B-4888-8835-12C08E4820B1}" type="pres">
      <dgm:prSet presAssocID="{3BF9134A-DD86-4111-9159-F304348122F7}" presName="node" presStyleLbl="node1" presStyleIdx="2" presStyleCnt="3">
        <dgm:presLayoutVars>
          <dgm:bulletEnabled val="1"/>
        </dgm:presLayoutVars>
      </dgm:prSet>
      <dgm:spPr/>
      <dgm:t>
        <a:bodyPr/>
        <a:lstStyle/>
        <a:p>
          <a:endParaRPr lang="fr-FR"/>
        </a:p>
      </dgm:t>
    </dgm:pt>
  </dgm:ptLst>
  <dgm:cxnLst>
    <dgm:cxn modelId="{E38B9416-BF1C-44AF-B573-0F5EF3177C72}" type="presOf" srcId="{3BF9134A-DD86-4111-9159-F304348122F7}" destId="{455950E1-348B-4888-8835-12C08E4820B1}" srcOrd="0" destOrd="0" presId="urn:microsoft.com/office/officeart/2005/8/layout/process1"/>
    <dgm:cxn modelId="{BD693A3D-59A7-44B7-A1AE-1AF77FF69B25}" srcId="{89B62DBB-15DC-4B00-9450-855EB7B4EB75}" destId="{62CBF066-BEB7-48BF-A64A-1098953C3510}" srcOrd="1" destOrd="0" parTransId="{C91F7B76-33F9-474F-9DE4-38A5335472F9}" sibTransId="{9D1E9A98-E758-40BA-BE0F-C772FC553214}"/>
    <dgm:cxn modelId="{261C829A-6961-40CF-86B1-DE11177A4184}" srcId="{89B62DBB-15DC-4B00-9450-855EB7B4EB75}" destId="{3BF9134A-DD86-4111-9159-F304348122F7}" srcOrd="2" destOrd="0" parTransId="{F7249468-C63A-450E-8AEB-C0AB1C9E8D49}" sibTransId="{DF0544D4-566E-48A0-8B99-54A5C63673D4}"/>
    <dgm:cxn modelId="{ED1E9782-EC0C-4E07-98C5-9A3B24C257E5}" type="presOf" srcId="{9D1E9A98-E758-40BA-BE0F-C772FC553214}" destId="{F522694A-7DA6-4381-BDF8-ED82F7AD543F}" srcOrd="0" destOrd="0" presId="urn:microsoft.com/office/officeart/2005/8/layout/process1"/>
    <dgm:cxn modelId="{6FB8032B-6898-4F31-9590-67D23B517433}" type="presOf" srcId="{4BC48F6E-3737-419C-B420-1D8821DDB23E}" destId="{64FF6C2D-C685-4D50-AC61-766B60E65DC2}" srcOrd="0" destOrd="0" presId="urn:microsoft.com/office/officeart/2005/8/layout/process1"/>
    <dgm:cxn modelId="{762ACB76-7355-431D-8920-F9D5B19BD120}" type="presOf" srcId="{89B62DBB-15DC-4B00-9450-855EB7B4EB75}" destId="{FD19BEE7-C3B3-4CC6-98E9-8B99ED192CA0}" srcOrd="0" destOrd="0" presId="urn:microsoft.com/office/officeart/2005/8/layout/process1"/>
    <dgm:cxn modelId="{C6B51BCA-24CE-451A-B8DA-5881B7A8C4F2}" type="presOf" srcId="{4BC48F6E-3737-419C-B420-1D8821DDB23E}" destId="{CB85A931-355F-4CB8-9BFD-9A7CA07442A9}" srcOrd="1" destOrd="0" presId="urn:microsoft.com/office/officeart/2005/8/layout/process1"/>
    <dgm:cxn modelId="{46235CE2-53AE-498A-94A0-A2E1388F0D05}" type="presOf" srcId="{9D1E9A98-E758-40BA-BE0F-C772FC553214}" destId="{5AD093D7-DDEC-4FEF-8811-20AFF9189048}" srcOrd="1" destOrd="0" presId="urn:microsoft.com/office/officeart/2005/8/layout/process1"/>
    <dgm:cxn modelId="{9D556939-F5DD-4CAD-AABF-E3F17AF05570}" srcId="{89B62DBB-15DC-4B00-9450-855EB7B4EB75}" destId="{EB4FB458-E6A8-4326-9104-1F3E7F45B760}" srcOrd="0" destOrd="0" parTransId="{20587363-8F35-4C1B-8B82-EF8FEAAAD8D7}" sibTransId="{4BC48F6E-3737-419C-B420-1D8821DDB23E}"/>
    <dgm:cxn modelId="{705D7064-0462-4278-AE1D-04D8810CAAFE}" type="presOf" srcId="{EB4FB458-E6A8-4326-9104-1F3E7F45B760}" destId="{7748DFD9-647F-41B6-9AE1-CD30D417CE25}" srcOrd="0" destOrd="0" presId="urn:microsoft.com/office/officeart/2005/8/layout/process1"/>
    <dgm:cxn modelId="{9495AE60-2A5D-4D73-A0FD-0A70298B8913}" type="presOf" srcId="{62CBF066-BEB7-48BF-A64A-1098953C3510}" destId="{98E54A1A-C1F5-4CDF-B9EC-7CB6D2AB2B5C}" srcOrd="0" destOrd="0" presId="urn:microsoft.com/office/officeart/2005/8/layout/process1"/>
    <dgm:cxn modelId="{2CFDB57B-151D-4387-B834-C52004D90CF8}" type="presParOf" srcId="{FD19BEE7-C3B3-4CC6-98E9-8B99ED192CA0}" destId="{7748DFD9-647F-41B6-9AE1-CD30D417CE25}" srcOrd="0" destOrd="0" presId="urn:microsoft.com/office/officeart/2005/8/layout/process1"/>
    <dgm:cxn modelId="{2DF8D3F6-B7D2-4BBF-BCB1-12A8589E90ED}" type="presParOf" srcId="{FD19BEE7-C3B3-4CC6-98E9-8B99ED192CA0}" destId="{64FF6C2D-C685-4D50-AC61-766B60E65DC2}" srcOrd="1" destOrd="0" presId="urn:microsoft.com/office/officeart/2005/8/layout/process1"/>
    <dgm:cxn modelId="{C38B6952-A711-4EB2-B421-C710045FD06A}" type="presParOf" srcId="{64FF6C2D-C685-4D50-AC61-766B60E65DC2}" destId="{CB85A931-355F-4CB8-9BFD-9A7CA07442A9}" srcOrd="0" destOrd="0" presId="urn:microsoft.com/office/officeart/2005/8/layout/process1"/>
    <dgm:cxn modelId="{F6713919-3F87-48D6-8028-BBB791EC36B3}" type="presParOf" srcId="{FD19BEE7-C3B3-4CC6-98E9-8B99ED192CA0}" destId="{98E54A1A-C1F5-4CDF-B9EC-7CB6D2AB2B5C}" srcOrd="2" destOrd="0" presId="urn:microsoft.com/office/officeart/2005/8/layout/process1"/>
    <dgm:cxn modelId="{C2728FE5-C94A-4E77-9690-ADD7ECC19302}" type="presParOf" srcId="{FD19BEE7-C3B3-4CC6-98E9-8B99ED192CA0}" destId="{F522694A-7DA6-4381-BDF8-ED82F7AD543F}" srcOrd="3" destOrd="0" presId="urn:microsoft.com/office/officeart/2005/8/layout/process1"/>
    <dgm:cxn modelId="{550C6B6D-7F14-45C3-AF37-6BB3EFAA94F0}" type="presParOf" srcId="{F522694A-7DA6-4381-BDF8-ED82F7AD543F}" destId="{5AD093D7-DDEC-4FEF-8811-20AFF9189048}" srcOrd="0" destOrd="0" presId="urn:microsoft.com/office/officeart/2005/8/layout/process1"/>
    <dgm:cxn modelId="{FB92BD38-9F7B-4BA1-9994-474146F40E4D}" type="presParOf" srcId="{FD19BEE7-C3B3-4CC6-98E9-8B99ED192CA0}" destId="{455950E1-348B-4888-8835-12C08E4820B1}" srcOrd="4" destOrd="0" presId="urn:microsoft.com/office/officeart/2005/8/layout/process1"/>
  </dgm:cxnLst>
  <dgm:bg/>
  <dgm:whole/>
</dgm:dataModel>
</file>

<file path=ppt/diagrams/data2.xml><?xml version="1.0" encoding="utf-8"?>
<dgm:dataModel xmlns:dgm="http://schemas.openxmlformats.org/drawingml/2006/diagram" xmlns:a="http://schemas.openxmlformats.org/drawingml/2006/main">
  <dgm:ptLst>
    <dgm:pt modelId="{F54D506D-0677-4019-84DF-EBE1CB67E094}"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fr-FR"/>
        </a:p>
      </dgm:t>
    </dgm:pt>
    <dgm:pt modelId="{DD5D4E06-BDD8-4E1B-ABB6-E400F28AF321}">
      <dgm:prSet phldrT="[Texte]"/>
      <dgm:spPr/>
      <dgm:t>
        <a:bodyPr/>
        <a:lstStyle/>
        <a:p>
          <a:r>
            <a:rPr lang="fr-FR" dirty="0" smtClean="0"/>
            <a:t>Texte source</a:t>
          </a:r>
          <a:endParaRPr lang="fr-FR" dirty="0"/>
        </a:p>
      </dgm:t>
    </dgm:pt>
    <dgm:pt modelId="{EAFC830A-C896-4C48-BD56-DC3C2235DC7B}" type="parTrans" cxnId="{2D3967A4-1EAC-4B35-A996-C90A8F30B942}">
      <dgm:prSet/>
      <dgm:spPr/>
      <dgm:t>
        <a:bodyPr/>
        <a:lstStyle/>
        <a:p>
          <a:endParaRPr lang="fr-FR"/>
        </a:p>
      </dgm:t>
    </dgm:pt>
    <dgm:pt modelId="{15BDF5E1-CBA5-4926-A646-E6A33281C7BE}" type="sibTrans" cxnId="{2D3967A4-1EAC-4B35-A996-C90A8F30B942}">
      <dgm:prSet/>
      <dgm:spPr/>
      <dgm:t>
        <a:bodyPr/>
        <a:lstStyle/>
        <a:p>
          <a:endParaRPr lang="fr-FR"/>
        </a:p>
      </dgm:t>
    </dgm:pt>
    <dgm:pt modelId="{AC4C3482-BE5B-4F99-B389-B851241A0B7E}">
      <dgm:prSet phldrT="[Texte]"/>
      <dgm:spPr/>
      <dgm:t>
        <a:bodyPr/>
        <a:lstStyle/>
        <a:p>
          <a:r>
            <a:rPr lang="fr-FR" dirty="0" smtClean="0"/>
            <a:t>Lecture </a:t>
          </a:r>
          <a:endParaRPr lang="fr-FR" dirty="0"/>
        </a:p>
      </dgm:t>
    </dgm:pt>
    <dgm:pt modelId="{082E67E9-5072-4EB1-9582-F0C2DFD72B75}" type="parTrans" cxnId="{FB4D1C11-4AC3-4AD6-812D-519B0DE8DFEE}">
      <dgm:prSet/>
      <dgm:spPr/>
      <dgm:t>
        <a:bodyPr/>
        <a:lstStyle/>
        <a:p>
          <a:endParaRPr lang="fr-FR"/>
        </a:p>
      </dgm:t>
    </dgm:pt>
    <dgm:pt modelId="{FF30602E-31F8-414F-AAE2-66E5F4DE566C}" type="sibTrans" cxnId="{FB4D1C11-4AC3-4AD6-812D-519B0DE8DFEE}">
      <dgm:prSet/>
      <dgm:spPr/>
      <dgm:t>
        <a:bodyPr/>
        <a:lstStyle/>
        <a:p>
          <a:endParaRPr lang="fr-FR"/>
        </a:p>
      </dgm:t>
    </dgm:pt>
    <dgm:pt modelId="{FE5BF4E1-83C6-4387-AAF8-2AEC41EE518A}">
      <dgm:prSet phldrT="[Texte]"/>
      <dgm:spPr/>
      <dgm:t>
        <a:bodyPr/>
        <a:lstStyle/>
        <a:p>
          <a:r>
            <a:rPr lang="fr-FR" dirty="0" smtClean="0"/>
            <a:t>Analyse </a:t>
          </a:r>
          <a:endParaRPr lang="fr-FR" dirty="0"/>
        </a:p>
      </dgm:t>
    </dgm:pt>
    <dgm:pt modelId="{DE88B0E0-BD0B-450F-8B76-EBF32D117B70}" type="parTrans" cxnId="{A77BAB9B-C901-4AF9-A4B8-37A4A5912886}">
      <dgm:prSet/>
      <dgm:spPr/>
      <dgm:t>
        <a:bodyPr/>
        <a:lstStyle/>
        <a:p>
          <a:endParaRPr lang="fr-FR"/>
        </a:p>
      </dgm:t>
    </dgm:pt>
    <dgm:pt modelId="{2F961FE0-8C96-4DA9-AF42-0332020D2A01}" type="sibTrans" cxnId="{A77BAB9B-C901-4AF9-A4B8-37A4A5912886}">
      <dgm:prSet/>
      <dgm:spPr/>
      <dgm:t>
        <a:bodyPr/>
        <a:lstStyle/>
        <a:p>
          <a:endParaRPr lang="fr-FR"/>
        </a:p>
      </dgm:t>
    </dgm:pt>
    <dgm:pt modelId="{843FE04C-5B73-45B0-9662-E99A0950C395}">
      <dgm:prSet phldrT="[Texte]"/>
      <dgm:spPr/>
      <dgm:t>
        <a:bodyPr/>
        <a:lstStyle/>
        <a:p>
          <a:r>
            <a:rPr lang="fr-FR" dirty="0" smtClean="0"/>
            <a:t>Texte second</a:t>
          </a:r>
          <a:endParaRPr lang="fr-FR" dirty="0"/>
        </a:p>
      </dgm:t>
    </dgm:pt>
    <dgm:pt modelId="{A170C24D-4912-4388-B640-25312AA0F62F}" type="parTrans" cxnId="{98DDFC90-0D3F-4AAB-BE61-F042A1D2CEEF}">
      <dgm:prSet/>
      <dgm:spPr/>
      <dgm:t>
        <a:bodyPr/>
        <a:lstStyle/>
        <a:p>
          <a:endParaRPr lang="fr-FR"/>
        </a:p>
      </dgm:t>
    </dgm:pt>
    <dgm:pt modelId="{09BA3BC6-0C6B-4AD9-9591-A1685E643AC4}" type="sibTrans" cxnId="{98DDFC90-0D3F-4AAB-BE61-F042A1D2CEEF}">
      <dgm:prSet/>
      <dgm:spPr/>
      <dgm:t>
        <a:bodyPr/>
        <a:lstStyle/>
        <a:p>
          <a:endParaRPr lang="fr-FR"/>
        </a:p>
      </dgm:t>
    </dgm:pt>
    <dgm:pt modelId="{03514A8E-BDEE-4307-A2CC-8A498D8B319F}">
      <dgm:prSet phldrT="[Texte]"/>
      <dgm:spPr/>
      <dgm:t>
        <a:bodyPr/>
        <a:lstStyle/>
        <a:p>
          <a:r>
            <a:rPr lang="fr-FR" dirty="0" smtClean="0"/>
            <a:t>Rédaction </a:t>
          </a:r>
          <a:endParaRPr lang="fr-FR" dirty="0"/>
        </a:p>
      </dgm:t>
    </dgm:pt>
    <dgm:pt modelId="{D1B6EB9C-4463-426C-9550-6325BD8821B2}" type="parTrans" cxnId="{A2917D9F-D1A8-4EAA-A596-B931C8454AB3}">
      <dgm:prSet/>
      <dgm:spPr/>
      <dgm:t>
        <a:bodyPr/>
        <a:lstStyle/>
        <a:p>
          <a:endParaRPr lang="fr-FR"/>
        </a:p>
      </dgm:t>
    </dgm:pt>
    <dgm:pt modelId="{557C3E43-AD0B-483F-9D4C-F87783ECE5B6}" type="sibTrans" cxnId="{A2917D9F-D1A8-4EAA-A596-B931C8454AB3}">
      <dgm:prSet/>
      <dgm:spPr/>
      <dgm:t>
        <a:bodyPr/>
        <a:lstStyle/>
        <a:p>
          <a:endParaRPr lang="fr-FR"/>
        </a:p>
      </dgm:t>
    </dgm:pt>
    <dgm:pt modelId="{B3692312-3E8C-4303-A112-582597DDFBB9}">
      <dgm:prSet phldrT="[Texte]"/>
      <dgm:spPr/>
      <dgm:t>
        <a:bodyPr/>
        <a:lstStyle/>
        <a:p>
          <a:r>
            <a:rPr lang="fr-FR" dirty="0" smtClean="0"/>
            <a:t>Synthèse </a:t>
          </a:r>
          <a:endParaRPr lang="fr-FR" dirty="0"/>
        </a:p>
      </dgm:t>
    </dgm:pt>
    <dgm:pt modelId="{564CEA4D-B9F8-4B2D-9152-806FCF71E070}" type="parTrans" cxnId="{C33CD089-DD49-4EB6-B9C5-5EE7E75035A0}">
      <dgm:prSet/>
      <dgm:spPr/>
      <dgm:t>
        <a:bodyPr/>
        <a:lstStyle/>
        <a:p>
          <a:endParaRPr lang="fr-FR"/>
        </a:p>
      </dgm:t>
    </dgm:pt>
    <dgm:pt modelId="{177CCBA4-9A7F-436B-AF39-67303A99E55B}" type="sibTrans" cxnId="{C33CD089-DD49-4EB6-B9C5-5EE7E75035A0}">
      <dgm:prSet/>
      <dgm:spPr/>
      <dgm:t>
        <a:bodyPr/>
        <a:lstStyle/>
        <a:p>
          <a:endParaRPr lang="fr-FR"/>
        </a:p>
      </dgm:t>
    </dgm:pt>
    <dgm:pt modelId="{A88C8919-E2DC-48F1-B1EC-60DE4FF645B8}" type="pres">
      <dgm:prSet presAssocID="{F54D506D-0677-4019-84DF-EBE1CB67E094}" presName="Name0" presStyleCnt="0">
        <dgm:presLayoutVars>
          <dgm:dir/>
          <dgm:animLvl val="lvl"/>
          <dgm:resizeHandles val="exact"/>
        </dgm:presLayoutVars>
      </dgm:prSet>
      <dgm:spPr/>
      <dgm:t>
        <a:bodyPr/>
        <a:lstStyle/>
        <a:p>
          <a:endParaRPr lang="fr-FR"/>
        </a:p>
      </dgm:t>
    </dgm:pt>
    <dgm:pt modelId="{9274F551-9B3D-446C-9483-A2C4BBBFACA0}" type="pres">
      <dgm:prSet presAssocID="{DD5D4E06-BDD8-4E1B-ABB6-E400F28AF321}" presName="vertFlow" presStyleCnt="0"/>
      <dgm:spPr/>
    </dgm:pt>
    <dgm:pt modelId="{5FA9ABED-46A8-412E-9C78-D2E0EC968B0B}" type="pres">
      <dgm:prSet presAssocID="{DD5D4E06-BDD8-4E1B-ABB6-E400F28AF321}" presName="header" presStyleLbl="node1" presStyleIdx="0" presStyleCnt="2" custScaleX="103373" custScaleY="125370" custLinFactY="-65670" custLinFactNeighborX="-38" custLinFactNeighborY="-100000"/>
      <dgm:spPr/>
      <dgm:t>
        <a:bodyPr/>
        <a:lstStyle/>
        <a:p>
          <a:endParaRPr lang="fr-FR"/>
        </a:p>
      </dgm:t>
    </dgm:pt>
    <dgm:pt modelId="{8C17A976-1AAE-40AE-B9E6-91CE10B6FAB2}" type="pres">
      <dgm:prSet presAssocID="{082E67E9-5072-4EB1-9582-F0C2DFD72B75}" presName="parTrans" presStyleLbl="sibTrans2D1" presStyleIdx="0" presStyleCnt="4" custAng="10800000" custFlipVert="1" custScaleX="148518" custScaleY="256086"/>
      <dgm:spPr/>
      <dgm:t>
        <a:bodyPr/>
        <a:lstStyle/>
        <a:p>
          <a:endParaRPr lang="fr-FR"/>
        </a:p>
      </dgm:t>
    </dgm:pt>
    <dgm:pt modelId="{85E58573-0A9E-4366-9CA1-7C0255A7EDDF}" type="pres">
      <dgm:prSet presAssocID="{AC4C3482-BE5B-4F99-B389-B851241A0B7E}" presName="child" presStyleLbl="alignAccFollowNode1" presStyleIdx="0" presStyleCnt="4" custScaleY="138346" custLinFactY="-12392" custLinFactNeighborX="366" custLinFactNeighborY="-100000">
        <dgm:presLayoutVars>
          <dgm:chMax val="0"/>
          <dgm:bulletEnabled val="1"/>
        </dgm:presLayoutVars>
      </dgm:prSet>
      <dgm:spPr/>
      <dgm:t>
        <a:bodyPr/>
        <a:lstStyle/>
        <a:p>
          <a:endParaRPr lang="fr-FR"/>
        </a:p>
      </dgm:t>
    </dgm:pt>
    <dgm:pt modelId="{36F4B563-E8EE-45D8-874D-D3ACD64EC672}" type="pres">
      <dgm:prSet presAssocID="{FF30602E-31F8-414F-AAE2-66E5F4DE566C}" presName="sibTrans" presStyleLbl="sibTrans2D1" presStyleIdx="1" presStyleCnt="4" custAng="10696002" custFlipVert="1" custScaleX="66615" custScaleY="529234"/>
      <dgm:spPr/>
      <dgm:t>
        <a:bodyPr/>
        <a:lstStyle/>
        <a:p>
          <a:endParaRPr lang="fr-FR"/>
        </a:p>
      </dgm:t>
    </dgm:pt>
    <dgm:pt modelId="{AEE8C485-6707-4743-8225-D2B122777948}" type="pres">
      <dgm:prSet presAssocID="{FE5BF4E1-83C6-4387-AAF8-2AEC41EE518A}" presName="child" presStyleLbl="alignAccFollowNode1" presStyleIdx="1" presStyleCnt="4" custScaleY="168323" custLinFactY="148436" custLinFactNeighborX="-6263" custLinFactNeighborY="200000">
        <dgm:presLayoutVars>
          <dgm:chMax val="0"/>
          <dgm:bulletEnabled val="1"/>
        </dgm:presLayoutVars>
      </dgm:prSet>
      <dgm:spPr/>
      <dgm:t>
        <a:bodyPr/>
        <a:lstStyle/>
        <a:p>
          <a:endParaRPr lang="fr-FR"/>
        </a:p>
      </dgm:t>
    </dgm:pt>
    <dgm:pt modelId="{D31C891F-ECCD-40C9-B8F4-2A1C1A03DF3F}" type="pres">
      <dgm:prSet presAssocID="{DD5D4E06-BDD8-4E1B-ABB6-E400F28AF321}" presName="hSp" presStyleCnt="0"/>
      <dgm:spPr/>
    </dgm:pt>
    <dgm:pt modelId="{96291C21-1FD0-4DDD-81F5-2C24DE576A93}" type="pres">
      <dgm:prSet presAssocID="{843FE04C-5B73-45B0-9662-E99A0950C395}" presName="vertFlow" presStyleCnt="0"/>
      <dgm:spPr/>
    </dgm:pt>
    <dgm:pt modelId="{EA5AF1BD-20AB-415E-9C7A-AB0D222B464C}" type="pres">
      <dgm:prSet presAssocID="{843FE04C-5B73-45B0-9662-E99A0950C395}" presName="header" presStyleLbl="node1" presStyleIdx="1" presStyleCnt="2" custScaleY="131794" custLinFactY="-45356" custLinFactNeighborX="-2414" custLinFactNeighborY="-100000"/>
      <dgm:spPr/>
      <dgm:t>
        <a:bodyPr/>
        <a:lstStyle/>
        <a:p>
          <a:endParaRPr lang="fr-FR"/>
        </a:p>
      </dgm:t>
    </dgm:pt>
    <dgm:pt modelId="{1CC4B365-1E16-4F8C-AB50-E1100CD81A39}" type="pres">
      <dgm:prSet presAssocID="{D1B6EB9C-4463-426C-9550-6325BD8821B2}" presName="parTrans" presStyleLbl="sibTrans2D1" presStyleIdx="2" presStyleCnt="4" custAng="21357931" custFlipVert="1" custFlipHor="1" custScaleX="92309" custScaleY="503373" custLinFactNeighborX="28777" custLinFactNeighborY="-54631"/>
      <dgm:spPr/>
      <dgm:t>
        <a:bodyPr/>
        <a:lstStyle/>
        <a:p>
          <a:endParaRPr lang="fr-FR"/>
        </a:p>
      </dgm:t>
    </dgm:pt>
    <dgm:pt modelId="{0606C896-6EA6-4A7D-8224-598C67C27251}" type="pres">
      <dgm:prSet presAssocID="{03514A8E-BDEE-4307-A2CC-8A498D8B319F}" presName="child" presStyleLbl="alignAccFollowNode1" presStyleIdx="2" presStyleCnt="4" custScaleY="138601" custLinFactY="-8339" custLinFactNeighborX="-6596" custLinFactNeighborY="-100000">
        <dgm:presLayoutVars>
          <dgm:chMax val="0"/>
          <dgm:bulletEnabled val="1"/>
        </dgm:presLayoutVars>
      </dgm:prSet>
      <dgm:spPr/>
      <dgm:t>
        <a:bodyPr/>
        <a:lstStyle/>
        <a:p>
          <a:endParaRPr lang="fr-FR"/>
        </a:p>
      </dgm:t>
    </dgm:pt>
    <dgm:pt modelId="{CACE0B8E-2513-4FA6-9703-AF52535D39BB}" type="pres">
      <dgm:prSet presAssocID="{557C3E43-AD0B-483F-9D4C-F87783ECE5B6}" presName="sibTrans" presStyleLbl="sibTrans2D1" presStyleIdx="3" presStyleCnt="4" custAng="11100425" custFlipVert="0" custFlipHor="1" custScaleX="55752" custScaleY="464061" custLinFactY="-8126" custLinFactNeighborX="16394" custLinFactNeighborY="-100000"/>
      <dgm:spPr/>
      <dgm:t>
        <a:bodyPr/>
        <a:lstStyle/>
        <a:p>
          <a:endParaRPr lang="fr-FR"/>
        </a:p>
      </dgm:t>
    </dgm:pt>
    <dgm:pt modelId="{68CACA0A-9EB1-4A82-9F88-10E6F9A6B726}" type="pres">
      <dgm:prSet presAssocID="{B3692312-3E8C-4303-A112-582597DDFBB9}" presName="child" presStyleLbl="alignAccFollowNode1" presStyleIdx="3" presStyleCnt="4" custAng="0" custScaleY="174496" custLinFactY="100000" custLinFactNeighborX="-822" custLinFactNeighborY="105491">
        <dgm:presLayoutVars>
          <dgm:chMax val="0"/>
          <dgm:bulletEnabled val="1"/>
        </dgm:presLayoutVars>
      </dgm:prSet>
      <dgm:spPr/>
      <dgm:t>
        <a:bodyPr/>
        <a:lstStyle/>
        <a:p>
          <a:endParaRPr lang="fr-FR"/>
        </a:p>
      </dgm:t>
    </dgm:pt>
  </dgm:ptLst>
  <dgm:cxnLst>
    <dgm:cxn modelId="{FB4D1C11-4AC3-4AD6-812D-519B0DE8DFEE}" srcId="{DD5D4E06-BDD8-4E1B-ABB6-E400F28AF321}" destId="{AC4C3482-BE5B-4F99-B389-B851241A0B7E}" srcOrd="0" destOrd="0" parTransId="{082E67E9-5072-4EB1-9582-F0C2DFD72B75}" sibTransId="{FF30602E-31F8-414F-AAE2-66E5F4DE566C}"/>
    <dgm:cxn modelId="{4529BFE1-F0AC-4887-9C1B-CB46C072DAE1}" type="presOf" srcId="{843FE04C-5B73-45B0-9662-E99A0950C395}" destId="{EA5AF1BD-20AB-415E-9C7A-AB0D222B464C}" srcOrd="0" destOrd="0" presId="urn:microsoft.com/office/officeart/2005/8/layout/lProcess1"/>
    <dgm:cxn modelId="{71EDD764-19D5-4ABF-ABE8-2926B7C8D5FB}" type="presOf" srcId="{082E67E9-5072-4EB1-9582-F0C2DFD72B75}" destId="{8C17A976-1AAE-40AE-B9E6-91CE10B6FAB2}" srcOrd="0" destOrd="0" presId="urn:microsoft.com/office/officeart/2005/8/layout/lProcess1"/>
    <dgm:cxn modelId="{34848043-9575-4C9B-B707-C8547566F2B0}" type="presOf" srcId="{AC4C3482-BE5B-4F99-B389-B851241A0B7E}" destId="{85E58573-0A9E-4366-9CA1-7C0255A7EDDF}" srcOrd="0" destOrd="0" presId="urn:microsoft.com/office/officeart/2005/8/layout/lProcess1"/>
    <dgm:cxn modelId="{241852E4-DAC4-4B29-B504-5B0772A2BC17}" type="presOf" srcId="{B3692312-3E8C-4303-A112-582597DDFBB9}" destId="{68CACA0A-9EB1-4A82-9F88-10E6F9A6B726}" srcOrd="0" destOrd="0" presId="urn:microsoft.com/office/officeart/2005/8/layout/lProcess1"/>
    <dgm:cxn modelId="{A2917D9F-D1A8-4EAA-A596-B931C8454AB3}" srcId="{843FE04C-5B73-45B0-9662-E99A0950C395}" destId="{03514A8E-BDEE-4307-A2CC-8A498D8B319F}" srcOrd="0" destOrd="0" parTransId="{D1B6EB9C-4463-426C-9550-6325BD8821B2}" sibTransId="{557C3E43-AD0B-483F-9D4C-F87783ECE5B6}"/>
    <dgm:cxn modelId="{F805B463-8859-427D-98C0-B5464C13F8E5}" type="presOf" srcId="{FF30602E-31F8-414F-AAE2-66E5F4DE566C}" destId="{36F4B563-E8EE-45D8-874D-D3ACD64EC672}" srcOrd="0" destOrd="0" presId="urn:microsoft.com/office/officeart/2005/8/layout/lProcess1"/>
    <dgm:cxn modelId="{98DDFC90-0D3F-4AAB-BE61-F042A1D2CEEF}" srcId="{F54D506D-0677-4019-84DF-EBE1CB67E094}" destId="{843FE04C-5B73-45B0-9662-E99A0950C395}" srcOrd="1" destOrd="0" parTransId="{A170C24D-4912-4388-B640-25312AA0F62F}" sibTransId="{09BA3BC6-0C6B-4AD9-9591-A1685E643AC4}"/>
    <dgm:cxn modelId="{4A42332D-AEFC-468F-81F1-AAFB3432D258}" type="presOf" srcId="{FE5BF4E1-83C6-4387-AAF8-2AEC41EE518A}" destId="{AEE8C485-6707-4743-8225-D2B122777948}" srcOrd="0" destOrd="0" presId="urn:microsoft.com/office/officeart/2005/8/layout/lProcess1"/>
    <dgm:cxn modelId="{C33CD089-DD49-4EB6-B9C5-5EE7E75035A0}" srcId="{843FE04C-5B73-45B0-9662-E99A0950C395}" destId="{B3692312-3E8C-4303-A112-582597DDFBB9}" srcOrd="1" destOrd="0" parTransId="{564CEA4D-B9F8-4B2D-9152-806FCF71E070}" sibTransId="{177CCBA4-9A7F-436B-AF39-67303A99E55B}"/>
    <dgm:cxn modelId="{22F6C34A-CCAF-45CD-9E6D-2C61B2A5B808}" type="presOf" srcId="{03514A8E-BDEE-4307-A2CC-8A498D8B319F}" destId="{0606C896-6EA6-4A7D-8224-598C67C27251}" srcOrd="0" destOrd="0" presId="urn:microsoft.com/office/officeart/2005/8/layout/lProcess1"/>
    <dgm:cxn modelId="{A77BAB9B-C901-4AF9-A4B8-37A4A5912886}" srcId="{DD5D4E06-BDD8-4E1B-ABB6-E400F28AF321}" destId="{FE5BF4E1-83C6-4387-AAF8-2AEC41EE518A}" srcOrd="1" destOrd="0" parTransId="{DE88B0E0-BD0B-450F-8B76-EBF32D117B70}" sibTransId="{2F961FE0-8C96-4DA9-AF42-0332020D2A01}"/>
    <dgm:cxn modelId="{3E44C192-0A21-46B0-A1F3-1A6BB2C7A0C1}" type="presOf" srcId="{557C3E43-AD0B-483F-9D4C-F87783ECE5B6}" destId="{CACE0B8E-2513-4FA6-9703-AF52535D39BB}" srcOrd="0" destOrd="0" presId="urn:microsoft.com/office/officeart/2005/8/layout/lProcess1"/>
    <dgm:cxn modelId="{2D3967A4-1EAC-4B35-A996-C90A8F30B942}" srcId="{F54D506D-0677-4019-84DF-EBE1CB67E094}" destId="{DD5D4E06-BDD8-4E1B-ABB6-E400F28AF321}" srcOrd="0" destOrd="0" parTransId="{EAFC830A-C896-4C48-BD56-DC3C2235DC7B}" sibTransId="{15BDF5E1-CBA5-4926-A646-E6A33281C7BE}"/>
    <dgm:cxn modelId="{668CDF7E-5FC7-4D6C-8C3B-9518B3D0BD16}" type="presOf" srcId="{F54D506D-0677-4019-84DF-EBE1CB67E094}" destId="{A88C8919-E2DC-48F1-B1EC-60DE4FF645B8}" srcOrd="0" destOrd="0" presId="urn:microsoft.com/office/officeart/2005/8/layout/lProcess1"/>
    <dgm:cxn modelId="{EB63EE16-5CFE-4B21-8DC1-35B18DDE3BFE}" type="presOf" srcId="{DD5D4E06-BDD8-4E1B-ABB6-E400F28AF321}" destId="{5FA9ABED-46A8-412E-9C78-D2E0EC968B0B}" srcOrd="0" destOrd="0" presId="urn:microsoft.com/office/officeart/2005/8/layout/lProcess1"/>
    <dgm:cxn modelId="{A1CF1393-A0CB-4E23-8E72-51C39163B80A}" type="presOf" srcId="{D1B6EB9C-4463-426C-9550-6325BD8821B2}" destId="{1CC4B365-1E16-4F8C-AB50-E1100CD81A39}" srcOrd="0" destOrd="0" presId="urn:microsoft.com/office/officeart/2005/8/layout/lProcess1"/>
    <dgm:cxn modelId="{168627A3-0674-41FC-9ECC-8AFBBB28F417}" type="presParOf" srcId="{A88C8919-E2DC-48F1-B1EC-60DE4FF645B8}" destId="{9274F551-9B3D-446C-9483-A2C4BBBFACA0}" srcOrd="0" destOrd="0" presId="urn:microsoft.com/office/officeart/2005/8/layout/lProcess1"/>
    <dgm:cxn modelId="{EFF620D4-7AC6-48E7-9280-F20A4AC45FD1}" type="presParOf" srcId="{9274F551-9B3D-446C-9483-A2C4BBBFACA0}" destId="{5FA9ABED-46A8-412E-9C78-D2E0EC968B0B}" srcOrd="0" destOrd="0" presId="urn:microsoft.com/office/officeart/2005/8/layout/lProcess1"/>
    <dgm:cxn modelId="{0E53F1DD-EA0B-44B4-AAFF-24604AA7C3AE}" type="presParOf" srcId="{9274F551-9B3D-446C-9483-A2C4BBBFACA0}" destId="{8C17A976-1AAE-40AE-B9E6-91CE10B6FAB2}" srcOrd="1" destOrd="0" presId="urn:microsoft.com/office/officeart/2005/8/layout/lProcess1"/>
    <dgm:cxn modelId="{CFB3F750-1A97-481B-91A9-98D443E46B34}" type="presParOf" srcId="{9274F551-9B3D-446C-9483-A2C4BBBFACA0}" destId="{85E58573-0A9E-4366-9CA1-7C0255A7EDDF}" srcOrd="2" destOrd="0" presId="urn:microsoft.com/office/officeart/2005/8/layout/lProcess1"/>
    <dgm:cxn modelId="{4B54D22A-8A19-4F77-9B42-67A15E62B68E}" type="presParOf" srcId="{9274F551-9B3D-446C-9483-A2C4BBBFACA0}" destId="{36F4B563-E8EE-45D8-874D-D3ACD64EC672}" srcOrd="3" destOrd="0" presId="urn:microsoft.com/office/officeart/2005/8/layout/lProcess1"/>
    <dgm:cxn modelId="{1668F8FC-1FDF-40E2-B043-7ED10CFB5136}" type="presParOf" srcId="{9274F551-9B3D-446C-9483-A2C4BBBFACA0}" destId="{AEE8C485-6707-4743-8225-D2B122777948}" srcOrd="4" destOrd="0" presId="urn:microsoft.com/office/officeart/2005/8/layout/lProcess1"/>
    <dgm:cxn modelId="{82D9E137-CDB3-4B4C-A95C-642411A17979}" type="presParOf" srcId="{A88C8919-E2DC-48F1-B1EC-60DE4FF645B8}" destId="{D31C891F-ECCD-40C9-B8F4-2A1C1A03DF3F}" srcOrd="1" destOrd="0" presId="urn:microsoft.com/office/officeart/2005/8/layout/lProcess1"/>
    <dgm:cxn modelId="{C8E3DE68-13FD-485F-81F6-D9017DC0E599}" type="presParOf" srcId="{A88C8919-E2DC-48F1-B1EC-60DE4FF645B8}" destId="{96291C21-1FD0-4DDD-81F5-2C24DE576A93}" srcOrd="2" destOrd="0" presId="urn:microsoft.com/office/officeart/2005/8/layout/lProcess1"/>
    <dgm:cxn modelId="{B41E8CA8-0BB8-4C1C-97F2-59C22624F7A2}" type="presParOf" srcId="{96291C21-1FD0-4DDD-81F5-2C24DE576A93}" destId="{EA5AF1BD-20AB-415E-9C7A-AB0D222B464C}" srcOrd="0" destOrd="0" presId="urn:microsoft.com/office/officeart/2005/8/layout/lProcess1"/>
    <dgm:cxn modelId="{E4C50D30-9C13-4D86-B40E-EC077BAA3A88}" type="presParOf" srcId="{96291C21-1FD0-4DDD-81F5-2C24DE576A93}" destId="{1CC4B365-1E16-4F8C-AB50-E1100CD81A39}" srcOrd="1" destOrd="0" presId="urn:microsoft.com/office/officeart/2005/8/layout/lProcess1"/>
    <dgm:cxn modelId="{55B9E96B-5B08-404D-8C09-BAD055BEC105}" type="presParOf" srcId="{96291C21-1FD0-4DDD-81F5-2C24DE576A93}" destId="{0606C896-6EA6-4A7D-8224-598C67C27251}" srcOrd="2" destOrd="0" presId="urn:microsoft.com/office/officeart/2005/8/layout/lProcess1"/>
    <dgm:cxn modelId="{890EE980-C4FB-427C-869F-27B2C4B67BE7}" type="presParOf" srcId="{96291C21-1FD0-4DDD-81F5-2C24DE576A93}" destId="{CACE0B8E-2513-4FA6-9703-AF52535D39BB}" srcOrd="3" destOrd="0" presId="urn:microsoft.com/office/officeart/2005/8/layout/lProcess1"/>
    <dgm:cxn modelId="{594B6716-9DA3-465F-880A-847780BEBCDC}" type="presParOf" srcId="{96291C21-1FD0-4DDD-81F5-2C24DE576A93}" destId="{68CACA0A-9EB1-4A82-9F88-10E6F9A6B726}" srcOrd="4" destOrd="0" presId="urn:microsoft.com/office/officeart/2005/8/layout/lProcess1"/>
  </dgm:cxnLst>
  <dgm:bg/>
  <dgm:whole/>
</dgm:dataModel>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CE1014-F133-4271-9BF6-12275DD0386F}" type="datetimeFigureOut">
              <a:rPr lang="fr-FR" smtClean="0"/>
              <a:pPr/>
              <a:t>07/06/2021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4D8829-BC6B-4E28-8655-CA5C894774D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F74D8829-BC6B-4E28-8655-CA5C894774D4}" type="slidenum">
              <a:rPr lang="fr-FR" smtClean="0"/>
              <a:pPr/>
              <a:t>47</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ACA7DBB-27E2-4D13-BE1D-E3ADD5D3C081}" type="datetime1">
              <a:rPr lang="fr-FR" smtClean="0"/>
              <a:pPr/>
              <a:t>07/06/2021</a:t>
            </a:fld>
            <a:endParaRPr lang="fr-FR"/>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66660C2-B95E-4D1A-9E74-2276D9AF452C}"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08E5842C-FD94-426A-BF18-D62315D8622B}" type="datetime1">
              <a:rPr lang="fr-FR" smtClean="0"/>
              <a:pPr/>
              <a:t>07/06/2021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66660C2-B95E-4D1A-9E74-2276D9AF452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B693DA88-11AD-4281-98F7-2E29738AC163}" type="datetime1">
              <a:rPr lang="fr-FR" smtClean="0"/>
              <a:pPr/>
              <a:t>07/06/2021</a:t>
            </a:fld>
            <a:endParaRPr lang="fr-FR"/>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FR"/>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66660C2-B95E-4D1A-9E74-2276D9AF452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1350D10-4128-4AB7-A903-975DA3703A28}" type="datetime1">
              <a:rPr lang="fr-FR" smtClean="0"/>
              <a:pPr/>
              <a:t>07/06/2021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66660C2-B95E-4D1A-9E74-2276D9AF452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8A83D13-D627-4D48-9EAD-59BFAF572878}" type="datetime1">
              <a:rPr lang="fr-FR" smtClean="0"/>
              <a:pPr/>
              <a:t>07/06/2021</a:t>
            </a:fld>
            <a:endParaRPr lang="fr-FR"/>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966660C2-B95E-4D1A-9E74-2276D9AF452C}"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7E167261-C53A-4FFE-862B-10012F15E4CE}" type="datetime1">
              <a:rPr lang="fr-FR" smtClean="0"/>
              <a:pPr/>
              <a:t>07/06/2021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66660C2-B95E-4D1A-9E74-2276D9AF452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D86F9D74-C106-40B6-9F3D-688F07314F5A}" type="datetime1">
              <a:rPr lang="fr-FR" smtClean="0"/>
              <a:pPr/>
              <a:t>07/06/2021</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966660C2-B95E-4D1A-9E74-2276D9AF452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4EDA41EA-F517-4E38-B9D0-EDC75959F4B6}" type="datetime1">
              <a:rPr lang="fr-FR" smtClean="0"/>
              <a:pPr/>
              <a:t>07/06/2021</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966660C2-B95E-4D1A-9E74-2276D9AF452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14C0B9C2-1BEE-412D-A83E-54DD02674550}" type="datetime1">
              <a:rPr lang="fr-FR" smtClean="0"/>
              <a:pPr/>
              <a:t>07/06/2021</a:t>
            </a:fld>
            <a:endParaRPr lang="fr-FR"/>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a:p>
        </p:txBody>
      </p:sp>
      <p:sp>
        <p:nvSpPr>
          <p:cNvPr id="4" name="Espace réservé du numéro de diapositive 3"/>
          <p:cNvSpPr>
            <a:spLocks noGrp="1"/>
          </p:cNvSpPr>
          <p:nvPr>
            <p:ph type="sldNum" sz="quarter" idx="12"/>
          </p:nvPr>
        </p:nvSpPr>
        <p:spPr/>
        <p:txBody>
          <a:bodyPr/>
          <a:lstStyle>
            <a:extLst/>
          </a:lstStyle>
          <a:p>
            <a:fld id="{966660C2-B95E-4D1A-9E74-2276D9AF452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0533B63-6481-45C5-86B1-CFA2F3B8F553}" type="datetime1">
              <a:rPr lang="fr-FR" smtClean="0"/>
              <a:pPr/>
              <a:t>07/06/2021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66660C2-B95E-4D1A-9E74-2276D9AF452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extLst/>
          </a:lstStyle>
          <a:p>
            <a:fld id="{AA83A4B4-6DF2-4825-A745-9CA4E5DD6EE2}" type="datetime1">
              <a:rPr lang="fr-FR" smtClean="0"/>
              <a:pPr/>
              <a:t>07/06/2021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66660C2-B95E-4D1A-9E74-2276D9AF452C}" type="slidenum">
              <a:rPr lang="fr-FR" smtClean="0"/>
              <a:pPr/>
              <a:t>‹N°›</a:t>
            </a:fld>
            <a:endParaRPr lang="fr-FR"/>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793DBF8-C082-4AF5-99B8-82C5F3A272DC}" type="datetime1">
              <a:rPr lang="fr-FR" smtClean="0"/>
              <a:pPr/>
              <a:t>07/06/2021</a:t>
            </a:fld>
            <a:endParaRPr lang="fr-FR"/>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66660C2-B95E-4D1A-9E74-2276D9AF452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3"/>
            <a:ext cx="7772400" cy="5429288"/>
          </a:xfrm>
        </p:spPr>
        <p:txBody>
          <a:bodyPr/>
          <a:lstStyle/>
          <a:p>
            <a:endParaRPr lang="fr-FR" dirty="0"/>
          </a:p>
        </p:txBody>
      </p:sp>
      <p:pic>
        <p:nvPicPr>
          <p:cNvPr id="1026" name="Picture 2" descr="C:\Users\dell\Desktop\mon dossier\moivideo\IMG-20200913-WA001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Espace réservé du numéro de diapositive 3"/>
          <p:cNvSpPr>
            <a:spLocks noGrp="1"/>
          </p:cNvSpPr>
          <p:nvPr>
            <p:ph type="sldNum" sz="quarter" idx="12"/>
          </p:nvPr>
        </p:nvSpPr>
        <p:spPr/>
        <p:txBody>
          <a:bodyPr/>
          <a:lstStyle/>
          <a:p>
            <a:fld id="{966660C2-B95E-4D1A-9E74-2276D9AF452C}" type="slidenum">
              <a:rPr lang="fr-FR" smtClean="0"/>
              <a:pPr/>
              <a:t>1</a:t>
            </a:fld>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lstStyle/>
          <a:p>
            <a:pPr algn="just">
              <a:buNone/>
            </a:pPr>
            <a:r>
              <a:rPr lang="fr-FR" dirty="0" smtClean="0"/>
              <a:t>Méthodologie:</a:t>
            </a:r>
          </a:p>
          <a:p>
            <a:pPr marL="514350" indent="-514350" algn="just">
              <a:buAutoNum type="arabicParenR"/>
            </a:pPr>
            <a:r>
              <a:rPr lang="fr-FR" dirty="0" smtClean="0"/>
              <a:t>Étude des méthodes scientifiques</a:t>
            </a:r>
          </a:p>
          <a:p>
            <a:pPr marL="514350" indent="-514350" algn="just">
              <a:buAutoNum type="arabicParenR"/>
            </a:pPr>
            <a:r>
              <a:rPr lang="fr-FR" dirty="0" smtClean="0"/>
              <a:t>Démarche suivie ou manière de procéder</a:t>
            </a:r>
          </a:p>
          <a:p>
            <a:pPr algn="just">
              <a:buNone/>
            </a:pPr>
            <a:r>
              <a:rPr lang="fr-FR" dirty="0" smtClean="0"/>
              <a:t>Méthode: démarche, façon, logique, moyen, procédé, procédure, système, voie :</a:t>
            </a:r>
          </a:p>
          <a:p>
            <a:pPr algn="just">
              <a:buNone/>
            </a:pPr>
            <a:r>
              <a:rPr lang="fr-FR" dirty="0" smtClean="0"/>
              <a:t>C’est une démarche organisée rationnellement pour aboutir à un résultat.</a:t>
            </a:r>
          </a:p>
          <a:p>
            <a:pPr algn="just">
              <a:buNone/>
            </a:pPr>
            <a:r>
              <a:rPr lang="fr-FR" dirty="0" smtClean="0"/>
              <a:t>Technique: manière de faire, savoir-faire, moyen, procédé, pratique:</a:t>
            </a:r>
          </a:p>
          <a:p>
            <a:pPr algn="just">
              <a:buNone/>
            </a:pPr>
            <a:r>
              <a:rPr lang="fr-FR" dirty="0" smtClean="0"/>
              <a:t>Elle est un ensemble de procédés mis en œuvre dans une science.</a:t>
            </a:r>
          </a:p>
          <a:p>
            <a:pPr>
              <a:buNone/>
            </a:pP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10</a:t>
            </a:fld>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
            </a:r>
            <a:br>
              <a:rPr lang="fr-FR" dirty="0" smtClean="0"/>
            </a:br>
            <a:r>
              <a:rPr lang="fr-FR" dirty="0" smtClean="0"/>
              <a:t>1) La </a:t>
            </a:r>
            <a:r>
              <a:rPr lang="fr-FR" dirty="0" smtClean="0"/>
              <a:t>méthode </a:t>
            </a:r>
            <a:r>
              <a:rPr lang="fr-FR" dirty="0" smtClean="0"/>
              <a:t>de la prise de notes</a:t>
            </a:r>
            <a:endParaRPr lang="fr-FR" dirty="0"/>
          </a:p>
        </p:txBody>
      </p:sp>
      <p:sp>
        <p:nvSpPr>
          <p:cNvPr id="3" name="Espace réservé du contenu 2"/>
          <p:cNvSpPr>
            <a:spLocks noGrp="1"/>
          </p:cNvSpPr>
          <p:nvPr>
            <p:ph idx="1"/>
          </p:nvPr>
        </p:nvSpPr>
        <p:spPr/>
        <p:txBody>
          <a:bodyPr/>
          <a:lstStyle/>
          <a:p>
            <a:pPr>
              <a:buNone/>
            </a:pPr>
            <a:r>
              <a:rPr lang="fr-FR" dirty="0" smtClean="0"/>
              <a:t>1) La singularité de la prise de notes:</a:t>
            </a:r>
          </a:p>
          <a:p>
            <a:pPr>
              <a:buNone/>
            </a:pPr>
            <a:r>
              <a:rPr lang="fr-FR" dirty="0" smtClean="0"/>
              <a:t>-la prise de note est un écrit singulier et privé,</a:t>
            </a:r>
          </a:p>
          <a:p>
            <a:pPr>
              <a:buNone/>
            </a:pPr>
            <a:r>
              <a:rPr lang="fr-FR" dirty="0" smtClean="0"/>
              <a:t>-noter est une activité assez complexe du moment où elle implique le processus de  compréhension et de production,</a:t>
            </a:r>
          </a:p>
          <a:p>
            <a:pPr>
              <a:buNone/>
            </a:pPr>
            <a:r>
              <a:rPr lang="fr-FR" dirty="0" smtClean="0"/>
              <a:t>-elle occupe une place centrale dans l’apprentissage des savoirs en particulier à l’université,</a:t>
            </a:r>
          </a:p>
          <a:p>
            <a:pPr>
              <a:buNone/>
            </a:pPr>
            <a:r>
              <a:rPr lang="fr-FR" dirty="0" smtClean="0"/>
              <a:t>-la prise de notes est un support de connaissance beaucoup plus privilégié chez l’étudiant pour préparer l’examen.</a:t>
            </a: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11</a:t>
            </a:fld>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lstStyle/>
          <a:p>
            <a:pPr>
              <a:buNone/>
            </a:pPr>
            <a:r>
              <a:rPr lang="fr-FR" dirty="0" smtClean="0"/>
              <a:t>2) La prise de notes est la clé de la mémorisation:</a:t>
            </a:r>
          </a:p>
          <a:p>
            <a:pPr>
              <a:buNone/>
            </a:pPr>
            <a:r>
              <a:rPr lang="fr-FR" dirty="0" smtClean="0"/>
              <a:t>-« à faute de mémoire naturelle j’en forge de papier » Montaigne (Essais, LIV 3, 273,1580).</a:t>
            </a:r>
          </a:p>
          <a:p>
            <a:pPr>
              <a:buNone/>
            </a:pPr>
            <a:r>
              <a:rPr lang="fr-FR" dirty="0" smtClean="0"/>
              <a:t>-« les paroles s’envolent, les écrits restent » proverbe populaire.</a:t>
            </a:r>
          </a:p>
          <a:p>
            <a:pPr>
              <a:buNone/>
            </a:pPr>
            <a:r>
              <a:rPr lang="fr-FR" dirty="0" smtClean="0"/>
              <a:t>a) Pourquoi nous sommes appelés à  prendre  des notes?</a:t>
            </a:r>
          </a:p>
          <a:p>
            <a:pPr>
              <a:buNone/>
            </a:pPr>
            <a:r>
              <a:rPr lang="fr-FR" dirty="0" smtClean="0"/>
              <a:t>Nous retiendrons:</a:t>
            </a:r>
          </a:p>
          <a:p>
            <a:pPr>
              <a:buNone/>
            </a:pPr>
            <a:r>
              <a:rPr lang="fr-FR" dirty="0" smtClean="0"/>
              <a:t>-20% de ce que nous entendons</a:t>
            </a:r>
          </a:p>
          <a:p>
            <a:pPr>
              <a:buNone/>
            </a:pPr>
            <a:r>
              <a:rPr lang="fr-FR" dirty="0" smtClean="0"/>
              <a:t>-40% de ce que nous voyons</a:t>
            </a:r>
          </a:p>
          <a:p>
            <a:pPr>
              <a:buNone/>
            </a:pPr>
            <a:r>
              <a:rPr lang="fr-FR" dirty="0" smtClean="0"/>
              <a:t>-60% de ce que nous entendons et voyons en même temps (l’audio-visuel)</a:t>
            </a:r>
          </a:p>
          <a:p>
            <a:pPr>
              <a:buNone/>
            </a:pPr>
            <a:endParaRPr lang="fr-FR"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12</a:t>
            </a:fld>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lstStyle/>
          <a:p>
            <a:pPr>
              <a:buNone/>
            </a:pPr>
            <a:r>
              <a:rPr lang="fr-FR" dirty="0" smtClean="0"/>
              <a:t>-80% de ce que nous faisons (paroles, écriture)</a:t>
            </a:r>
          </a:p>
          <a:p>
            <a:pPr>
              <a:buNone/>
            </a:pPr>
            <a:r>
              <a:rPr lang="fr-FR" dirty="0" smtClean="0"/>
              <a:t>b) Que prendre?</a:t>
            </a:r>
          </a:p>
          <a:p>
            <a:pPr>
              <a:buNone/>
            </a:pPr>
            <a:r>
              <a:rPr lang="fr-FR" dirty="0" smtClean="0"/>
              <a:t>-les mots-clés</a:t>
            </a:r>
          </a:p>
          <a:p>
            <a:pPr>
              <a:buNone/>
            </a:pPr>
            <a:r>
              <a:rPr lang="fr-FR" dirty="0" smtClean="0"/>
              <a:t>-les données essentielles</a:t>
            </a:r>
          </a:p>
          <a:p>
            <a:pPr>
              <a:buNone/>
            </a:pPr>
            <a:r>
              <a:rPr lang="fr-FR" dirty="0" smtClean="0"/>
              <a:t>-les idées centrales</a:t>
            </a:r>
          </a:p>
          <a:p>
            <a:pPr>
              <a:buNone/>
            </a:pPr>
            <a:r>
              <a:rPr lang="fr-FR" dirty="0" smtClean="0"/>
              <a:t>-les thèmes majeurs</a:t>
            </a:r>
          </a:p>
          <a:p>
            <a:pPr>
              <a:buNone/>
            </a:pPr>
            <a:r>
              <a:rPr lang="fr-FR" dirty="0" smtClean="0"/>
              <a:t>c) Comment nous prenons les notes</a:t>
            </a:r>
          </a:p>
          <a:p>
            <a:pPr>
              <a:buNone/>
            </a:pPr>
            <a:r>
              <a:rPr lang="fr-FR" dirty="0" smtClean="0"/>
              <a:t>                      S   A    S    </a:t>
            </a:r>
          </a:p>
          <a:p>
            <a:pPr>
              <a:buNone/>
            </a:pPr>
            <a:r>
              <a:rPr lang="fr-FR" dirty="0" smtClean="0"/>
              <a:t>Sélectionner </a:t>
            </a:r>
          </a:p>
          <a:p>
            <a:pPr>
              <a:buNone/>
            </a:pPr>
            <a:r>
              <a:rPr lang="fr-FR" dirty="0" smtClean="0"/>
              <a:t>         écrire en abrégé </a:t>
            </a:r>
          </a:p>
          <a:p>
            <a:pPr>
              <a:buNone/>
            </a:pPr>
            <a:r>
              <a:rPr lang="fr-FR" dirty="0" smtClean="0"/>
              <a:t>                    employer des signes    </a:t>
            </a: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13</a:t>
            </a:fld>
            <a:endParaRPr lang="fr-F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lnSpcReduction="10000"/>
          </a:bodyPr>
          <a:lstStyle/>
          <a:p>
            <a:pPr>
              <a:buNone/>
            </a:pPr>
            <a:r>
              <a:rPr lang="fr-FR" dirty="0" smtClean="0"/>
              <a:t>3) Conseils pour une prise de notes efficace:</a:t>
            </a:r>
          </a:p>
          <a:p>
            <a:pPr>
              <a:buNone/>
            </a:pPr>
            <a:r>
              <a:rPr lang="fr-FR" dirty="0" smtClean="0"/>
              <a:t>-utiliser les feuilles de couleur blanche (les feuilles sont mobiles),</a:t>
            </a:r>
          </a:p>
          <a:p>
            <a:pPr>
              <a:buNone/>
            </a:pPr>
            <a:r>
              <a:rPr lang="fr-FR" dirty="0" smtClean="0"/>
              <a:t>- utiliser des fiches cartonnées,</a:t>
            </a:r>
          </a:p>
          <a:p>
            <a:pPr>
              <a:buNone/>
            </a:pPr>
            <a:r>
              <a:rPr lang="fr-FR" dirty="0" smtClean="0"/>
              <a:t>- à ne pas écrire sur le verso,</a:t>
            </a:r>
          </a:p>
          <a:p>
            <a:pPr>
              <a:buNone/>
            </a:pPr>
            <a:r>
              <a:rPr lang="fr-FR" dirty="0" smtClean="0"/>
              <a:t>- noter uniquement l’essentiel</a:t>
            </a:r>
          </a:p>
          <a:p>
            <a:pPr>
              <a:buNone/>
            </a:pPr>
            <a:r>
              <a:rPr lang="fr-FR" dirty="0" smtClean="0"/>
              <a:t>-savoir distinguer entre ce qui est essentiel et ce qui ne l’est pas</a:t>
            </a:r>
          </a:p>
          <a:p>
            <a:pPr>
              <a:buNone/>
            </a:pPr>
            <a:r>
              <a:rPr lang="fr-FR" dirty="0" smtClean="0"/>
              <a:t>- noter immédiatement (les idées importantes)</a:t>
            </a:r>
          </a:p>
          <a:p>
            <a:pPr>
              <a:buNone/>
            </a:pPr>
            <a:r>
              <a:rPr lang="fr-FR" dirty="0" smtClean="0"/>
              <a:t>- écrire en abrégé,</a:t>
            </a:r>
          </a:p>
          <a:p>
            <a:pPr>
              <a:buNone/>
            </a:pPr>
            <a:r>
              <a:rPr lang="fr-FR" dirty="0" smtClean="0"/>
              <a:t>- écrire lisiblement,</a:t>
            </a:r>
          </a:p>
          <a:p>
            <a:pPr>
              <a:buNone/>
            </a:pPr>
            <a:r>
              <a:rPr lang="fr-FR" dirty="0" smtClean="0"/>
              <a:t>- aérer et espacer les notes,</a:t>
            </a:r>
          </a:p>
          <a:p>
            <a:pPr>
              <a:buNone/>
            </a:pPr>
            <a:r>
              <a:rPr lang="fr-FR" dirty="0" smtClean="0"/>
              <a:t>- référencer les notes,</a:t>
            </a:r>
          </a:p>
          <a:p>
            <a:pPr>
              <a:buNone/>
            </a:pPr>
            <a:r>
              <a:rPr lang="fr-FR" dirty="0" smtClean="0"/>
              <a:t>- développer la recette.</a:t>
            </a:r>
          </a:p>
          <a:p>
            <a:pPr>
              <a:buNone/>
            </a:pPr>
            <a:endParaRPr lang="fr-FR"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14</a:t>
            </a:fld>
            <a:endParaRPr lang="fr-F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fontScale="92500" lnSpcReduction="10000"/>
          </a:bodyPr>
          <a:lstStyle/>
          <a:p>
            <a:pPr algn="just">
              <a:buNone/>
            </a:pPr>
            <a:r>
              <a:rPr lang="fr-FR" dirty="0" smtClean="0"/>
              <a:t>4) La prise de note en trois temps:</a:t>
            </a:r>
          </a:p>
          <a:p>
            <a:pPr algn="just">
              <a:buNone/>
            </a:pPr>
            <a:r>
              <a:rPr lang="fr-FR" dirty="0" smtClean="0"/>
              <a:t>i) écouter (développer l’écoute active, savoir écouter, entraînez vous à écouter)</a:t>
            </a:r>
          </a:p>
          <a:p>
            <a:pPr algn="just">
              <a:buNone/>
            </a:pPr>
            <a:r>
              <a:rPr lang="fr-FR" dirty="0" smtClean="0"/>
              <a:t>ii) comprendre (arriver à prendre avec soin un tas de choses)</a:t>
            </a:r>
          </a:p>
          <a:p>
            <a:pPr algn="just">
              <a:buNone/>
            </a:pPr>
            <a:r>
              <a:rPr lang="fr-FR" dirty="0" smtClean="0"/>
              <a:t>iii) synthétiser (savoir combiner et réunir un tas de choses).</a:t>
            </a:r>
          </a:p>
          <a:p>
            <a:pPr algn="just">
              <a:buNone/>
            </a:pPr>
            <a:endParaRPr lang="fr-FR" dirty="0" smtClean="0"/>
          </a:p>
          <a:p>
            <a:pPr algn="just">
              <a:buNone/>
            </a:pPr>
            <a:r>
              <a:rPr lang="fr-FR" dirty="0" smtClean="0"/>
              <a:t>Somme toute pour apprendre à noter, le </a:t>
            </a:r>
            <a:r>
              <a:rPr lang="fr-FR" dirty="0" err="1" smtClean="0"/>
              <a:t>noteur</a:t>
            </a:r>
            <a:r>
              <a:rPr lang="fr-FR" dirty="0" smtClean="0"/>
              <a:t> doit développer ses capacités de compréhension et s’habituer à produire une écriture « formatée » (une mise en texte propre).</a:t>
            </a:r>
          </a:p>
          <a:p>
            <a:pPr algn="just">
              <a:buNone/>
            </a:pPr>
            <a:r>
              <a:rPr lang="fr-FR" dirty="0" smtClean="0"/>
              <a:t>En revanche, la prise de notes à partir d’un cours ou d’un exposé oral, c’est le fait de relever les idées importantes du cours.</a:t>
            </a: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15</a:t>
            </a:fld>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lstStyle/>
          <a:p>
            <a:pPr algn="just">
              <a:buNone/>
            </a:pPr>
            <a:r>
              <a:rPr lang="fr-FR" dirty="0" smtClean="0"/>
              <a:t>Néanmoins, pour l’exposé oral, il faut noter l’essentiel mais sans perdre, pour autant, le fil du discours de l’orateur. Ceci étant, cette technique demande une double concentration (compréhension/production).</a:t>
            </a: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16</a:t>
            </a:fld>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 méthode de l’expose</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normAutofit lnSpcReduction="10000"/>
          </a:bodyPr>
          <a:lstStyle/>
          <a:p>
            <a:pPr>
              <a:buNone/>
            </a:pPr>
            <a:r>
              <a:rPr lang="fr-FR" dirty="0" smtClean="0"/>
              <a:t>Qu’est ce qu’un exposé?</a:t>
            </a:r>
          </a:p>
          <a:p>
            <a:pPr algn="just">
              <a:buNone/>
            </a:pPr>
            <a:r>
              <a:rPr lang="fr-FR" dirty="0" smtClean="0"/>
              <a:t>L’exposé est le fait de développer d’une manière explicative un sujet ou une question.</a:t>
            </a:r>
          </a:p>
          <a:p>
            <a:pPr algn="just">
              <a:buNone/>
            </a:pPr>
            <a:r>
              <a:rPr lang="fr-FR" dirty="0" smtClean="0"/>
              <a:t>Il est un travail individuel qui demande une recherche de l’information aussi individuelle.</a:t>
            </a:r>
          </a:p>
          <a:p>
            <a:pPr algn="just">
              <a:buNone/>
            </a:pPr>
            <a:r>
              <a:rPr lang="fr-FR" dirty="0" smtClean="0"/>
              <a:t>L’exposé est une épreuve difficile pour l’étudiant du moment où il est habitué à consommer l’information et non pas à la produire.</a:t>
            </a:r>
          </a:p>
          <a:p>
            <a:pPr algn="just">
              <a:buNone/>
            </a:pPr>
            <a:r>
              <a:rPr lang="fr-FR" dirty="0" smtClean="0"/>
              <a:t>En même temps, l’exposé est redouté puisque l’étudiant sera jugé devant le public (jury, soutenance, audience…) </a:t>
            </a:r>
          </a:p>
          <a:p>
            <a:pPr>
              <a:buNone/>
            </a:pP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17</a:t>
            </a:fld>
            <a:endParaRPr lang="fr-F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lstStyle/>
          <a:p>
            <a:pPr algn="just">
              <a:buNone/>
            </a:pPr>
            <a:r>
              <a:rPr lang="fr-FR" dirty="0" smtClean="0"/>
              <a:t>L’exposé est, en outre, un outil nécessaire de formation et d’épanouissement pour l’étudiant.</a:t>
            </a:r>
          </a:p>
          <a:p>
            <a:pPr algn="just">
              <a:buNone/>
            </a:pPr>
            <a:r>
              <a:rPr lang="fr-FR" dirty="0" smtClean="0"/>
              <a:t>Certes, il aide l’étudiant à développer son esprit d’analyse et d’avoir une réflexion beaucoup plus profonde sur un sujet.</a:t>
            </a:r>
          </a:p>
          <a:p>
            <a:pPr algn="just">
              <a:buNone/>
            </a:pPr>
            <a:r>
              <a:rPr lang="fr-FR" dirty="0" smtClean="0"/>
              <a:t>Enfin, l’exposé comme travail universitaire implique l’étudiant dans la recherche académique en tant que processus basé sur le savoir chercher, analyser et organiser les idées tout en développant l’oral (l’expression).</a:t>
            </a:r>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18</a:t>
            </a:fld>
            <a:endParaRPr lang="fr-F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Étapes pour mener un exposé</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normAutofit fontScale="92500" lnSpcReduction="10000"/>
          </a:bodyPr>
          <a:lstStyle/>
          <a:p>
            <a:pPr algn="just">
              <a:buNone/>
            </a:pPr>
            <a:r>
              <a:rPr lang="fr-FR" dirty="0" smtClean="0"/>
              <a:t>1) Cerner ou délimiter le sujet</a:t>
            </a:r>
          </a:p>
          <a:p>
            <a:pPr algn="just">
              <a:buNone/>
            </a:pPr>
            <a:r>
              <a:rPr lang="fr-FR" dirty="0" smtClean="0"/>
              <a:t>-Voir les facettes du sujet,</a:t>
            </a:r>
          </a:p>
          <a:p>
            <a:pPr algn="just">
              <a:buNone/>
            </a:pPr>
            <a:r>
              <a:rPr lang="fr-FR" dirty="0" smtClean="0"/>
              <a:t>-Comprendre sa nature et l’étendue du travail,</a:t>
            </a:r>
          </a:p>
          <a:p>
            <a:pPr algn="just">
              <a:buNone/>
            </a:pPr>
            <a:r>
              <a:rPr lang="fr-FR" dirty="0" smtClean="0"/>
              <a:t>-Trouver les mots-clés, pistes de recherche,</a:t>
            </a:r>
          </a:p>
          <a:p>
            <a:pPr algn="just">
              <a:buNone/>
            </a:pPr>
            <a:r>
              <a:rPr lang="fr-FR" dirty="0" smtClean="0"/>
              <a:t>-Percevoir l’angle d’étude,</a:t>
            </a:r>
          </a:p>
          <a:p>
            <a:pPr algn="just">
              <a:buNone/>
            </a:pPr>
            <a:r>
              <a:rPr lang="fr-FR" dirty="0" smtClean="0"/>
              <a:t>-Se servir de la bibliographie ou de </a:t>
            </a:r>
            <a:r>
              <a:rPr lang="fr-FR" dirty="0" err="1" smtClean="0"/>
              <a:t>sitographie</a:t>
            </a:r>
            <a:r>
              <a:rPr lang="fr-FR" dirty="0" smtClean="0"/>
              <a:t> (dictionnaires, ouvrages spécialisés, revues, Internet),</a:t>
            </a:r>
          </a:p>
          <a:p>
            <a:pPr algn="just">
              <a:buNone/>
            </a:pPr>
            <a:r>
              <a:rPr lang="fr-FR" dirty="0" smtClean="0"/>
              <a:t>-Développer une vue générale</a:t>
            </a:r>
          </a:p>
          <a:p>
            <a:pPr algn="just">
              <a:buNone/>
            </a:pPr>
            <a:r>
              <a:rPr lang="fr-FR" dirty="0" smtClean="0"/>
              <a:t>-Choisir l’angle du traitement pour que le sujet se précise</a:t>
            </a:r>
          </a:p>
          <a:p>
            <a:pPr algn="just">
              <a:buNone/>
            </a:pPr>
            <a:r>
              <a:rPr lang="fr-FR" dirty="0" smtClean="0"/>
              <a:t>-Esquisser un plan de recherche (peut être provisoire)</a:t>
            </a:r>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19</a:t>
            </a:fld>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7239000" cy="2000240"/>
          </a:xfrm>
        </p:spPr>
        <p:txBody>
          <a:bodyPr>
            <a:noAutofit/>
          </a:bodyPr>
          <a:lstStyle/>
          <a:p>
            <a:r>
              <a:rPr lang="fr-FR" sz="2400" dirty="0" smtClean="0"/>
              <a:t>faculté Pluridisciplinaire de Nador</a:t>
            </a:r>
            <a:br>
              <a:rPr lang="fr-FR" sz="2400" dirty="0" smtClean="0"/>
            </a:br>
            <a:r>
              <a:rPr lang="fr-FR" sz="2400" dirty="0" smtClean="0"/>
              <a:t>Filière: études amazighes</a:t>
            </a:r>
            <a:br>
              <a:rPr lang="fr-FR" sz="2400" dirty="0" smtClean="0"/>
            </a:br>
            <a:r>
              <a:rPr lang="fr-FR" sz="2400" dirty="0" smtClean="0"/>
              <a:t>Semestre: 4</a:t>
            </a:r>
            <a:br>
              <a:rPr lang="fr-FR" sz="2400" dirty="0" smtClean="0"/>
            </a:br>
            <a:r>
              <a:rPr lang="fr-FR" sz="2400" dirty="0" smtClean="0"/>
              <a:t>prof: </a:t>
            </a:r>
            <a:r>
              <a:rPr lang="fr-FR" sz="2400" dirty="0" err="1" smtClean="0"/>
              <a:t>saddouki</a:t>
            </a:r>
            <a:r>
              <a:rPr lang="fr-FR" sz="2400" dirty="0" smtClean="0"/>
              <a:t> </a:t>
            </a:r>
            <a:r>
              <a:rPr lang="fr-FR" sz="2400" dirty="0" err="1" smtClean="0"/>
              <a:t>mohammed</a:t>
            </a:r>
            <a:r>
              <a:rPr lang="fr-FR" sz="2400" dirty="0" smtClean="0"/>
              <a:t/>
            </a:r>
            <a:br>
              <a:rPr lang="fr-FR" sz="2400" dirty="0" smtClean="0"/>
            </a:br>
            <a:endParaRPr lang="fr-FR" sz="2400" dirty="0"/>
          </a:p>
        </p:txBody>
      </p:sp>
      <p:sp>
        <p:nvSpPr>
          <p:cNvPr id="3" name="Espace réservé du contenu 2"/>
          <p:cNvSpPr>
            <a:spLocks noGrp="1"/>
          </p:cNvSpPr>
          <p:nvPr>
            <p:ph idx="1"/>
          </p:nvPr>
        </p:nvSpPr>
        <p:spPr>
          <a:xfrm>
            <a:off x="457200" y="2714620"/>
            <a:ext cx="7239000" cy="3741116"/>
          </a:xfrm>
        </p:spPr>
        <p:txBody>
          <a:bodyPr>
            <a:normAutofit/>
          </a:bodyPr>
          <a:lstStyle/>
          <a:p>
            <a:pPr>
              <a:buNone/>
            </a:pPr>
            <a:r>
              <a:rPr lang="fr-FR" sz="3600" dirty="0" smtClean="0"/>
              <a:t>                                                                                                                                                                               </a:t>
            </a:r>
          </a:p>
          <a:p>
            <a:pPr>
              <a:buNone/>
            </a:pPr>
            <a:r>
              <a:rPr lang="fr-FR" sz="3600" dirty="0" smtClean="0"/>
              <a:t>                                                                                </a:t>
            </a:r>
          </a:p>
          <a:p>
            <a:pPr>
              <a:buNone/>
            </a:pPr>
            <a:r>
              <a:rPr lang="fr-FR" sz="3600" dirty="0" smtClean="0"/>
              <a:t>             Cours de méthodologie     </a:t>
            </a:r>
          </a:p>
          <a:p>
            <a:pPr>
              <a:buNone/>
            </a:pPr>
            <a:r>
              <a:rPr lang="fr-FR" sz="3600" dirty="0" smtClean="0"/>
              <a:t>                      de recherche</a:t>
            </a:r>
            <a:endParaRPr lang="fr-FR" sz="3600"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2</a:t>
            </a:fld>
            <a:endParaRPr lang="fr-FR"/>
          </a:p>
        </p:txBody>
      </p:sp>
    </p:spTree>
  </p:cSld>
  <p:clrMapOvr>
    <a:masterClrMapping/>
  </p:clrMapOvr>
  <p:transition>
    <p:wedg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lstStyle/>
          <a:p>
            <a:pPr marL="514350" indent="-514350" algn="just">
              <a:buNone/>
            </a:pPr>
            <a:r>
              <a:rPr lang="fr-FR" dirty="0" smtClean="0"/>
              <a:t>2) Trouver l’information</a:t>
            </a:r>
          </a:p>
          <a:p>
            <a:pPr marL="514350" indent="-514350" algn="just">
              <a:buFontTx/>
              <a:buChar char="-"/>
            </a:pPr>
            <a:r>
              <a:rPr lang="fr-FR" dirty="0" smtClean="0"/>
              <a:t>Chercher les sources d’information,</a:t>
            </a:r>
          </a:p>
          <a:p>
            <a:pPr marL="514350" indent="-514350" algn="just">
              <a:buFontTx/>
              <a:buChar char="-"/>
            </a:pPr>
            <a:r>
              <a:rPr lang="fr-FR" dirty="0" smtClean="0"/>
              <a:t>Savoir quel type de document peut présenter l’information nécessaire au sujet,</a:t>
            </a:r>
          </a:p>
          <a:p>
            <a:pPr marL="514350" indent="-514350" algn="just">
              <a:buFontTx/>
              <a:buChar char="-"/>
            </a:pPr>
            <a:r>
              <a:rPr lang="fr-FR" dirty="0" smtClean="0"/>
              <a:t>Visiter les bibliothèques et savoir se servir des catalogues,</a:t>
            </a:r>
          </a:p>
          <a:p>
            <a:pPr marL="514350" indent="-514350" algn="just">
              <a:buFontTx/>
              <a:buChar char="-"/>
            </a:pPr>
            <a:r>
              <a:rPr lang="fr-FR" dirty="0" smtClean="0"/>
              <a:t>Percevoir le niveau de spécialité de chaque ouvrage consulté,</a:t>
            </a:r>
          </a:p>
          <a:p>
            <a:pPr marL="514350" indent="-514350" algn="just">
              <a:buFontTx/>
              <a:buChar char="-"/>
            </a:pPr>
            <a:r>
              <a:rPr lang="fr-FR" dirty="0" smtClean="0"/>
              <a:t>Prendre les notes pour dresser une liste d’ouvrages semblant pertinents à ma recherche,</a:t>
            </a:r>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20</a:t>
            </a:fld>
            <a:endParaRPr lang="fr-F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lstStyle/>
          <a:p>
            <a:pPr>
              <a:buNone/>
            </a:pPr>
            <a:r>
              <a:rPr lang="fr-FR" dirty="0" smtClean="0"/>
              <a:t>3) Sélectionner les documents</a:t>
            </a:r>
          </a:p>
          <a:p>
            <a:pPr algn="just">
              <a:buFontTx/>
              <a:buChar char="-"/>
            </a:pPr>
            <a:r>
              <a:rPr lang="fr-FR" dirty="0" smtClean="0"/>
              <a:t>Consulter les ouvrages d’une manière rapide et méthodique,</a:t>
            </a:r>
          </a:p>
          <a:p>
            <a:pPr algn="just">
              <a:buFontTx/>
              <a:buChar char="-"/>
            </a:pPr>
            <a:r>
              <a:rPr lang="fr-FR" dirty="0" smtClean="0"/>
              <a:t>Utiliser la structure des documents pour identifier leur contenus,</a:t>
            </a:r>
          </a:p>
          <a:p>
            <a:pPr algn="just">
              <a:buFontTx/>
              <a:buChar char="-"/>
            </a:pPr>
            <a:r>
              <a:rPr lang="fr-FR" dirty="0" smtClean="0"/>
              <a:t>Relier le contenu identifié aux mots clés de la recherche,</a:t>
            </a:r>
          </a:p>
          <a:p>
            <a:pPr algn="just">
              <a:buFontTx/>
              <a:buChar char="-"/>
            </a:pPr>
            <a:r>
              <a:rPr lang="fr-FR" dirty="0" smtClean="0"/>
              <a:t>Classifier les documents (du spécifique au général)</a:t>
            </a:r>
          </a:p>
          <a:p>
            <a:pPr algn="just">
              <a:buFontTx/>
              <a:buChar char="-"/>
            </a:pPr>
            <a:r>
              <a:rPr lang="fr-FR" dirty="0" smtClean="0"/>
              <a:t>Prendre les notes (selon la méthode de la prise de notes (SAS), fiches de lecture)</a:t>
            </a:r>
          </a:p>
          <a:p>
            <a:pPr>
              <a:buFontTx/>
              <a:buChar char="-"/>
            </a:pPr>
            <a:endParaRPr lang="fr-FR" dirty="0" smtClean="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21</a:t>
            </a:fld>
            <a:endParaRPr lang="fr-F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lstStyle/>
          <a:p>
            <a:pPr>
              <a:buNone/>
            </a:pPr>
            <a:r>
              <a:rPr lang="fr-FR" dirty="0" smtClean="0"/>
              <a:t>4) Prélever l’information</a:t>
            </a:r>
          </a:p>
          <a:p>
            <a:pPr algn="just">
              <a:buFontTx/>
              <a:buChar char="-"/>
            </a:pPr>
            <a:r>
              <a:rPr lang="fr-FR" dirty="0" smtClean="0"/>
              <a:t>Se documenter rapidement mais efficacement</a:t>
            </a:r>
          </a:p>
          <a:p>
            <a:pPr algn="just">
              <a:buFontTx/>
              <a:buChar char="-"/>
            </a:pPr>
            <a:r>
              <a:rPr lang="fr-FR" dirty="0" smtClean="0"/>
              <a:t>Prendre des notes pour ordonner et comprendre l’information</a:t>
            </a:r>
          </a:p>
          <a:p>
            <a:pPr algn="just">
              <a:buFontTx/>
              <a:buChar char="-"/>
            </a:pPr>
            <a:r>
              <a:rPr lang="fr-FR" dirty="0" smtClean="0"/>
              <a:t>Classer les notes prises en fonction du plan adopté au préalable (du général au particulier),</a:t>
            </a:r>
          </a:p>
          <a:p>
            <a:pPr algn="just">
              <a:buFontTx/>
              <a:buChar char="-"/>
            </a:pPr>
            <a:r>
              <a:rPr lang="fr-FR" dirty="0" smtClean="0"/>
              <a:t>Compléter les lacunes si il y en a lieu.</a:t>
            </a: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22</a:t>
            </a:fld>
            <a:endParaRPr lang="fr-F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lstStyle/>
          <a:p>
            <a:pPr>
              <a:buNone/>
            </a:pPr>
            <a:r>
              <a:rPr lang="fr-FR" dirty="0" smtClean="0"/>
              <a:t>5) Traiter et analyser l’information</a:t>
            </a:r>
          </a:p>
          <a:p>
            <a:pPr algn="just">
              <a:buFontTx/>
              <a:buChar char="-"/>
            </a:pPr>
            <a:r>
              <a:rPr lang="fr-FR" dirty="0" smtClean="0"/>
              <a:t>Lire d’une manière analytique l’information ( distinguer causes et effets et prendre avec soin l’information),</a:t>
            </a:r>
          </a:p>
          <a:p>
            <a:pPr algn="just">
              <a:buFontTx/>
              <a:buChar char="-"/>
            </a:pPr>
            <a:r>
              <a:rPr lang="fr-FR" dirty="0" smtClean="0"/>
              <a:t>Synthétiser l’information( se baser sur l’essentiel),</a:t>
            </a:r>
          </a:p>
          <a:p>
            <a:pPr algn="just">
              <a:buFontTx/>
              <a:buChar char="-"/>
            </a:pPr>
            <a:r>
              <a:rPr lang="fr-FR" dirty="0" smtClean="0"/>
              <a:t>Savoir comparer, analyser, synthétiser, organiser, réinvestir,</a:t>
            </a:r>
          </a:p>
          <a:p>
            <a:pPr algn="just">
              <a:buFontTx/>
              <a:buChar char="-"/>
            </a:pPr>
            <a:r>
              <a:rPr lang="fr-FR" dirty="0" smtClean="0"/>
              <a:t>Organiser les résultats selon le plan de recherche,</a:t>
            </a:r>
          </a:p>
          <a:p>
            <a:pPr algn="just">
              <a:buFontTx/>
              <a:buChar char="-"/>
            </a:pPr>
            <a:r>
              <a:rPr lang="fr-FR" dirty="0" smtClean="0"/>
              <a:t>Présenter le bilan de pertinence de l’information recueillie,</a:t>
            </a:r>
          </a:p>
          <a:p>
            <a:pPr>
              <a:buNone/>
            </a:pPr>
            <a:endParaRPr lang="fr-FR" dirty="0" smtClean="0"/>
          </a:p>
          <a:p>
            <a:pPr>
              <a:buFontTx/>
              <a:buChar char="-"/>
            </a:pPr>
            <a:endParaRPr lang="fr-FR" dirty="0" smtClean="0"/>
          </a:p>
          <a:p>
            <a:pPr>
              <a:buFontTx/>
              <a:buChar char="-"/>
            </a:pP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23</a:t>
            </a:fld>
            <a:endParaRPr lang="fr-F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7239000" cy="5884256"/>
          </a:xfrm>
        </p:spPr>
        <p:txBody>
          <a:bodyPr>
            <a:normAutofit fontScale="92500" lnSpcReduction="20000"/>
          </a:bodyPr>
          <a:lstStyle/>
          <a:p>
            <a:pPr>
              <a:buNone/>
            </a:pPr>
            <a:r>
              <a:rPr lang="fr-FR" dirty="0" smtClean="0"/>
              <a:t>6) Communiquer l’information</a:t>
            </a:r>
          </a:p>
          <a:p>
            <a:pPr algn="just">
              <a:buNone/>
            </a:pPr>
            <a:r>
              <a:rPr lang="fr-FR" dirty="0" smtClean="0"/>
              <a:t>- Structurer l’exposé (plan scientifique, par aspect: angle d’analyse, point de vue…)</a:t>
            </a:r>
          </a:p>
          <a:p>
            <a:pPr algn="just">
              <a:buNone/>
            </a:pPr>
            <a:r>
              <a:rPr lang="fr-FR" dirty="0" smtClean="0"/>
              <a:t>- Rédiger l’information</a:t>
            </a:r>
          </a:p>
          <a:p>
            <a:pPr algn="just">
              <a:buFontTx/>
              <a:buChar char="-"/>
            </a:pPr>
            <a:r>
              <a:rPr lang="fr-FR" dirty="0" smtClean="0"/>
              <a:t>Veiller à la cohérence du texte (enchainement des idées),</a:t>
            </a:r>
          </a:p>
          <a:p>
            <a:pPr algn="just">
              <a:buFontTx/>
              <a:buChar char="-"/>
            </a:pPr>
            <a:r>
              <a:rPr lang="fr-FR" dirty="0" smtClean="0"/>
              <a:t>Veiller à ce que l’expression soit au service de l’idée</a:t>
            </a:r>
          </a:p>
          <a:p>
            <a:pPr algn="just">
              <a:buFontTx/>
              <a:buChar char="-"/>
            </a:pPr>
            <a:r>
              <a:rPr lang="fr-FR" dirty="0" smtClean="0"/>
              <a:t>Adopter une vision logique du sujet (entrée, sortie)</a:t>
            </a:r>
          </a:p>
          <a:p>
            <a:pPr algn="just">
              <a:buNone/>
            </a:pPr>
            <a:r>
              <a:rPr lang="fr-FR" dirty="0" smtClean="0"/>
              <a:t>- Respecter les normes académiques de la présentation de l’information (paragraphes, citations, notations, références bibliographiques)</a:t>
            </a:r>
          </a:p>
          <a:p>
            <a:pPr algn="just">
              <a:buNone/>
            </a:pPr>
            <a:r>
              <a:rPr lang="fr-FR" dirty="0" smtClean="0"/>
              <a:t>- Evaluer la qualité du travail avant d’être présenté au public,</a:t>
            </a:r>
          </a:p>
          <a:p>
            <a:pPr algn="just">
              <a:buNone/>
            </a:pPr>
            <a:endParaRPr lang="fr-FR" dirty="0" smtClean="0"/>
          </a:p>
          <a:p>
            <a:pPr algn="just">
              <a:buNone/>
            </a:pPr>
            <a:r>
              <a:rPr lang="fr-FR" dirty="0" smtClean="0"/>
              <a:t>-</a:t>
            </a: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24</a:t>
            </a:fld>
            <a:endParaRPr lang="fr-F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lstStyle/>
          <a:p>
            <a:pPr>
              <a:buNone/>
            </a:pPr>
            <a:endParaRPr lang="fr-FR" dirty="0" smtClean="0"/>
          </a:p>
          <a:p>
            <a:pPr>
              <a:buNone/>
            </a:pPr>
            <a:r>
              <a:rPr lang="fr-FR" dirty="0" smtClean="0"/>
              <a:t>  1) Sujet </a:t>
            </a:r>
          </a:p>
          <a:p>
            <a:pPr>
              <a:buNone/>
            </a:pPr>
            <a:r>
              <a:rPr lang="fr-FR" dirty="0" smtClean="0"/>
              <a:t>     2) Documentation</a:t>
            </a:r>
          </a:p>
          <a:p>
            <a:pPr>
              <a:buNone/>
            </a:pPr>
            <a:r>
              <a:rPr lang="fr-FR" dirty="0" smtClean="0"/>
              <a:t>          3) Plan et organisation</a:t>
            </a:r>
          </a:p>
          <a:p>
            <a:pPr>
              <a:buNone/>
            </a:pPr>
            <a:r>
              <a:rPr lang="fr-FR" dirty="0" smtClean="0"/>
              <a:t>             4) Fiches pour aider la mémoire</a:t>
            </a: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25</a:t>
            </a:fld>
            <a:endParaRPr lang="fr-FR"/>
          </a:p>
        </p:txBody>
      </p:sp>
    </p:spTree>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7239000" cy="5884256"/>
          </a:xfrm>
        </p:spPr>
        <p:txBody>
          <a:bodyPr/>
          <a:lstStyle/>
          <a:p>
            <a:pPr algn="just">
              <a:buNone/>
            </a:pPr>
            <a:r>
              <a:rPr lang="fr-FR" dirty="0" smtClean="0"/>
              <a:t>Tout exposé a un fond et une forme; le fond est la maîtrise du sujet et la forme est l’habilité à communiquer l’information.</a:t>
            </a:r>
          </a:p>
          <a:p>
            <a:pPr>
              <a:buNone/>
            </a:pP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26</a:t>
            </a:fld>
            <a:endParaRPr lang="fr-F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t>L’exposé comme présentation verbale</a:t>
            </a:r>
            <a:endParaRPr lang="fr-FR" dirty="0"/>
          </a:p>
        </p:txBody>
      </p:sp>
      <p:sp>
        <p:nvSpPr>
          <p:cNvPr id="3" name="Espace réservé du contenu 2"/>
          <p:cNvSpPr>
            <a:spLocks noGrp="1"/>
          </p:cNvSpPr>
          <p:nvPr>
            <p:ph idx="1"/>
          </p:nvPr>
        </p:nvSpPr>
        <p:spPr/>
        <p:txBody>
          <a:bodyPr>
            <a:normAutofit lnSpcReduction="10000"/>
          </a:bodyPr>
          <a:lstStyle/>
          <a:p>
            <a:pPr algn="just">
              <a:buNone/>
            </a:pPr>
            <a:r>
              <a:rPr lang="fr-FR" dirty="0" smtClean="0"/>
              <a:t>L’exposé  comme présentation verbale appelle de la part de l’exposant une maitrise de la parole.</a:t>
            </a:r>
          </a:p>
          <a:p>
            <a:pPr algn="just">
              <a:buNone/>
            </a:pPr>
            <a:r>
              <a:rPr lang="fr-FR" dirty="0" smtClean="0"/>
              <a:t>Pour présenter un exposé, il est conseillé de prendre en considération:</a:t>
            </a:r>
          </a:p>
          <a:p>
            <a:pPr algn="just">
              <a:buNone/>
            </a:pPr>
            <a:r>
              <a:rPr lang="fr-FR" dirty="0" smtClean="0"/>
              <a:t>-Répéter l’exposé plusieurs fois,</a:t>
            </a:r>
          </a:p>
          <a:p>
            <a:pPr algn="just">
              <a:buNone/>
            </a:pPr>
            <a:r>
              <a:rPr lang="fr-FR" dirty="0" smtClean="0"/>
              <a:t>-Le plan de l’exposé doit être cohérent et maitrisé,</a:t>
            </a:r>
          </a:p>
          <a:p>
            <a:pPr algn="just">
              <a:buNone/>
            </a:pPr>
            <a:r>
              <a:rPr lang="fr-FR" dirty="0" smtClean="0"/>
              <a:t>- Etre en posture adéquate</a:t>
            </a:r>
          </a:p>
          <a:p>
            <a:pPr algn="just">
              <a:buNone/>
            </a:pPr>
            <a:r>
              <a:rPr lang="fr-FR" dirty="0" smtClean="0"/>
              <a:t>- Capter l’attention de l’auditoire</a:t>
            </a:r>
          </a:p>
          <a:p>
            <a:pPr algn="just">
              <a:buNone/>
            </a:pPr>
            <a:r>
              <a:rPr lang="fr-FR" dirty="0" smtClean="0"/>
              <a:t>- Savoir gérer le temps accordé à la communication </a:t>
            </a:r>
          </a:p>
          <a:p>
            <a:pPr>
              <a:buNone/>
            </a:pPr>
            <a:endParaRPr lang="fr-FR" dirty="0" smtClean="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27</a:t>
            </a:fld>
            <a:endParaRPr lang="fr-F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techniques de l’enquête</a:t>
            </a:r>
            <a:br>
              <a:rPr lang="fr-FR" dirty="0" smtClean="0"/>
            </a:br>
            <a:endParaRPr lang="fr-FR" dirty="0"/>
          </a:p>
        </p:txBody>
      </p:sp>
      <p:sp>
        <p:nvSpPr>
          <p:cNvPr id="3" name="Espace réservé du contenu 2"/>
          <p:cNvSpPr>
            <a:spLocks noGrp="1"/>
          </p:cNvSpPr>
          <p:nvPr>
            <p:ph idx="1"/>
          </p:nvPr>
        </p:nvSpPr>
        <p:spPr>
          <a:xfrm>
            <a:off x="457200" y="1214422"/>
            <a:ext cx="7239000" cy="5241314"/>
          </a:xfrm>
        </p:spPr>
        <p:txBody>
          <a:bodyPr/>
          <a:lstStyle/>
          <a:p>
            <a:pPr>
              <a:buNone/>
            </a:pPr>
            <a:r>
              <a:rPr lang="fr-FR" dirty="0" smtClean="0"/>
              <a:t>Il y a deux types de travaux; l’un est basé sur la bibliographie, l’autre sur le terrain.</a:t>
            </a:r>
          </a:p>
          <a:p>
            <a:pPr>
              <a:buNone/>
            </a:pPr>
            <a:r>
              <a:rPr lang="fr-FR" dirty="0" smtClean="0"/>
              <a:t>Le travail sur le terrain demande des connaissances antérieures en matière de techniques d’enquête.</a:t>
            </a:r>
          </a:p>
          <a:p>
            <a:pPr>
              <a:buNone/>
            </a:pPr>
            <a:r>
              <a:rPr lang="fr-FR" dirty="0" smtClean="0"/>
              <a:t>L’enquête a deux côtés; le côté artistique (côté créateur) et le côté technique (répétiteur).</a:t>
            </a:r>
          </a:p>
          <a:p>
            <a:pPr>
              <a:buNone/>
            </a:pPr>
            <a:r>
              <a:rPr lang="fr-FR" dirty="0" smtClean="0"/>
              <a:t>Une enquête doit être exploitable, c’est-à-dire on ne fait jamais une enquête pour le plaisir.</a:t>
            </a:r>
          </a:p>
          <a:p>
            <a:pPr>
              <a:buNone/>
            </a:pPr>
            <a:r>
              <a:rPr lang="fr-FR" dirty="0" smtClean="0"/>
              <a:t>Derrière chaque enquête réside un objectif réel, à savoir le corpus et son exploitation.</a:t>
            </a: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28</a:t>
            </a:fld>
            <a:endParaRPr lang="fr-F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L’enquêteur</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lstStyle/>
          <a:p>
            <a:pPr>
              <a:buFontTx/>
              <a:buChar char="-"/>
            </a:pPr>
            <a:r>
              <a:rPr lang="fr-FR" dirty="0" smtClean="0"/>
              <a:t>Sentir le besoin d’une enquête</a:t>
            </a:r>
          </a:p>
          <a:p>
            <a:pPr>
              <a:buFontTx/>
              <a:buChar char="-"/>
            </a:pPr>
            <a:r>
              <a:rPr lang="fr-FR" dirty="0" smtClean="0"/>
              <a:t>Être objectif</a:t>
            </a:r>
          </a:p>
          <a:p>
            <a:pPr>
              <a:buFontTx/>
              <a:buChar char="-"/>
            </a:pPr>
            <a:r>
              <a:rPr lang="fr-FR" dirty="0" smtClean="0"/>
              <a:t>Prendre en considération la psychologie de l’enquêteur</a:t>
            </a:r>
          </a:p>
          <a:p>
            <a:pPr>
              <a:buFontTx/>
              <a:buChar char="-"/>
            </a:pPr>
            <a:r>
              <a:rPr lang="fr-FR" dirty="0" smtClean="0"/>
              <a:t>Relation entre l’identité de l’enquêteur et le sujet de l’enquête</a:t>
            </a:r>
          </a:p>
          <a:p>
            <a:pPr>
              <a:buFontTx/>
              <a:buChar char="-"/>
            </a:pPr>
            <a:r>
              <a:rPr lang="fr-FR" dirty="0" smtClean="0"/>
              <a:t>À éviter l’enquête par délégation ou procuration</a:t>
            </a:r>
          </a:p>
          <a:p>
            <a:pPr>
              <a:buFontTx/>
              <a:buChar char="-"/>
            </a:pPr>
            <a:r>
              <a:rPr lang="fr-FR" dirty="0" smtClean="0"/>
              <a:t>Formuler les hypothèses, qui doivent être non contradictoires, élégantes et claires, simples, générales</a:t>
            </a: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29</a:t>
            </a:fld>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Descriptif du cours</a:t>
            </a:r>
            <a:br>
              <a:rPr lang="fr-FR" dirty="0" smtClean="0"/>
            </a:br>
            <a:endParaRPr lang="fr-FR" dirty="0"/>
          </a:p>
        </p:txBody>
      </p:sp>
      <p:sp>
        <p:nvSpPr>
          <p:cNvPr id="3" name="Espace réservé du contenu 2"/>
          <p:cNvSpPr>
            <a:spLocks noGrp="1"/>
          </p:cNvSpPr>
          <p:nvPr>
            <p:ph idx="1"/>
          </p:nvPr>
        </p:nvSpPr>
        <p:spPr/>
        <p:txBody>
          <a:bodyPr/>
          <a:lstStyle/>
          <a:p>
            <a:pPr>
              <a:buNone/>
            </a:pPr>
            <a:r>
              <a:rPr lang="fr-FR" dirty="0" smtClean="0"/>
              <a:t>1) Objectifs du cours</a:t>
            </a:r>
          </a:p>
          <a:p>
            <a:pPr>
              <a:buNone/>
            </a:pPr>
            <a:r>
              <a:rPr lang="fr-FR" dirty="0" smtClean="0"/>
              <a:t>2) Contenu du cours </a:t>
            </a:r>
          </a:p>
          <a:p>
            <a:pPr>
              <a:buNone/>
            </a:pPr>
            <a:r>
              <a:rPr lang="fr-FR" dirty="0" smtClean="0"/>
              <a:t>3) Méthodologie</a:t>
            </a:r>
          </a:p>
          <a:p>
            <a:pPr>
              <a:buNone/>
            </a:pPr>
            <a:r>
              <a:rPr lang="fr-FR" dirty="0" smtClean="0"/>
              <a:t>3) Bibliographie</a:t>
            </a:r>
          </a:p>
          <a:p>
            <a:pPr>
              <a:buNone/>
            </a:pPr>
            <a:endParaRPr lang="fr-FR" dirty="0"/>
          </a:p>
        </p:txBody>
      </p:sp>
      <p:sp>
        <p:nvSpPr>
          <p:cNvPr id="6" name="Espace réservé du numéro de diapositive 5"/>
          <p:cNvSpPr>
            <a:spLocks noGrp="1"/>
          </p:cNvSpPr>
          <p:nvPr>
            <p:ph type="sldNum" sz="quarter" idx="12"/>
          </p:nvPr>
        </p:nvSpPr>
        <p:spPr/>
        <p:txBody>
          <a:bodyPr/>
          <a:lstStyle/>
          <a:p>
            <a:fld id="{966660C2-B95E-4D1A-9E74-2276D9AF452C}" type="slidenum">
              <a:rPr lang="fr-FR" smtClean="0"/>
              <a:pPr/>
              <a:t>3</a:t>
            </a:fld>
            <a:endParaRPr lang="fr-F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lstStyle/>
          <a:p>
            <a:pPr>
              <a:buNone/>
            </a:pPr>
            <a:r>
              <a:rPr lang="fr-FR" dirty="0" smtClean="0"/>
              <a:t>-savoir poser les questions</a:t>
            </a:r>
          </a:p>
          <a:p>
            <a:pPr>
              <a:buNone/>
            </a:pPr>
            <a:r>
              <a:rPr lang="fr-FR" dirty="0" smtClean="0"/>
              <a:t>(question bien faite implique une réponse bien faite)</a:t>
            </a:r>
          </a:p>
          <a:p>
            <a:pPr>
              <a:buFontTx/>
              <a:buChar char="-"/>
            </a:pPr>
            <a:r>
              <a:rPr lang="fr-FR" dirty="0" smtClean="0"/>
              <a:t>Éviter le sentimental (l’entrée par les sentiments)</a:t>
            </a:r>
          </a:p>
          <a:p>
            <a:pPr>
              <a:buFontTx/>
              <a:buChar char="-"/>
            </a:pPr>
            <a:r>
              <a:rPr lang="fr-FR" dirty="0" smtClean="0"/>
              <a:t>Multiplier les sources de l’information (apprendre l’information avec précaution)</a:t>
            </a:r>
          </a:p>
          <a:p>
            <a:pPr>
              <a:buFontTx/>
              <a:buChar char="-"/>
            </a:pPr>
            <a:r>
              <a:rPr lang="fr-FR" dirty="0" smtClean="0"/>
              <a:t>Il ne faut pas dire à l’enquêté que vous êtes en train de mener une enquête</a:t>
            </a:r>
          </a:p>
          <a:p>
            <a:pPr>
              <a:buFontTx/>
              <a:buChar char="-"/>
            </a:pPr>
            <a:r>
              <a:rPr lang="fr-FR" dirty="0" smtClean="0"/>
              <a:t>Lire le cadre général où se déroulera l’enquête (choisir les bons moments, les bons lieux, les bons matériaux…)</a:t>
            </a:r>
          </a:p>
          <a:p>
            <a:pPr>
              <a:buFontTx/>
              <a:buChar char="-"/>
            </a:pPr>
            <a:r>
              <a:rPr lang="fr-FR" dirty="0" smtClean="0"/>
              <a:t>Le corpus est représentatif</a:t>
            </a:r>
          </a:p>
          <a:p>
            <a:pPr>
              <a:buNone/>
            </a:pPr>
            <a:endParaRPr lang="fr-FR"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30</a:t>
            </a:fld>
            <a:endParaRPr lang="fr-F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L’enquête</a:t>
            </a:r>
            <a:br>
              <a:rPr lang="fr-FR" dirty="0" smtClean="0"/>
            </a:br>
            <a:endParaRPr lang="fr-FR" dirty="0"/>
          </a:p>
        </p:txBody>
      </p:sp>
      <p:sp>
        <p:nvSpPr>
          <p:cNvPr id="3" name="Espace réservé du contenu 2"/>
          <p:cNvSpPr>
            <a:spLocks noGrp="1"/>
          </p:cNvSpPr>
          <p:nvPr>
            <p:ph idx="1"/>
          </p:nvPr>
        </p:nvSpPr>
        <p:spPr>
          <a:xfrm>
            <a:off x="457200" y="1214422"/>
            <a:ext cx="7239000" cy="5241314"/>
          </a:xfrm>
        </p:spPr>
        <p:txBody>
          <a:bodyPr/>
          <a:lstStyle/>
          <a:p>
            <a:pPr>
              <a:buNone/>
            </a:pPr>
            <a:r>
              <a:rPr lang="fr-FR" dirty="0" smtClean="0"/>
              <a:t>-Conception de la recherche (choix de sujet en usant le bon sens (la chose la mieux partagée)</a:t>
            </a:r>
          </a:p>
          <a:p>
            <a:pPr>
              <a:buFontTx/>
              <a:buChar char="-"/>
            </a:pPr>
            <a:r>
              <a:rPr lang="fr-FR" dirty="0" smtClean="0"/>
              <a:t>Élaborer un instrument de recherche</a:t>
            </a:r>
          </a:p>
          <a:p>
            <a:pPr>
              <a:buFontTx/>
              <a:buChar char="-"/>
            </a:pPr>
            <a:r>
              <a:rPr lang="fr-FR" dirty="0" smtClean="0"/>
              <a:t>Recueil de l’information</a:t>
            </a:r>
          </a:p>
          <a:p>
            <a:pPr>
              <a:buFontTx/>
              <a:buChar char="-"/>
            </a:pPr>
            <a:r>
              <a:rPr lang="fr-FR" dirty="0" smtClean="0"/>
              <a:t>Analyse de l’information</a:t>
            </a:r>
          </a:p>
          <a:p>
            <a:pPr>
              <a:buFontTx/>
              <a:buChar char="-"/>
            </a:pPr>
            <a:r>
              <a:rPr lang="fr-FR" dirty="0" smtClean="0"/>
              <a:t>Validation ou refus des hypothèses</a:t>
            </a:r>
          </a:p>
          <a:p>
            <a:pPr>
              <a:buFontTx/>
              <a:buChar char="-"/>
            </a:pPr>
            <a:r>
              <a:rPr lang="fr-FR" dirty="0" smtClean="0"/>
              <a:t>L’enquête s’étale sur le temps et l’espace (les conditions géographiques)</a:t>
            </a: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31</a:t>
            </a:fld>
            <a:endParaRPr lang="fr-F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L’enquêté</a:t>
            </a:r>
            <a:br>
              <a:rPr lang="fr-FR" dirty="0" smtClean="0"/>
            </a:br>
            <a:endParaRPr lang="fr-FR" dirty="0"/>
          </a:p>
        </p:txBody>
      </p:sp>
      <p:sp>
        <p:nvSpPr>
          <p:cNvPr id="3" name="Espace réservé du contenu 2"/>
          <p:cNvSpPr>
            <a:spLocks noGrp="1"/>
          </p:cNvSpPr>
          <p:nvPr>
            <p:ph idx="1"/>
          </p:nvPr>
        </p:nvSpPr>
        <p:spPr>
          <a:xfrm>
            <a:off x="457200" y="1214422"/>
            <a:ext cx="7239000" cy="5241314"/>
          </a:xfrm>
        </p:spPr>
        <p:txBody>
          <a:bodyPr>
            <a:normAutofit lnSpcReduction="10000"/>
          </a:bodyPr>
          <a:lstStyle/>
          <a:p>
            <a:pPr>
              <a:buNone/>
            </a:pPr>
            <a:r>
              <a:rPr lang="fr-FR" dirty="0" smtClean="0"/>
              <a:t>-Choisir celui qui peut vous donner le maximum d’information</a:t>
            </a:r>
          </a:p>
          <a:p>
            <a:pPr>
              <a:buFontTx/>
              <a:buChar char="-"/>
            </a:pPr>
            <a:r>
              <a:rPr lang="fr-FR" dirty="0" smtClean="0"/>
              <a:t>Choisir quelqu’un expérimenté</a:t>
            </a:r>
          </a:p>
          <a:p>
            <a:pPr>
              <a:buFontTx/>
              <a:buChar char="-"/>
            </a:pPr>
            <a:r>
              <a:rPr lang="fr-FR" dirty="0" smtClean="0"/>
              <a:t>Prêter attention au sexe, à l’âge et à la culture </a:t>
            </a:r>
          </a:p>
          <a:p>
            <a:pPr>
              <a:buFontTx/>
              <a:buChar char="-"/>
            </a:pPr>
            <a:r>
              <a:rPr lang="fr-FR" dirty="0" smtClean="0"/>
              <a:t>Interroger les femmes mieux que les hommes, car la femme est conservatrice et stable, sauf raison contraire</a:t>
            </a:r>
          </a:p>
          <a:p>
            <a:pPr>
              <a:buFontTx/>
              <a:buChar char="-"/>
            </a:pPr>
            <a:r>
              <a:rPr lang="fr-FR" dirty="0" smtClean="0"/>
              <a:t>Choisir quelqu’un qui a une monoculture</a:t>
            </a:r>
          </a:p>
          <a:p>
            <a:pPr>
              <a:buFontTx/>
              <a:buChar char="-"/>
            </a:pPr>
            <a:r>
              <a:rPr lang="fr-FR" dirty="0" smtClean="0"/>
              <a:t>Postuler qu’un informateur idéal, réel n’existe pas.</a:t>
            </a:r>
          </a:p>
          <a:p>
            <a:pPr>
              <a:buFontTx/>
              <a:buChar char="-"/>
            </a:pPr>
            <a:r>
              <a:rPr lang="fr-FR" dirty="0" smtClean="0"/>
              <a:t>Un informateur réel: il est ce qu’il est et ne peut apporter que ce qu’il est. </a:t>
            </a: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32</a:t>
            </a:fld>
            <a:endParaRPr lang="fr-F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lstStyle/>
          <a:p>
            <a:pPr>
              <a:buNone/>
            </a:pPr>
            <a:r>
              <a:rPr lang="fr-FR" dirty="0" smtClean="0"/>
              <a:t>L’informateur idéal a, certes, les meilleures informations mais qui sont limitées à son petit monde (son environnement, son expérience, son vécu, son éducation…)</a:t>
            </a:r>
          </a:p>
          <a:p>
            <a:pPr>
              <a:buNone/>
            </a:pPr>
            <a:r>
              <a:rPr lang="fr-FR" dirty="0" smtClean="0"/>
              <a:t>C’est pourquoi, il faudrait toujours multiplier les sources d’information</a:t>
            </a:r>
          </a:p>
          <a:p>
            <a:pPr>
              <a:buNone/>
            </a:pPr>
            <a:r>
              <a:rPr lang="fr-FR" dirty="0" smtClean="0"/>
              <a:t>L’informateur n’entretient pas le même rapport avec l’information comme vous</a:t>
            </a:r>
          </a:p>
          <a:p>
            <a:pPr>
              <a:buNone/>
            </a:pPr>
            <a:r>
              <a:rPr lang="fr-FR" dirty="0" smtClean="0"/>
              <a:t>C’est pourquoi il faut cribler toutes les informations:</a:t>
            </a:r>
          </a:p>
          <a:p>
            <a:pPr>
              <a:buNone/>
            </a:pPr>
            <a:r>
              <a:rPr lang="fr-FR" dirty="0" smtClean="0"/>
              <a:t>L’informateur n’est pas un savant ou un analyste</a:t>
            </a:r>
          </a:p>
          <a:p>
            <a:pPr>
              <a:buNone/>
            </a:pPr>
            <a:r>
              <a:rPr lang="fr-FR" dirty="0" smtClean="0"/>
              <a:t>Il faut signaler le contre exemple s’il y en a lieu</a:t>
            </a:r>
          </a:p>
          <a:p>
            <a:pPr>
              <a:buNone/>
            </a:pP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33</a:t>
            </a:fld>
            <a:endParaRPr lang="fr-F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Étapes de l’enquête</a:t>
            </a:r>
            <a:br>
              <a:rPr lang="fr-FR" dirty="0" smtClean="0"/>
            </a:br>
            <a:endParaRPr lang="fr-FR" dirty="0"/>
          </a:p>
        </p:txBody>
      </p:sp>
      <p:sp>
        <p:nvSpPr>
          <p:cNvPr id="3" name="Espace réservé du contenu 2"/>
          <p:cNvSpPr>
            <a:spLocks noGrp="1"/>
          </p:cNvSpPr>
          <p:nvPr>
            <p:ph idx="1"/>
          </p:nvPr>
        </p:nvSpPr>
        <p:spPr>
          <a:xfrm>
            <a:off x="457200" y="1214422"/>
            <a:ext cx="7239000" cy="5241314"/>
          </a:xfrm>
        </p:spPr>
        <p:txBody>
          <a:bodyPr>
            <a:normAutofit fontScale="85000" lnSpcReduction="20000"/>
          </a:bodyPr>
          <a:lstStyle/>
          <a:p>
            <a:pPr algn="just">
              <a:buNone/>
            </a:pPr>
            <a:r>
              <a:rPr lang="fr-FR" dirty="0" smtClean="0"/>
              <a:t>Il n’est pas aisé de mener à bien une enquête sans passer par les trois phases à savoir : la phase pré enquête, la phase durant l’enquête et la phase après l’enquête. Ces trois étapes sont dépendantes jusqu’au point ou l’une complète l’autre.     </a:t>
            </a:r>
          </a:p>
          <a:p>
            <a:pPr>
              <a:buNone/>
            </a:pPr>
            <a:endParaRPr lang="fr-FR" dirty="0" smtClean="0"/>
          </a:p>
          <a:p>
            <a:pPr algn="just">
              <a:buNone/>
            </a:pPr>
            <a:r>
              <a:rPr lang="fr-FR" dirty="0" smtClean="0"/>
              <a:t>Le choix de sujet étant considéré comme le point de départ pour réaliser une recherche. </a:t>
            </a:r>
          </a:p>
          <a:p>
            <a:pPr algn="just">
              <a:buNone/>
            </a:pPr>
            <a:r>
              <a:rPr lang="fr-FR" dirty="0" smtClean="0"/>
              <a:t>Il est un pas si important dans toute recherche. Censément le choix de sujet ne doit pas être arbitraire ou gratuit. </a:t>
            </a:r>
          </a:p>
          <a:p>
            <a:pPr algn="just">
              <a:buNone/>
            </a:pPr>
            <a:r>
              <a:rPr lang="fr-FR" dirty="0" smtClean="0"/>
              <a:t> En revanche, il doit être une source d’enrichissement et d’amélioration des capacités du chercheur et un tremplin pour une nouvelle expérience d’adaptation à des situations nouvelles qui permettraient à l’enquêteur de mettre en œuvre  ses compétences, d’une part et d’épanouir d’autres aptitudes de l’autre. </a:t>
            </a:r>
          </a:p>
          <a:p>
            <a:pPr>
              <a:buNone/>
            </a:pP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34</a:t>
            </a:fld>
            <a:endParaRPr lang="fr-F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lstStyle/>
          <a:p>
            <a:pPr algn="just">
              <a:buNone/>
            </a:pPr>
            <a:r>
              <a:rPr lang="fr-FR" dirty="0" smtClean="0"/>
              <a:t>Le chercheur est appelé à user le bon sens pour opter son sujet de recherche et à effectuer un diagnostic préalable, c'est-à-dire s’interroger sur les divers débouchés  après la réalisation de sa recherche et la présentation des résultats. De même il doit rendre compte de la fonctionnalité de l’enquête autant que la faisabilité du sujet et l’actualité de la question.</a:t>
            </a:r>
          </a:p>
          <a:p>
            <a:pPr>
              <a:buNone/>
            </a:pP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35</a:t>
            </a:fld>
            <a:endParaRPr lang="fr-F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lstStyle/>
          <a:p>
            <a:pPr algn="just">
              <a:buNone/>
            </a:pPr>
            <a:r>
              <a:rPr lang="fr-FR" dirty="0" smtClean="0"/>
              <a:t> De plus l’enquêteur est censé faire une lecture générale et exhaustive du cadre général où se déroulera l’enquête : évaluer les possibilités d’enquêter (savoir choisir les bons moments, les bons lieux, les moyens matériaux), avoir des qualités personnelles propices à l’enquête (sincérité, sang froid, courtoisie, respect de l’autrui et de son point de vue…) et l’autorisation délivrée auprès des autorités pour enquêter.</a:t>
            </a: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36</a:t>
            </a:fld>
            <a:endParaRPr lang="fr-F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normAutofit lnSpcReduction="10000"/>
          </a:bodyPr>
          <a:lstStyle/>
          <a:p>
            <a:pPr algn="just">
              <a:buNone/>
            </a:pPr>
            <a:r>
              <a:rPr lang="fr-FR" dirty="0" smtClean="0"/>
              <a:t>Après avoir trouver les  moyens pour atteindre les objectifs envisagés, l’enquêteur doit éviter le doute et  se soucier de continuer la recherche en s’intéressant beaucoup plus au projet, puisque le soupçon  est une pierre d’achoppement dans toute recherche.</a:t>
            </a:r>
          </a:p>
          <a:p>
            <a:pPr algn="just">
              <a:buNone/>
            </a:pPr>
            <a:r>
              <a:rPr lang="fr-FR" dirty="0" smtClean="0"/>
              <a:t> Le fait  par exemple de juger le travail d’inutile peut avoir des répercussions indésirables  sur les résultats obtenus, c’est pourquoi il faut écrire et sauvegarder  toutes les informations reçues pendant l’enquête. </a:t>
            </a:r>
          </a:p>
          <a:p>
            <a:pPr algn="just">
              <a:buNone/>
            </a:pPr>
            <a:r>
              <a:rPr lang="fr-FR" dirty="0" smtClean="0"/>
              <a:t>Dans ce cadre, la technique de prise de notes est indispensable. Toujours l’enquêteur doit être armé d’un stylo et d’un cahier et prêt à enregistrer  toute information émise avec précision et honnêteté.</a:t>
            </a: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37</a:t>
            </a:fld>
            <a:endParaRPr lang="fr-F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pPr algn="just">
              <a:buNone/>
            </a:pPr>
            <a:r>
              <a:rPr lang="fr-FR" dirty="0" smtClean="0"/>
              <a:t>Devant la profusion des informations, l’enquêteur doit utiliser les fiches comme une technique d’organisation des donnés.</a:t>
            </a:r>
          </a:p>
          <a:p>
            <a:pPr algn="just">
              <a:buNone/>
            </a:pPr>
            <a:r>
              <a:rPr lang="fr-FR" dirty="0" smtClean="0"/>
              <a:t>En outre, l’enquêteur est appelé à veiller à la maintenance du matériel tel que l’appareil photo, le  magnétophone… avant d’entamer l’enquête .Un matériel de réserve est  nécessaire donc pour éviter toute panne. </a:t>
            </a:r>
          </a:p>
          <a:p>
            <a:pPr algn="just">
              <a:buNone/>
            </a:pPr>
            <a:r>
              <a:rPr lang="fr-FR" dirty="0" smtClean="0"/>
              <a:t>Par ailleurs, l’enquêteur doit prendre en considération les deux variantes qui sont l’espace et le temps et s’adapter aux mœurs et aux us des enquêtés dans le dessein du bon fonctionnement de la communication. </a:t>
            </a:r>
          </a:p>
          <a:p>
            <a:pPr>
              <a:buNone/>
            </a:pP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38</a:t>
            </a:fld>
            <a:endParaRPr lang="fr-F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7239000" cy="5884256"/>
          </a:xfrm>
        </p:spPr>
        <p:txBody>
          <a:bodyPr/>
          <a:lstStyle/>
          <a:p>
            <a:pPr algn="just">
              <a:buNone/>
            </a:pPr>
            <a:r>
              <a:rPr lang="fr-FR" dirty="0" smtClean="0"/>
              <a:t>Quant aux interviews, elles  doivent être diversifiées et multipliées dans l’espace et le temps pour confirmer ou infirmer les résultats. Ainsi l’enquêteur doit garder la neutralité  lors de l’enquête et recopier la réalité des informations telles qu’elles sont présentées, alors  une dose d’objectivité et de conformité est importante.</a:t>
            </a:r>
          </a:p>
          <a:p>
            <a:pPr algn="just">
              <a:buNone/>
            </a:pPr>
            <a:r>
              <a:rPr lang="fr-FR" dirty="0" smtClean="0"/>
              <a:t>En ce qui concerne l’échantillon de l’enquête, il doit être représentatif est convenable avec les objectifs assignés au départ. L’échantillon doit être aléatoire pour donner l’aspect de l’honnêteté à la recherche.  </a:t>
            </a:r>
          </a:p>
          <a:p>
            <a:pPr>
              <a:buNone/>
            </a:pP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39</a:t>
            </a:fld>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Objectifs du cours</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lstStyle/>
          <a:p>
            <a:pPr lvl="0"/>
            <a:r>
              <a:rPr lang="fr-FR" dirty="0" smtClean="0"/>
              <a:t>Initier l’étudiant au domaine de la recherche académique et universitaire; </a:t>
            </a:r>
          </a:p>
          <a:p>
            <a:pPr lvl="0"/>
            <a:r>
              <a:rPr lang="fr-FR" dirty="0" smtClean="0"/>
              <a:t>L’amener à bien opérer la distinction entre la méthode française et anglo-saxonne;</a:t>
            </a:r>
          </a:p>
          <a:p>
            <a:pPr lvl="0"/>
            <a:r>
              <a:rPr lang="fr-FR" dirty="0" smtClean="0"/>
              <a:t>Connaître la déontologie de la recherche scientifique (universitaire), ainsi que son éthique;</a:t>
            </a:r>
          </a:p>
          <a:p>
            <a:pPr lvl="0"/>
            <a:r>
              <a:rPr lang="fr-FR" dirty="0" smtClean="0"/>
              <a:t>Connaître les types de travaux universitaires, y compris leurs méthodes de réalisation;</a:t>
            </a:r>
          </a:p>
          <a:p>
            <a:pPr lvl="0"/>
            <a:r>
              <a:rPr lang="fr-FR" dirty="0" smtClean="0"/>
              <a:t>Procéder à des petites recherches universitaires .</a:t>
            </a:r>
          </a:p>
          <a:p>
            <a:pPr>
              <a:buNone/>
            </a:pP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4</a:t>
            </a:fld>
            <a:endParaRPr lang="fr-F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fontScale="92500" lnSpcReduction="20000"/>
          </a:bodyPr>
          <a:lstStyle/>
          <a:p>
            <a:pPr algn="just">
              <a:buNone/>
            </a:pPr>
            <a:r>
              <a:rPr lang="fr-FR" dirty="0" smtClean="0"/>
              <a:t>Comme dans toute enquête, les méthodes se multiplient et les démarches se différent, le chercheur doit donc procéder selon la nature de l’enquête. En d’autres termes, le choix des méthodes facilitent la tâche et encouragent l’enquêteur.</a:t>
            </a:r>
          </a:p>
          <a:p>
            <a:pPr algn="just">
              <a:buNone/>
            </a:pPr>
            <a:r>
              <a:rPr lang="fr-FR" dirty="0" smtClean="0"/>
              <a:t>   Souvent l’enquêteur se trouve devant deux méthodes à savoir :</a:t>
            </a:r>
          </a:p>
          <a:p>
            <a:pPr algn="just">
              <a:buNone/>
            </a:pPr>
            <a:r>
              <a:rPr lang="fr-FR" dirty="0" smtClean="0"/>
              <a:t> -La méthode déductive qui a recours aux hypothèses. Elle part du particulier au général.  Dans cette méthode les moyens de description sont présents, à l’encontre des systèmes inductifs où les moyens de description sont absents. </a:t>
            </a:r>
          </a:p>
          <a:p>
            <a:pPr algn="just">
              <a:buNone/>
            </a:pPr>
            <a:r>
              <a:rPr lang="fr-FR" dirty="0" smtClean="0"/>
              <a:t> -La méthode inductive qui part du général au particulier. Elle est beaucoup plus préconisée et validée, car dans l’induction l’enquêteur travaille réellement sur l’objet de recherche. Elle repose sur les résultats de l’observation.</a:t>
            </a:r>
          </a:p>
          <a:p>
            <a:pPr>
              <a:buNone/>
            </a:pP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40</a:t>
            </a:fld>
            <a:endParaRPr lang="fr-F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lstStyle/>
          <a:p>
            <a:pPr algn="just">
              <a:buNone/>
            </a:pPr>
            <a:r>
              <a:rPr lang="fr-FR" dirty="0" smtClean="0"/>
              <a:t>En ce qui concerne l’hypothèse, elle doit être modifiable, vraisemblable et elle doit se conformer aux normes connues.  Ainsi les critères de l’hypothèse sont les suivants : </a:t>
            </a:r>
          </a:p>
          <a:p>
            <a:pPr lvl="0" algn="just">
              <a:buNone/>
            </a:pPr>
            <a:r>
              <a:rPr lang="fr-FR" dirty="0" smtClean="0"/>
              <a:t>Elle doit être non contradictoire. </a:t>
            </a:r>
          </a:p>
          <a:p>
            <a:pPr lvl="0" algn="just">
              <a:buNone/>
            </a:pPr>
            <a:r>
              <a:rPr lang="fr-FR" dirty="0" smtClean="0"/>
              <a:t>Elle peut s’appliquer au plus grand nombre, c’est-à-dire elle est généralisable.</a:t>
            </a:r>
          </a:p>
          <a:p>
            <a:pPr lvl="0" algn="just">
              <a:buNone/>
            </a:pPr>
            <a:r>
              <a:rPr lang="fr-FR" dirty="0" smtClean="0"/>
              <a:t>Elle est simple et élégante dans la formulation.</a:t>
            </a: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41</a:t>
            </a:fld>
            <a:endParaRPr lang="fr-F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lstStyle/>
          <a:p>
            <a:pPr algn="just">
              <a:buNone/>
            </a:pPr>
            <a:r>
              <a:rPr lang="fr-FR" dirty="0" smtClean="0"/>
              <a:t> Concernant l’analyse de l’enquête, l’enquêteur doit fixer l’enquête à partir des données figées. L’agencement et l’organisation des données permettent une bonne analyse de l’échantillon de l’enquête. Ainsi l’enquête doit finir par un examen de chacune des parties qui constituent le travail. Le chercheur doit prendre du recul à son égard et adopter un regard critique. Le contre enquête peut voir le jour pour valider l’enquête antérieure. </a:t>
            </a: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42</a:t>
            </a:fld>
            <a:endParaRPr lang="fr-F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lstStyle/>
          <a:p>
            <a:pPr lvl="1" algn="just">
              <a:buNone/>
            </a:pPr>
            <a:r>
              <a:rPr lang="fr-FR" dirty="0" smtClean="0"/>
              <a:t>Enfin, une enquête commencée est une enquête terminée à condition que l’enquêteur  ait le courage et la persévérance de poursuivre son enquête. Ainsi l’enquête est là pour confirmer ou infirmer les hypothèses données au début d’un travail de recherche. C’est pourquoi l’enquêteur doit être objectif, neutre et honnête dans son projet de recherche. De plus, il doit être  armé de la volonté et de l’aptitude pour mener au terme son enquête. Il est appelé donc à fixer  les objectifs à atteindre, à tester les techniques et méthodes d’approche et à valider l’instrument de l’enquête.</a:t>
            </a:r>
          </a:p>
          <a:p>
            <a:pPr lvl="1">
              <a:buNone/>
            </a:pP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43</a:t>
            </a:fld>
            <a:endParaRPr lang="fr-F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compte rendu</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normAutofit/>
          </a:bodyPr>
          <a:lstStyle/>
          <a:p>
            <a:pPr algn="just">
              <a:buNone/>
            </a:pPr>
            <a:r>
              <a:rPr lang="fr-FR" sz="2000" dirty="0" smtClean="0"/>
              <a:t>Le compte rendu vise à apporter une information pour restituer le contenu d’une activité, réunion, lecture, conférence…</a:t>
            </a:r>
          </a:p>
          <a:p>
            <a:pPr algn="just">
              <a:buNone/>
            </a:pPr>
            <a:r>
              <a:rPr lang="fr-FR" sz="2000" dirty="0" smtClean="0"/>
              <a:t>Il sert à:</a:t>
            </a:r>
          </a:p>
          <a:p>
            <a:pPr algn="just">
              <a:buNone/>
            </a:pPr>
            <a:r>
              <a:rPr lang="fr-FR" sz="2000" dirty="0" smtClean="0"/>
              <a:t> -donner une image précise et exacte mais brève d’un évènement (activité, document…),</a:t>
            </a:r>
          </a:p>
          <a:p>
            <a:pPr algn="just">
              <a:buNone/>
            </a:pPr>
            <a:r>
              <a:rPr lang="fr-FR" sz="2000" dirty="0" smtClean="0"/>
              <a:t>-laisser un témoignage durable d’une phase de discussion,</a:t>
            </a:r>
          </a:p>
          <a:p>
            <a:pPr algn="just">
              <a:buNone/>
            </a:pPr>
            <a:r>
              <a:rPr lang="fr-FR" sz="2000" dirty="0" smtClean="0"/>
              <a:t>-savoir ce qui est passé dans une situation où on était absent,</a:t>
            </a:r>
          </a:p>
          <a:p>
            <a:pPr algn="just">
              <a:buNone/>
            </a:pPr>
            <a:r>
              <a:rPr lang="fr-FR" sz="2000" dirty="0" smtClean="0"/>
              <a:t>-se souvenir de ce qui s’est passé dans une situation où on était présent…</a:t>
            </a:r>
          </a:p>
          <a:p>
            <a:pPr algn="just">
              <a:buNone/>
            </a:pPr>
            <a:endParaRPr lang="fr-FR" sz="2000"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44</a:t>
            </a:fld>
            <a:endParaRPr lang="fr-F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lstStyle/>
          <a:p>
            <a:pPr>
              <a:buNone/>
            </a:pPr>
            <a:r>
              <a:rPr lang="fr-FR" dirty="0" smtClean="0"/>
              <a:t>Comment élaborer un compte rendu?</a:t>
            </a:r>
          </a:p>
          <a:p>
            <a:pPr>
              <a:buNone/>
            </a:pPr>
            <a:r>
              <a:rPr lang="fr-FR" sz="2000" dirty="0" smtClean="0"/>
              <a:t>Il faudrait poser trois questions:</a:t>
            </a:r>
          </a:p>
          <a:p>
            <a:pPr marL="457200" indent="-457200">
              <a:buNone/>
            </a:pPr>
            <a:r>
              <a:rPr lang="fr-FR" sz="2400" dirty="0" smtClean="0"/>
              <a:t>1) Quelle information à retenir</a:t>
            </a:r>
          </a:p>
          <a:p>
            <a:pPr marL="457200" indent="-457200">
              <a:buNone/>
            </a:pPr>
            <a:r>
              <a:rPr lang="fr-FR" sz="2000" dirty="0" smtClean="0"/>
              <a:t>Dans ce stade, on prête attention au type de compte rendu, c’est ainsi qu’on a:</a:t>
            </a:r>
          </a:p>
          <a:p>
            <a:pPr marL="457200" indent="-457200">
              <a:buNone/>
            </a:pPr>
            <a:r>
              <a:rPr lang="fr-FR" sz="2000" dirty="0" smtClean="0"/>
              <a:t> - un compte rendu exhaustif (on note la totalité des échanges);</a:t>
            </a:r>
          </a:p>
          <a:p>
            <a:pPr marL="457200" indent="-457200">
              <a:buNone/>
            </a:pPr>
            <a:r>
              <a:rPr lang="fr-FR" sz="2000" dirty="0" smtClean="0"/>
              <a:t>- un compte rendu sélectif (on note l’information la plus importante)</a:t>
            </a:r>
          </a:p>
          <a:p>
            <a:pPr marL="457200" indent="-457200">
              <a:buNone/>
            </a:pPr>
            <a:r>
              <a:rPr lang="fr-FR" sz="2000" dirty="0" smtClean="0"/>
              <a:t>- un compte rendu centré sur les décisions (on note uniquement les décisions prises à l’issue d’une réunion, d’une visite, conférence…)</a:t>
            </a:r>
          </a:p>
          <a:p>
            <a:pPr>
              <a:buNone/>
            </a:pP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45</a:t>
            </a:fld>
            <a:endParaRPr lang="fr-F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lstStyle/>
          <a:p>
            <a:pPr marL="457200" indent="-457200">
              <a:buNone/>
            </a:pPr>
            <a:r>
              <a:rPr lang="fr-FR" sz="2800" dirty="0" smtClean="0"/>
              <a:t>2) Comment la classer</a:t>
            </a:r>
          </a:p>
          <a:p>
            <a:pPr>
              <a:buNone/>
            </a:pPr>
            <a:r>
              <a:rPr lang="fr-FR" sz="2000" dirty="0" smtClean="0"/>
              <a:t>Il y a deux choix:</a:t>
            </a:r>
          </a:p>
          <a:p>
            <a:pPr>
              <a:buNone/>
            </a:pPr>
            <a:r>
              <a:rPr lang="fr-FR" sz="2000" dirty="0" smtClean="0"/>
              <a:t>-soit on classe les informations d’une manière chronologique,</a:t>
            </a:r>
          </a:p>
          <a:p>
            <a:pPr>
              <a:buNone/>
            </a:pPr>
            <a:r>
              <a:rPr lang="fr-FR" sz="2000" dirty="0" smtClean="0"/>
              <a:t>-soit on opte pour un classement selon la thématique.</a:t>
            </a:r>
          </a:p>
          <a:p>
            <a:pPr>
              <a:buNone/>
            </a:pPr>
            <a:endParaRPr lang="fr-FR" sz="2000" dirty="0" smtClean="0"/>
          </a:p>
          <a:p>
            <a:pPr>
              <a:buNone/>
            </a:pPr>
            <a:r>
              <a:rPr lang="fr-FR" sz="2800" dirty="0" smtClean="0"/>
              <a:t>3) Comment la présenter (organiser)</a:t>
            </a:r>
          </a:p>
          <a:p>
            <a:pPr>
              <a:buNone/>
            </a:pPr>
            <a:r>
              <a:rPr lang="fr-FR" sz="2000" dirty="0" smtClean="0"/>
              <a:t>On pose les questions suivantes:</a:t>
            </a:r>
          </a:p>
          <a:p>
            <a:pPr>
              <a:buNone/>
            </a:pPr>
            <a:r>
              <a:rPr lang="fr-FR" sz="2000" dirty="0" smtClean="0"/>
              <a:t>- Il s’agit de qui?</a:t>
            </a:r>
          </a:p>
          <a:p>
            <a:pPr>
              <a:buNone/>
            </a:pPr>
            <a:r>
              <a:rPr lang="fr-FR" sz="2000" dirty="0" smtClean="0"/>
              <a:t>- Où? </a:t>
            </a:r>
          </a:p>
          <a:p>
            <a:pPr>
              <a:buNone/>
            </a:pPr>
            <a:r>
              <a:rPr lang="fr-FR" sz="2000" dirty="0" smtClean="0"/>
              <a:t>- Quand?</a:t>
            </a:r>
          </a:p>
          <a:p>
            <a:pPr>
              <a:buNone/>
            </a:pPr>
            <a:r>
              <a:rPr lang="fr-FR" sz="2000" dirty="0" smtClean="0"/>
              <a:t>- Pourquoi (objet)?  </a:t>
            </a:r>
            <a:endParaRPr lang="fr-FR" sz="2000"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46</a:t>
            </a:fld>
            <a:endParaRPr lang="fr-F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t>Différences entre compte rendu et rapport</a:t>
            </a:r>
            <a:br>
              <a:rPr lang="fr-FR" sz="2400" dirty="0" smtClean="0"/>
            </a:br>
            <a:r>
              <a:rPr lang="fr-FR" sz="2400" dirty="0" smtClean="0"/>
              <a:t/>
            </a:r>
            <a:br>
              <a:rPr lang="fr-FR" sz="2400" dirty="0" smtClean="0"/>
            </a:br>
            <a:endParaRPr lang="fr-FR" sz="2400" dirty="0"/>
          </a:p>
        </p:txBody>
      </p:sp>
      <p:graphicFrame>
        <p:nvGraphicFramePr>
          <p:cNvPr id="5" name="Espace réservé du contenu 4"/>
          <p:cNvGraphicFramePr>
            <a:graphicFrameLocks noGrp="1"/>
          </p:cNvGraphicFramePr>
          <p:nvPr>
            <p:ph idx="1"/>
          </p:nvPr>
        </p:nvGraphicFramePr>
        <p:xfrm>
          <a:off x="457200" y="1000108"/>
          <a:ext cx="7472386" cy="5252524"/>
        </p:xfrm>
        <a:graphic>
          <a:graphicData uri="http://schemas.openxmlformats.org/drawingml/2006/table">
            <a:tbl>
              <a:tblPr firstRow="1" bandRow="1">
                <a:tableStyleId>{5C22544A-7EE6-4342-B048-85BDC9FD1C3A}</a:tableStyleId>
              </a:tblPr>
              <a:tblGrid>
                <a:gridCol w="3736193"/>
                <a:gridCol w="3736193"/>
              </a:tblGrid>
              <a:tr h="151446">
                <a:tc>
                  <a:txBody>
                    <a:bodyPr/>
                    <a:lstStyle/>
                    <a:p>
                      <a:pPr algn="ctr"/>
                      <a:r>
                        <a:rPr lang="fr-FR" dirty="0" smtClean="0"/>
                        <a:t>Compte rendu</a:t>
                      </a:r>
                      <a:endParaRPr lang="fr-FR" dirty="0"/>
                    </a:p>
                  </a:txBody>
                  <a:tcPr/>
                </a:tc>
                <a:tc>
                  <a:txBody>
                    <a:bodyPr/>
                    <a:lstStyle/>
                    <a:p>
                      <a:pPr algn="ctr"/>
                      <a:r>
                        <a:rPr lang="fr-FR" dirty="0" smtClean="0"/>
                        <a:t>Rapport </a:t>
                      </a:r>
                      <a:endParaRPr lang="fr-FR" dirty="0"/>
                    </a:p>
                  </a:txBody>
                  <a:tcPr/>
                </a:tc>
              </a:tr>
              <a:tr h="420058">
                <a:tc>
                  <a:txBody>
                    <a:bodyPr/>
                    <a:lstStyle/>
                    <a:p>
                      <a:r>
                        <a:rPr lang="fr-FR" sz="1600" dirty="0" smtClean="0"/>
                        <a:t>Volonté d’informer</a:t>
                      </a:r>
                    </a:p>
                    <a:p>
                      <a:endParaRPr lang="fr-FR" sz="1600" dirty="0"/>
                    </a:p>
                  </a:txBody>
                  <a:tcPr/>
                </a:tc>
                <a:tc>
                  <a:txBody>
                    <a:bodyPr/>
                    <a:lstStyle/>
                    <a:p>
                      <a:r>
                        <a:rPr lang="fr-FR" sz="1600" dirty="0" smtClean="0"/>
                        <a:t>Volonté de connaissance</a:t>
                      </a:r>
                      <a:endParaRPr lang="fr-FR" sz="1600" dirty="0"/>
                    </a:p>
                  </a:txBody>
                  <a:tcPr/>
                </a:tc>
              </a:tr>
              <a:tr h="841070">
                <a:tc>
                  <a:txBody>
                    <a:bodyPr/>
                    <a:lstStyle/>
                    <a:p>
                      <a:r>
                        <a:rPr lang="fr-FR" sz="1600" dirty="0" smtClean="0"/>
                        <a:t>Reproduction fidèle du</a:t>
                      </a:r>
                      <a:r>
                        <a:rPr lang="fr-FR" sz="1600" baseline="0" dirty="0" smtClean="0"/>
                        <a:t> sens</a:t>
                      </a:r>
                      <a:endParaRPr lang="fr-FR" sz="1600" dirty="0" smtClean="0"/>
                    </a:p>
                    <a:p>
                      <a:endParaRPr lang="fr-FR" sz="1600" dirty="0"/>
                    </a:p>
                  </a:txBody>
                  <a:tcPr/>
                </a:tc>
                <a:tc>
                  <a:txBody>
                    <a:bodyPr/>
                    <a:lstStyle/>
                    <a:p>
                      <a:r>
                        <a:rPr lang="fr-FR" sz="1600" dirty="0" smtClean="0"/>
                        <a:t>Retenir les éléments essentiels d’une documentation et établir sa propre thèse</a:t>
                      </a:r>
                      <a:endParaRPr lang="fr-FR" sz="1600" dirty="0"/>
                    </a:p>
                  </a:txBody>
                  <a:tcPr/>
                </a:tc>
              </a:tr>
              <a:tr h="785818">
                <a:tc>
                  <a:txBody>
                    <a:bodyPr/>
                    <a:lstStyle/>
                    <a:p>
                      <a:r>
                        <a:rPr lang="fr-FR" sz="1600" dirty="0" smtClean="0"/>
                        <a:t>Document à caractère objectif et informatif</a:t>
                      </a:r>
                    </a:p>
                    <a:p>
                      <a:endParaRPr lang="fr-FR" sz="1600" dirty="0"/>
                    </a:p>
                  </a:txBody>
                  <a:tcPr/>
                </a:tc>
                <a:tc>
                  <a:txBody>
                    <a:bodyPr/>
                    <a:lstStyle/>
                    <a:p>
                      <a:r>
                        <a:rPr lang="fr-FR" sz="1600" dirty="0" smtClean="0"/>
                        <a:t>Document</a:t>
                      </a:r>
                      <a:r>
                        <a:rPr lang="fr-FR" sz="1600" baseline="0" dirty="0" smtClean="0"/>
                        <a:t> qui développe une opinion personnelle sous l’apparence de l’objectivité</a:t>
                      </a:r>
                      <a:endParaRPr lang="fr-FR" sz="1600" dirty="0"/>
                    </a:p>
                  </a:txBody>
                  <a:tcPr/>
                </a:tc>
              </a:tr>
              <a:tr h="534362">
                <a:tc>
                  <a:txBody>
                    <a:bodyPr/>
                    <a:lstStyle/>
                    <a:p>
                      <a:r>
                        <a:rPr lang="fr-FR" sz="1600" dirty="0" smtClean="0"/>
                        <a:t>Absence de rajout d’arguments</a:t>
                      </a:r>
                    </a:p>
                    <a:p>
                      <a:endParaRPr lang="fr-FR" sz="1600" dirty="0"/>
                    </a:p>
                  </a:txBody>
                  <a:tcPr/>
                </a:tc>
                <a:tc>
                  <a:txBody>
                    <a:bodyPr/>
                    <a:lstStyle/>
                    <a:p>
                      <a:r>
                        <a:rPr lang="fr-FR" sz="1600" dirty="0" smtClean="0"/>
                        <a:t>Présence d’une argumentation pertinente</a:t>
                      </a:r>
                      <a:endParaRPr lang="fr-FR" sz="1600" dirty="0"/>
                    </a:p>
                  </a:txBody>
                  <a:tcPr/>
                </a:tc>
              </a:tr>
              <a:tr h="383870">
                <a:tc>
                  <a:txBody>
                    <a:bodyPr/>
                    <a:lstStyle/>
                    <a:p>
                      <a:r>
                        <a:rPr lang="fr-FR" sz="1600" dirty="0" smtClean="0"/>
                        <a:t>Aucune problématique</a:t>
                      </a:r>
                    </a:p>
                    <a:p>
                      <a:endParaRPr lang="fr-FR" sz="1600" dirty="0"/>
                    </a:p>
                  </a:txBody>
                  <a:tcPr/>
                </a:tc>
                <a:tc>
                  <a:txBody>
                    <a:bodyPr/>
                    <a:lstStyle/>
                    <a:p>
                      <a:r>
                        <a:rPr lang="fr-FR" sz="1600" dirty="0" smtClean="0"/>
                        <a:t>Présence d’une problématique</a:t>
                      </a:r>
                      <a:endParaRPr lang="fr-FR" sz="1600" dirty="0"/>
                    </a:p>
                  </a:txBody>
                  <a:tcPr/>
                </a:tc>
              </a:tr>
              <a:tr h="662006">
                <a:tc>
                  <a:txBody>
                    <a:bodyPr/>
                    <a:lstStyle/>
                    <a:p>
                      <a:r>
                        <a:rPr lang="fr-FR" sz="1600" dirty="0" smtClean="0"/>
                        <a:t>Présence d’une introduction ou conclusion, si</a:t>
                      </a:r>
                      <a:r>
                        <a:rPr lang="fr-FR" sz="1600" baseline="0" dirty="0" smtClean="0"/>
                        <a:t> el</a:t>
                      </a:r>
                      <a:r>
                        <a:rPr lang="fr-FR" sz="1600" dirty="0" smtClean="0"/>
                        <a:t>les</a:t>
                      </a:r>
                      <a:r>
                        <a:rPr lang="fr-FR" sz="1600" baseline="0" dirty="0" smtClean="0"/>
                        <a:t> ont été énoncées</a:t>
                      </a:r>
                      <a:endParaRPr lang="fr-FR" sz="1600" dirty="0" smtClean="0"/>
                    </a:p>
                    <a:p>
                      <a:endParaRPr lang="fr-FR" sz="1600" dirty="0"/>
                    </a:p>
                  </a:txBody>
                  <a:tcPr/>
                </a:tc>
                <a:tc>
                  <a:txBody>
                    <a:bodyPr/>
                    <a:lstStyle/>
                    <a:p>
                      <a:r>
                        <a:rPr lang="fr-FR" sz="1600" dirty="0" smtClean="0"/>
                        <a:t>Introduction et présence d’une conclusion argumentée</a:t>
                      </a:r>
                      <a:endParaRPr lang="fr-FR" sz="1600" dirty="0"/>
                    </a:p>
                  </a:txBody>
                  <a:tcPr/>
                </a:tc>
              </a:tr>
              <a:tr h="662414">
                <a:tc>
                  <a:txBody>
                    <a:bodyPr/>
                    <a:lstStyle/>
                    <a:p>
                      <a:endParaRPr lang="fr-FR" sz="1600" dirty="0" smtClean="0"/>
                    </a:p>
                    <a:p>
                      <a:r>
                        <a:rPr lang="fr-FR" sz="1600" dirty="0" smtClean="0"/>
                        <a:t>Mot</a:t>
                      </a:r>
                      <a:r>
                        <a:rPr lang="fr-FR" sz="1600" baseline="0" dirty="0" smtClean="0"/>
                        <a:t> clé: mémorisation</a:t>
                      </a:r>
                      <a:endParaRPr lang="fr-FR" sz="1600" dirty="0"/>
                    </a:p>
                  </a:txBody>
                  <a:tcPr/>
                </a:tc>
                <a:tc>
                  <a:txBody>
                    <a:bodyPr/>
                    <a:lstStyle/>
                    <a:p>
                      <a:endParaRPr lang="fr-FR" sz="1600" dirty="0" smtClean="0"/>
                    </a:p>
                    <a:p>
                      <a:r>
                        <a:rPr lang="fr-FR" sz="1600" dirty="0" smtClean="0"/>
                        <a:t>Mot clé: réflexion</a:t>
                      </a:r>
                      <a:endParaRPr lang="fr-FR" sz="1600" dirty="0"/>
                    </a:p>
                  </a:txBody>
                  <a:tcPr/>
                </a:tc>
              </a:tr>
            </a:tbl>
          </a:graphicData>
        </a:graphic>
      </p:graphicFrame>
      <p:sp>
        <p:nvSpPr>
          <p:cNvPr id="4" name="Espace réservé du numéro de diapositive 3"/>
          <p:cNvSpPr>
            <a:spLocks noGrp="1"/>
          </p:cNvSpPr>
          <p:nvPr>
            <p:ph type="sldNum" sz="quarter" idx="12"/>
          </p:nvPr>
        </p:nvSpPr>
        <p:spPr/>
        <p:txBody>
          <a:bodyPr/>
          <a:lstStyle/>
          <a:p>
            <a:fld id="{966660C2-B95E-4D1A-9E74-2276D9AF452C}" type="slidenum">
              <a:rPr lang="fr-FR" smtClean="0"/>
              <a:pPr/>
              <a:t>47</a:t>
            </a:fld>
            <a:endParaRPr lang="fr-F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pPr algn="just">
              <a:buNone/>
            </a:pPr>
            <a:r>
              <a:rPr lang="fr-FR" sz="2000" dirty="0" smtClean="0"/>
              <a:t>Le compte rendu, à la différence du procès-verbal, il regroupe les idées par thèmes, et il ne rapporte que l’essentiel.</a:t>
            </a:r>
          </a:p>
          <a:p>
            <a:pPr algn="just">
              <a:buNone/>
            </a:pPr>
            <a:r>
              <a:rPr lang="fr-FR" sz="2000" dirty="0" smtClean="0"/>
              <a:t>Pour dire « telle personne expose son idée », vous employez des verbes:</a:t>
            </a:r>
          </a:p>
          <a:p>
            <a:pPr algn="just">
              <a:buNone/>
            </a:pPr>
            <a:r>
              <a:rPr lang="fr-FR" sz="2000" dirty="0" smtClean="0"/>
              <a:t>- Énoncé simple</a:t>
            </a:r>
          </a:p>
          <a:p>
            <a:pPr algn="just">
              <a:buNone/>
            </a:pPr>
            <a:r>
              <a:rPr lang="fr-FR" sz="2000" dirty="0" smtClean="0"/>
              <a:t>Annonce, déclare, explique, précise, indique, pense que, constate que, considère, fait état de, montre…</a:t>
            </a:r>
          </a:p>
          <a:p>
            <a:pPr algn="just">
              <a:buNone/>
            </a:pPr>
            <a:r>
              <a:rPr lang="fr-FR" sz="2000" dirty="0" smtClean="0"/>
              <a:t>- Qui indiquent une prise de position</a:t>
            </a:r>
          </a:p>
          <a:p>
            <a:pPr algn="just">
              <a:buNone/>
            </a:pPr>
            <a:r>
              <a:rPr lang="fr-FR" sz="2000" dirty="0" smtClean="0"/>
              <a:t>Soutient que, accepte que, considère que, affirme que, insiste sur, prévoit que, préfère que, recommande, est partisan de, penche pour, propose que…</a:t>
            </a:r>
          </a:p>
          <a:p>
            <a:pPr algn="just">
              <a:buNone/>
            </a:pPr>
            <a:r>
              <a:rPr lang="fr-FR" sz="2000" dirty="0" smtClean="0"/>
              <a:t>- Qui indique une mise en doute ou négation</a:t>
            </a:r>
          </a:p>
          <a:p>
            <a:pPr algn="just">
              <a:buNone/>
            </a:pPr>
            <a:r>
              <a:rPr lang="fr-FR" sz="2000" dirty="0" smtClean="0"/>
              <a:t>S’interroge sur, met en doute, nie que, conteste que, ne pense pas que, objecte que, doute que, s’oppose à, critique ceci…</a:t>
            </a:r>
          </a:p>
          <a:p>
            <a:pPr algn="just">
              <a:buNone/>
            </a:pPr>
            <a:endParaRPr lang="fr-FR" sz="2000"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48</a:t>
            </a:fld>
            <a:endParaRPr lang="fr-F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résumé</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lstStyle/>
          <a:p>
            <a:pPr algn="just">
              <a:buNone/>
            </a:pPr>
            <a:r>
              <a:rPr lang="fr-FR" sz="2000" dirty="0" smtClean="0"/>
              <a:t>Résumer un texte, c’est le fait de le recomposer avec un minimum de mots tout en gardant notre fidélité à son auteur.</a:t>
            </a:r>
          </a:p>
          <a:p>
            <a:pPr algn="just">
              <a:buNone/>
            </a:pPr>
            <a:r>
              <a:rPr lang="fr-FR" sz="2000" dirty="0" smtClean="0"/>
              <a:t>Le résumé est un texte réécrit dans un espace limité.</a:t>
            </a:r>
          </a:p>
          <a:p>
            <a:pPr algn="just">
              <a:buNone/>
            </a:pPr>
            <a:r>
              <a:rPr lang="fr-FR" sz="2000" dirty="0" smtClean="0"/>
              <a:t>Le résumé est un moyen pour faire la recherche ou la présentation de recherches en sciences humaines.</a:t>
            </a:r>
          </a:p>
          <a:p>
            <a:pPr algn="just">
              <a:buNone/>
            </a:pPr>
            <a:r>
              <a:rPr lang="fr-FR" sz="2000" dirty="0" smtClean="0"/>
              <a:t>Pour ce faire, il y en a deux règles:</a:t>
            </a:r>
          </a:p>
          <a:p>
            <a:pPr marL="514350" indent="-514350" algn="just">
              <a:buNone/>
            </a:pPr>
            <a:r>
              <a:rPr lang="fr-FR" sz="2400" dirty="0" smtClean="0"/>
              <a:t>1) Rester fidèle au texte</a:t>
            </a:r>
          </a:p>
          <a:p>
            <a:pPr marL="514350" indent="-514350" algn="just">
              <a:buNone/>
            </a:pPr>
            <a:r>
              <a:rPr lang="fr-FR" sz="2000" dirty="0" smtClean="0"/>
              <a:t>Exprimer  la pensée de l’auteur telle qu’elle a été perçue par lui; c’est-à-dire il ne faut surtout pas ajouter ou supprimer l’essentiel)</a:t>
            </a:r>
          </a:p>
          <a:p>
            <a:pPr marL="514350" indent="-514350" algn="just">
              <a:buNone/>
            </a:pPr>
            <a:r>
              <a:rPr lang="fr-FR" sz="2000" dirty="0" smtClean="0"/>
              <a:t>Lorsqu’on résume un texte, on est en train de résumer la pensée de l’auteur</a:t>
            </a:r>
          </a:p>
          <a:p>
            <a:pPr marL="514350" indent="-514350" algn="just">
              <a:buNone/>
            </a:pPr>
            <a:r>
              <a:rPr lang="fr-FR" sz="2000" dirty="0" smtClean="0"/>
              <a:t>Le résumé, en ce sens, se diffère du compte rendu de réunion (opinion)</a:t>
            </a:r>
          </a:p>
          <a:p>
            <a:pPr>
              <a:buNone/>
            </a:pP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49</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Contenu du cours</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normAutofit/>
          </a:bodyPr>
          <a:lstStyle/>
          <a:p>
            <a:r>
              <a:rPr lang="fr-FR" dirty="0" smtClean="0"/>
              <a:t>Introduction</a:t>
            </a:r>
          </a:p>
          <a:p>
            <a:pPr>
              <a:buNone/>
            </a:pPr>
            <a:r>
              <a:rPr lang="fr-FR" dirty="0" smtClean="0"/>
              <a:t>  - </a:t>
            </a:r>
            <a:r>
              <a:rPr lang="fr-FR" sz="2400" dirty="0" smtClean="0"/>
              <a:t>Une mise au point terminologique:</a:t>
            </a:r>
          </a:p>
          <a:p>
            <a:pPr>
              <a:buNone/>
            </a:pPr>
            <a:r>
              <a:rPr lang="fr-FR" sz="2400" dirty="0" smtClean="0"/>
              <a:t>   recherche scientifique, technique, méthode, méthodologie,  travaux universitaires, etc. </a:t>
            </a:r>
          </a:p>
          <a:p>
            <a:pPr>
              <a:buNone/>
            </a:pPr>
            <a:r>
              <a:rPr lang="fr-FR" sz="4000" dirty="0" smtClean="0"/>
              <a:t> </a:t>
            </a:r>
            <a:r>
              <a:rPr lang="fr-FR" sz="2400" dirty="0" smtClean="0"/>
              <a:t>- discussion avec les étudiants à propos du statuquo de la recherche scientifique au Maroc.</a:t>
            </a:r>
            <a:r>
              <a:rPr lang="fr-FR" sz="4000" dirty="0" smtClean="0"/>
              <a:t> </a:t>
            </a:r>
            <a:endParaRPr lang="fr-FR" sz="2800" dirty="0" smtClean="0"/>
          </a:p>
          <a:p>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5</a:t>
            </a:fld>
            <a:endParaRPr lang="fr-F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pPr>
              <a:buNone/>
            </a:pPr>
            <a:r>
              <a:rPr lang="fr-FR" dirty="0" smtClean="0"/>
              <a:t>2) Cohérence</a:t>
            </a:r>
          </a:p>
          <a:p>
            <a:pPr algn="just">
              <a:buNone/>
            </a:pPr>
            <a:r>
              <a:rPr lang="fr-FR" sz="2000" dirty="0" smtClean="0"/>
              <a:t>Le résumé est un exposé clair et cohérent</a:t>
            </a:r>
          </a:p>
          <a:p>
            <a:pPr algn="just">
              <a:buNone/>
            </a:pPr>
            <a:r>
              <a:rPr lang="fr-FR" sz="2000" dirty="0" smtClean="0"/>
              <a:t>On part de l’idée directrice du texte à résumer et on respecte l’acheminement et l’agencement des idées secondaires</a:t>
            </a:r>
          </a:p>
          <a:p>
            <a:pPr algn="just">
              <a:buNone/>
            </a:pPr>
            <a:r>
              <a:rPr lang="fr-FR" sz="2000" dirty="0" smtClean="0"/>
              <a:t>Par ailleurs, pour rédiger un bon résumé, il faudrait respecter les trois phases:</a:t>
            </a:r>
          </a:p>
          <a:p>
            <a:pPr marL="457200" indent="-457200" algn="just">
              <a:buNone/>
            </a:pPr>
            <a:r>
              <a:rPr lang="fr-FR" sz="2000" dirty="0" smtClean="0"/>
              <a:t>1) Lecture</a:t>
            </a:r>
          </a:p>
          <a:p>
            <a:pPr marL="514350" indent="-514350" algn="just">
              <a:buFontTx/>
              <a:buChar char="-"/>
            </a:pPr>
            <a:r>
              <a:rPr lang="fr-FR" sz="2000" dirty="0" smtClean="0"/>
              <a:t>Lecture attentive et complète du texte</a:t>
            </a:r>
          </a:p>
          <a:p>
            <a:pPr marL="514350" indent="-514350" algn="just">
              <a:buFontTx/>
              <a:buChar char="-"/>
            </a:pPr>
            <a:r>
              <a:rPr lang="fr-FR" sz="2000" dirty="0" smtClean="0"/>
              <a:t>Dégager les thèmes, le point de vue de l’auteur, son intention, son raisonnement</a:t>
            </a:r>
          </a:p>
          <a:p>
            <a:pPr marL="514350" indent="-514350" algn="just">
              <a:buFontTx/>
              <a:buChar char="-"/>
            </a:pPr>
            <a:r>
              <a:rPr lang="fr-FR" sz="2000" dirty="0" smtClean="0"/>
              <a:t>Relecture en posant des questions: de quoi s’agit-il? Quel est le problème posé? Quelle est la problématique développée? Quelle est la thématique? Quelle est l’idée principale? Quelles sont les idées principales? Quelles sont les idées secondaires?</a:t>
            </a:r>
          </a:p>
          <a:p>
            <a:pPr marL="514350" indent="-514350" algn="just">
              <a:buFontTx/>
              <a:buChar char="-"/>
            </a:pPr>
            <a:endParaRPr lang="fr-FR" sz="2000" dirty="0" smtClean="0"/>
          </a:p>
          <a:p>
            <a:pPr marL="514350" indent="-514350" algn="just">
              <a:buFontTx/>
              <a:buChar char="-"/>
            </a:pP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50</a:t>
            </a:fld>
            <a:endParaRPr lang="fr-F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fontScale="92500" lnSpcReduction="10000"/>
          </a:bodyPr>
          <a:lstStyle/>
          <a:p>
            <a:pPr marL="514350" indent="-514350" algn="just">
              <a:buFontTx/>
              <a:buChar char="-"/>
            </a:pPr>
            <a:r>
              <a:rPr lang="fr-FR" sz="2800" dirty="0" smtClean="0"/>
              <a:t>Relever les mots forts, les mots clés, les mots récurrents dans le texte</a:t>
            </a:r>
          </a:p>
          <a:p>
            <a:pPr marL="514350" indent="-514350" algn="just">
              <a:buNone/>
            </a:pPr>
            <a:r>
              <a:rPr lang="fr-FR" sz="2800" dirty="0" smtClean="0"/>
              <a:t>- Savoir le champs lexical, le champs sémantique du texte</a:t>
            </a:r>
          </a:p>
          <a:p>
            <a:pPr marL="514350" indent="-514350" algn="just">
              <a:buNone/>
            </a:pPr>
            <a:r>
              <a:rPr lang="fr-FR" sz="2800" dirty="0" smtClean="0"/>
              <a:t>-  Encadrer les mots et les idées importantes</a:t>
            </a:r>
          </a:p>
          <a:p>
            <a:pPr>
              <a:buNone/>
            </a:pPr>
            <a:r>
              <a:rPr lang="fr-FR" dirty="0" smtClean="0"/>
              <a:t>2) Schématisation</a:t>
            </a:r>
          </a:p>
          <a:p>
            <a:pPr>
              <a:buNone/>
            </a:pPr>
            <a:r>
              <a:rPr lang="fr-FR" dirty="0" smtClean="0"/>
              <a:t>Il s’agit, ici, de respecter le schéma du résumé:</a:t>
            </a:r>
          </a:p>
          <a:p>
            <a:pPr>
              <a:buNone/>
            </a:pPr>
            <a:r>
              <a:rPr lang="fr-FR" dirty="0" smtClean="0"/>
              <a:t>- Introduction:</a:t>
            </a:r>
          </a:p>
          <a:p>
            <a:pPr>
              <a:buNone/>
            </a:pPr>
            <a:r>
              <a:rPr lang="fr-FR" dirty="0" smtClean="0"/>
              <a:t> problématique, hypothèse(s) de l’auteur</a:t>
            </a:r>
          </a:p>
          <a:p>
            <a:pPr>
              <a:buNone/>
            </a:pPr>
            <a:r>
              <a:rPr lang="fr-FR" dirty="0" smtClean="0"/>
              <a:t>- Raisonnement:</a:t>
            </a:r>
          </a:p>
          <a:p>
            <a:pPr>
              <a:buNone/>
            </a:pPr>
            <a:r>
              <a:rPr lang="fr-FR" dirty="0" smtClean="0"/>
              <a:t>Idées principales, développement</a:t>
            </a:r>
          </a:p>
          <a:p>
            <a:pPr>
              <a:buNone/>
            </a:pPr>
            <a:r>
              <a:rPr lang="fr-FR" dirty="0" smtClean="0"/>
              <a:t>- Conclusion :</a:t>
            </a:r>
          </a:p>
          <a:p>
            <a:pPr>
              <a:buNone/>
            </a:pPr>
            <a:r>
              <a:rPr lang="fr-FR" dirty="0" smtClean="0"/>
              <a:t>Résultats, solutions, recommandations présentées par l’auteur</a:t>
            </a:r>
          </a:p>
          <a:p>
            <a:pPr>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51</a:t>
            </a:fld>
            <a:endParaRPr lang="fr-F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pPr>
              <a:buNone/>
            </a:pPr>
            <a:r>
              <a:rPr lang="fr-FR" dirty="0" smtClean="0"/>
              <a:t>Quelques conseils pour la rédaction</a:t>
            </a:r>
          </a:p>
          <a:p>
            <a:pPr>
              <a:buNone/>
            </a:pPr>
            <a:r>
              <a:rPr lang="fr-FR" sz="2000" dirty="0" smtClean="0"/>
              <a:t>- Le résumé se fait en troisième personne du singulier</a:t>
            </a:r>
          </a:p>
          <a:p>
            <a:pPr>
              <a:buNone/>
            </a:pPr>
            <a:r>
              <a:rPr lang="fr-FR" sz="2000" dirty="0" smtClean="0"/>
              <a:t>- À éviter les expressions, l’auteur parle, l’auteur dit…</a:t>
            </a:r>
          </a:p>
          <a:p>
            <a:pPr>
              <a:buNone/>
            </a:pPr>
            <a:r>
              <a:rPr lang="fr-FR" sz="2000" dirty="0" smtClean="0"/>
              <a:t>- À éviter le plagiat (il faut toujours reformuler)</a:t>
            </a:r>
          </a:p>
          <a:p>
            <a:pPr>
              <a:buNone/>
            </a:pPr>
            <a:r>
              <a:rPr lang="fr-FR" sz="2000" dirty="0" smtClean="0"/>
              <a:t>- Résumer un texte, c’est réécrire un autre texte tout en restant attacher au premier texte</a:t>
            </a:r>
          </a:p>
          <a:p>
            <a:pPr>
              <a:buNone/>
            </a:pPr>
            <a:r>
              <a:rPr lang="fr-FR" sz="2000" dirty="0" smtClean="0"/>
              <a:t>- Chaque paragraphe doit comprendre une idée différente de l’autre</a:t>
            </a:r>
          </a:p>
          <a:p>
            <a:pPr>
              <a:buNone/>
            </a:pPr>
            <a:r>
              <a:rPr lang="fr-FR" sz="2000" dirty="0" smtClean="0"/>
              <a:t>- Dans chaque paragraphe il y a une idée et pour chaque idée il y a un paragraphe</a:t>
            </a:r>
          </a:p>
          <a:p>
            <a:pPr>
              <a:buNone/>
            </a:pPr>
            <a:r>
              <a:rPr lang="fr-FR" sz="2000" dirty="0" smtClean="0"/>
              <a:t>- L’expression au service de l’idée</a:t>
            </a:r>
          </a:p>
          <a:p>
            <a:pPr>
              <a:buNone/>
            </a:pPr>
            <a:r>
              <a:rPr lang="fr-FR" sz="2000" dirty="0" smtClean="0"/>
              <a:t>- Prendre en considération votre lecteur.</a:t>
            </a:r>
          </a:p>
          <a:p>
            <a:pPr>
              <a:buFontTx/>
              <a:buChar char="-"/>
            </a:pPr>
            <a:endParaRPr lang="fr-FR" dirty="0" smtClean="0"/>
          </a:p>
          <a:p>
            <a:pPr>
              <a:buFontTx/>
              <a:buChar char="-"/>
            </a:pP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52</a:t>
            </a:fld>
            <a:endParaRPr lang="fr-F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lstStyle/>
          <a:p>
            <a:pPr>
              <a:buNone/>
            </a:pPr>
            <a:r>
              <a:rPr lang="fr-FR" dirty="0" smtClean="0"/>
              <a:t>Pour résumer un texte, il y a trois moments:</a:t>
            </a:r>
          </a:p>
          <a:p>
            <a:pPr>
              <a:buNone/>
            </a:pPr>
            <a:r>
              <a:rPr lang="fr-FR" dirty="0" smtClean="0"/>
              <a:t>       </a:t>
            </a:r>
          </a:p>
          <a:p>
            <a:pPr>
              <a:buNone/>
            </a:pPr>
            <a:r>
              <a:rPr lang="fr-FR" dirty="0" smtClean="0"/>
              <a:t>                </a:t>
            </a:r>
          </a:p>
          <a:p>
            <a:pPr>
              <a:buNone/>
            </a:pPr>
            <a:r>
              <a:rPr lang="fr-FR" dirty="0" smtClean="0"/>
              <a:t>                      </a:t>
            </a:r>
          </a:p>
          <a:p>
            <a:pPr>
              <a:buNone/>
            </a:pP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53</a:t>
            </a:fld>
            <a:endParaRPr lang="fr-FR"/>
          </a:p>
        </p:txBody>
      </p:sp>
      <p:graphicFrame>
        <p:nvGraphicFramePr>
          <p:cNvPr id="8" name="Diagramme 7"/>
          <p:cNvGraphicFramePr/>
          <p:nvPr/>
        </p:nvGraphicFramePr>
        <p:xfrm>
          <a:off x="428596" y="1357298"/>
          <a:ext cx="7500990" cy="4103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lstStyle/>
          <a:p>
            <a:pPr>
              <a:buNone/>
            </a:pPr>
            <a:r>
              <a:rPr lang="fr-FR" dirty="0" smtClean="0"/>
              <a:t>Processus de résumé</a:t>
            </a:r>
          </a:p>
          <a:p>
            <a:pPr>
              <a:buNone/>
            </a:pP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54</a:t>
            </a:fld>
            <a:endParaRPr lang="fr-FR"/>
          </a:p>
        </p:txBody>
      </p:sp>
      <p:graphicFrame>
        <p:nvGraphicFramePr>
          <p:cNvPr id="7" name="Diagramme 6"/>
          <p:cNvGraphicFramePr/>
          <p:nvPr/>
        </p:nvGraphicFramePr>
        <p:xfrm>
          <a:off x="571472" y="1071546"/>
          <a:ext cx="7429552" cy="5357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0" name="Connecteur droit avec flèche 9"/>
          <p:cNvCxnSpPr/>
          <p:nvPr/>
        </p:nvCxnSpPr>
        <p:spPr>
          <a:xfrm>
            <a:off x="4000496" y="5786454"/>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projet de fin d’étude</a:t>
            </a:r>
            <a:br>
              <a:rPr lang="fr-FR" dirty="0" smtClean="0"/>
            </a:b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55</a:t>
            </a:fld>
            <a:endParaRPr lang="fr-FR"/>
          </a:p>
        </p:txBody>
      </p:sp>
      <p:sp>
        <p:nvSpPr>
          <p:cNvPr id="6" name="Espace réservé du contenu 5"/>
          <p:cNvSpPr>
            <a:spLocks noGrp="1"/>
          </p:cNvSpPr>
          <p:nvPr>
            <p:ph idx="1"/>
          </p:nvPr>
        </p:nvSpPr>
        <p:spPr>
          <a:xfrm>
            <a:off x="457200" y="1214422"/>
            <a:ext cx="7239000" cy="5241314"/>
          </a:xfrm>
        </p:spPr>
        <p:txBody>
          <a:bodyPr/>
          <a:lstStyle/>
          <a:p>
            <a:pPr algn="just">
              <a:buNone/>
            </a:pPr>
            <a:r>
              <a:rPr lang="fr-FR" dirty="0" smtClean="0"/>
              <a:t>L’étudiant, à la fin de son parcours universitaire, est appelé à soutenir devant un jury de soutenance un travail de recherche afin d’obtenir un diplôme universitaire. Il s’agit du mémoire pour la licence et le master, et de la thèse pour le diplôme de doctorat.</a:t>
            </a:r>
          </a:p>
          <a:p>
            <a:pPr algn="just">
              <a:buNone/>
            </a:pPr>
            <a:r>
              <a:rPr lang="fr-FR" dirty="0" smtClean="0"/>
              <a:t>Dans notre cas, il est question de présenter la méthode de la réalisation de mémoire.</a:t>
            </a:r>
          </a:p>
          <a:p>
            <a:pPr algn="just">
              <a:buNone/>
            </a:pPr>
            <a:r>
              <a:rPr lang="fr-FR" dirty="0" smtClean="0"/>
              <a:t>Tout un devis de recherche qui doit être mis en exergue pour mener à bien un travail académique.</a:t>
            </a:r>
            <a:endParaRPr lang="fr-F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lstStyle/>
          <a:p>
            <a:pPr algn="just">
              <a:buNone/>
            </a:pPr>
            <a:r>
              <a:rPr lang="fr-FR" dirty="0" smtClean="0"/>
              <a:t>Le mémoire est un projet de recherche documentaire.</a:t>
            </a:r>
          </a:p>
          <a:p>
            <a:pPr algn="just">
              <a:buNone/>
            </a:pPr>
            <a:r>
              <a:rPr lang="fr-FR" dirty="0" smtClean="0"/>
              <a:t>Cette recherche nécessite l’esprit de la réflexion, de l’analyse, de l’interprétation, de synthèse et de la prise de décision, etc.</a:t>
            </a:r>
          </a:p>
          <a:p>
            <a:pPr algn="just">
              <a:buNone/>
            </a:pPr>
            <a:r>
              <a:rPr lang="fr-FR" dirty="0" smtClean="0"/>
              <a:t>L’étudiant à ce niveau-là est responsable de son travail et de là des résultats présentés à la soutenance.</a:t>
            </a:r>
          </a:p>
          <a:p>
            <a:pPr algn="just">
              <a:buNone/>
            </a:pPr>
            <a:r>
              <a:rPr lang="fr-FR" dirty="0" smtClean="0"/>
              <a:t>Au terme de son cursus universitaire et surtout de licence, l’étudiant doit être muni d’un ensemble de capacités méthodologiques.</a:t>
            </a: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56</a:t>
            </a:fld>
            <a:endParaRPr lang="fr-F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lstStyle/>
          <a:p>
            <a:pPr>
              <a:buNone/>
            </a:pPr>
            <a:r>
              <a:rPr lang="fr-FR" dirty="0" smtClean="0"/>
              <a:t>La réalisation du mémoire est une démarche nécessitant six étapes complémentaires:</a:t>
            </a:r>
          </a:p>
          <a:p>
            <a:pPr>
              <a:buNone/>
            </a:pP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57</a:t>
            </a:fld>
            <a:endParaRPr lang="fr-FR"/>
          </a:p>
        </p:txBody>
      </p:sp>
      <p:graphicFrame>
        <p:nvGraphicFramePr>
          <p:cNvPr id="5" name="Tableau 4"/>
          <p:cNvGraphicFramePr>
            <a:graphicFrameLocks noGrp="1"/>
          </p:cNvGraphicFramePr>
          <p:nvPr/>
        </p:nvGraphicFramePr>
        <p:xfrm>
          <a:off x="571472" y="1397000"/>
          <a:ext cx="7048528" cy="4960956"/>
        </p:xfrm>
        <a:graphic>
          <a:graphicData uri="http://schemas.openxmlformats.org/drawingml/2006/table">
            <a:tbl>
              <a:tblPr firstRow="1" bandRow="1">
                <a:tableStyleId>{5C22544A-7EE6-4342-B048-85BDC9FD1C3A}</a:tableStyleId>
              </a:tblPr>
              <a:tblGrid>
                <a:gridCol w="7048528"/>
              </a:tblGrid>
              <a:tr h="826826">
                <a:tc>
                  <a:txBody>
                    <a:bodyPr/>
                    <a:lstStyle/>
                    <a:p>
                      <a:r>
                        <a:rPr lang="fr-FR" dirty="0" smtClean="0"/>
                        <a:t>Cerner le sujet</a:t>
                      </a:r>
                      <a:endParaRPr lang="fr-FR" dirty="0"/>
                    </a:p>
                  </a:txBody>
                  <a:tcPr/>
                </a:tc>
              </a:tr>
              <a:tr h="826826">
                <a:tc>
                  <a:txBody>
                    <a:bodyPr/>
                    <a:lstStyle/>
                    <a:p>
                      <a:r>
                        <a:rPr lang="fr-FR" dirty="0" smtClean="0"/>
                        <a:t>Chercher les</a:t>
                      </a:r>
                      <a:r>
                        <a:rPr lang="fr-FR" baseline="0" dirty="0" smtClean="0"/>
                        <a:t> sources d’informations</a:t>
                      </a:r>
                      <a:endParaRPr lang="fr-FR" dirty="0"/>
                    </a:p>
                  </a:txBody>
                  <a:tcPr/>
                </a:tc>
              </a:tr>
              <a:tr h="826826">
                <a:tc>
                  <a:txBody>
                    <a:bodyPr/>
                    <a:lstStyle/>
                    <a:p>
                      <a:r>
                        <a:rPr lang="fr-FR" dirty="0" smtClean="0"/>
                        <a:t>Sélectionner les documents</a:t>
                      </a:r>
                    </a:p>
                  </a:txBody>
                  <a:tcPr/>
                </a:tc>
              </a:tr>
              <a:tr h="826826">
                <a:tc>
                  <a:txBody>
                    <a:bodyPr/>
                    <a:lstStyle/>
                    <a:p>
                      <a:r>
                        <a:rPr lang="fr-FR" dirty="0" smtClean="0"/>
                        <a:t>Prélever les informations dans</a:t>
                      </a:r>
                      <a:r>
                        <a:rPr lang="fr-FR" baseline="0" dirty="0" smtClean="0"/>
                        <a:t> les documents</a:t>
                      </a:r>
                      <a:endParaRPr lang="fr-FR" dirty="0"/>
                    </a:p>
                  </a:txBody>
                  <a:tcPr/>
                </a:tc>
              </a:tr>
              <a:tr h="826826">
                <a:tc>
                  <a:txBody>
                    <a:bodyPr/>
                    <a:lstStyle/>
                    <a:p>
                      <a:r>
                        <a:rPr lang="fr-FR" dirty="0" smtClean="0"/>
                        <a:t>Traiter l’information</a:t>
                      </a:r>
                      <a:endParaRPr lang="fr-FR" dirty="0"/>
                    </a:p>
                  </a:txBody>
                  <a:tcPr/>
                </a:tc>
              </a:tr>
              <a:tr h="826826">
                <a:tc>
                  <a:txBody>
                    <a:bodyPr/>
                    <a:lstStyle/>
                    <a:p>
                      <a:r>
                        <a:rPr lang="fr-FR" dirty="0" smtClean="0"/>
                        <a:t>Communiquer l’information</a:t>
                      </a:r>
                      <a:endParaRPr lang="fr-FR" dirty="0"/>
                    </a:p>
                  </a:txBody>
                  <a:tcPr/>
                </a:tc>
              </a:tr>
            </a:tbl>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1) Cerner le sujet</a:t>
            </a:r>
            <a:br>
              <a:rPr lang="fr-FR" dirty="0" smtClean="0"/>
            </a:br>
            <a:endParaRPr lang="fr-FR" dirty="0"/>
          </a:p>
        </p:txBody>
      </p:sp>
      <p:sp>
        <p:nvSpPr>
          <p:cNvPr id="3" name="Espace réservé du contenu 2"/>
          <p:cNvSpPr>
            <a:spLocks noGrp="1"/>
          </p:cNvSpPr>
          <p:nvPr>
            <p:ph idx="1"/>
          </p:nvPr>
        </p:nvSpPr>
        <p:spPr>
          <a:xfrm>
            <a:off x="457200" y="1214422"/>
            <a:ext cx="7239000" cy="5241314"/>
          </a:xfrm>
        </p:spPr>
        <p:txBody>
          <a:bodyPr>
            <a:normAutofit fontScale="92500" lnSpcReduction="20000"/>
          </a:bodyPr>
          <a:lstStyle/>
          <a:p>
            <a:pPr algn="just">
              <a:buNone/>
            </a:pPr>
            <a:r>
              <a:rPr lang="fr-FR" dirty="0" smtClean="0"/>
              <a:t>-Voir les facettes du sujet,</a:t>
            </a:r>
          </a:p>
          <a:p>
            <a:pPr algn="just">
              <a:buNone/>
            </a:pPr>
            <a:r>
              <a:rPr lang="fr-FR" dirty="0" smtClean="0"/>
              <a:t>-Comprendre sa nature et l’étendue du travail,</a:t>
            </a:r>
          </a:p>
          <a:p>
            <a:pPr algn="just">
              <a:buNone/>
            </a:pPr>
            <a:r>
              <a:rPr lang="fr-FR" dirty="0" smtClean="0"/>
              <a:t>-Trouver les mots-clés, pistes de recherche,</a:t>
            </a:r>
          </a:p>
          <a:p>
            <a:pPr algn="just">
              <a:buNone/>
            </a:pPr>
            <a:r>
              <a:rPr lang="fr-FR" dirty="0" smtClean="0"/>
              <a:t>-Percevoir l’angle d’étude,</a:t>
            </a:r>
          </a:p>
          <a:p>
            <a:pPr algn="just">
              <a:buNone/>
            </a:pPr>
            <a:r>
              <a:rPr lang="fr-FR" dirty="0" smtClean="0"/>
              <a:t>-Se servir de la bibliographie ou de </a:t>
            </a:r>
            <a:r>
              <a:rPr lang="fr-FR" dirty="0" err="1" smtClean="0"/>
              <a:t>sitographie</a:t>
            </a:r>
            <a:r>
              <a:rPr lang="fr-FR" dirty="0" smtClean="0"/>
              <a:t> (dictionnaires, ouvrages spécialisés, revues, Internet),</a:t>
            </a:r>
          </a:p>
          <a:p>
            <a:pPr algn="just">
              <a:buNone/>
            </a:pPr>
            <a:r>
              <a:rPr lang="fr-FR" dirty="0" smtClean="0"/>
              <a:t>-Développer une vue générale</a:t>
            </a:r>
          </a:p>
          <a:p>
            <a:pPr algn="just">
              <a:buNone/>
            </a:pPr>
            <a:r>
              <a:rPr lang="fr-FR" dirty="0" smtClean="0"/>
              <a:t>-Choisir l’angle du traitement pour que le sujet se précise</a:t>
            </a:r>
          </a:p>
          <a:p>
            <a:pPr algn="just">
              <a:buFontTx/>
              <a:buChar char="-"/>
            </a:pPr>
            <a:r>
              <a:rPr lang="fr-FR" dirty="0" smtClean="0"/>
              <a:t>Dresser la liste de connaissances personnelles du sujet</a:t>
            </a:r>
          </a:p>
          <a:p>
            <a:pPr algn="just">
              <a:buFontTx/>
              <a:buChar char="-"/>
            </a:pPr>
            <a:r>
              <a:rPr lang="fr-FR" dirty="0" smtClean="0"/>
              <a:t>- Dresser un calendrier (un chronogramme détaillé)</a:t>
            </a:r>
          </a:p>
          <a:p>
            <a:pPr>
              <a:buNone/>
            </a:pP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58</a:t>
            </a:fld>
            <a:endParaRPr lang="fr-F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2) Chercher les sources d’informations</a:t>
            </a:r>
            <a:endParaRPr lang="fr-FR" dirty="0"/>
          </a:p>
        </p:txBody>
      </p:sp>
      <p:sp>
        <p:nvSpPr>
          <p:cNvPr id="3" name="Espace réservé du contenu 2"/>
          <p:cNvSpPr>
            <a:spLocks noGrp="1"/>
          </p:cNvSpPr>
          <p:nvPr>
            <p:ph idx="1"/>
          </p:nvPr>
        </p:nvSpPr>
        <p:spPr/>
        <p:txBody>
          <a:bodyPr/>
          <a:lstStyle/>
          <a:p>
            <a:pPr marL="514350" indent="-514350" algn="just">
              <a:buFontTx/>
              <a:buChar char="-"/>
            </a:pPr>
            <a:r>
              <a:rPr lang="fr-FR" dirty="0" smtClean="0"/>
              <a:t>Chercher les sources d’information,</a:t>
            </a:r>
          </a:p>
          <a:p>
            <a:pPr marL="514350" indent="-514350" algn="just">
              <a:buFontTx/>
              <a:buChar char="-"/>
            </a:pPr>
            <a:r>
              <a:rPr lang="fr-FR" dirty="0" smtClean="0"/>
              <a:t>Savoir quel type de document peut présenter l’information nécessaire au sujet,</a:t>
            </a:r>
          </a:p>
          <a:p>
            <a:pPr marL="514350" indent="-514350" algn="just">
              <a:buFontTx/>
              <a:buChar char="-"/>
            </a:pPr>
            <a:r>
              <a:rPr lang="fr-FR" dirty="0" smtClean="0"/>
              <a:t>Visiter les bibliothèques et savoir se servir des catalogues,</a:t>
            </a:r>
          </a:p>
          <a:p>
            <a:pPr marL="514350" indent="-514350" algn="just">
              <a:buFontTx/>
              <a:buChar char="-"/>
            </a:pPr>
            <a:r>
              <a:rPr lang="fr-FR" dirty="0" smtClean="0"/>
              <a:t>Percevoir le niveau de spécialité de chaque ouvrage consulté,</a:t>
            </a:r>
          </a:p>
          <a:p>
            <a:pPr marL="514350" indent="-514350" algn="just">
              <a:buFontTx/>
              <a:buChar char="-"/>
            </a:pPr>
            <a:r>
              <a:rPr lang="fr-FR" dirty="0" smtClean="0"/>
              <a:t>Prendre les notes pour dresser une liste d’ouvrages semblant pertinents à ma recherche,</a:t>
            </a:r>
          </a:p>
          <a:p>
            <a:pPr>
              <a:buNone/>
            </a:pP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59</a:t>
            </a:fld>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7239000" cy="6170008"/>
          </a:xfrm>
        </p:spPr>
        <p:txBody>
          <a:bodyPr/>
          <a:lstStyle/>
          <a:p>
            <a:pPr marL="571500" indent="-571500">
              <a:buAutoNum type="romanUcParenR"/>
            </a:pPr>
            <a:r>
              <a:rPr lang="fr-FR" dirty="0" smtClean="0"/>
              <a:t>La méthode de la prise de note</a:t>
            </a:r>
          </a:p>
          <a:p>
            <a:pPr marL="571500" indent="-571500">
              <a:buAutoNum type="romanUcParenR"/>
            </a:pPr>
            <a:r>
              <a:rPr lang="fr-FR" dirty="0" smtClean="0"/>
              <a:t>La méthode de l’exposé</a:t>
            </a:r>
          </a:p>
          <a:p>
            <a:pPr marL="571500" indent="-571500">
              <a:buAutoNum type="romanUcParenR"/>
            </a:pPr>
            <a:r>
              <a:rPr lang="fr-FR" dirty="0" smtClean="0"/>
              <a:t>Les techniques de l’enquête</a:t>
            </a:r>
          </a:p>
          <a:p>
            <a:pPr marL="571500" indent="-571500">
              <a:buAutoNum type="romanUcParenR"/>
            </a:pPr>
            <a:r>
              <a:rPr lang="fr-FR" dirty="0" smtClean="0"/>
              <a:t>Le compte rendu</a:t>
            </a:r>
          </a:p>
          <a:p>
            <a:pPr marL="571500" indent="-571500">
              <a:buAutoNum type="romanUcParenR"/>
            </a:pPr>
            <a:r>
              <a:rPr lang="fr-FR" dirty="0" smtClean="0"/>
              <a:t>Le résumé</a:t>
            </a:r>
          </a:p>
          <a:p>
            <a:pPr marL="571500" indent="-571500">
              <a:buAutoNum type="romanUcParenR"/>
            </a:pPr>
            <a:r>
              <a:rPr lang="fr-FR" dirty="0" smtClean="0"/>
              <a:t>Le projet de fin d’étude (le mémoire)</a:t>
            </a: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6</a:t>
            </a:fld>
            <a:endParaRPr lang="fr-F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3) Sélectionner les documents</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lstStyle/>
          <a:p>
            <a:pPr algn="just">
              <a:buFontTx/>
              <a:buChar char="-"/>
            </a:pPr>
            <a:r>
              <a:rPr lang="fr-FR" dirty="0" smtClean="0"/>
              <a:t>Consulter les ouvrages d’une manière rapide et méthodique,</a:t>
            </a:r>
          </a:p>
          <a:p>
            <a:pPr algn="just">
              <a:buFontTx/>
              <a:buChar char="-"/>
            </a:pPr>
            <a:r>
              <a:rPr lang="fr-FR" dirty="0" smtClean="0"/>
              <a:t>Utiliser la structure des documents pour identifier leur contenus,</a:t>
            </a:r>
          </a:p>
          <a:p>
            <a:pPr algn="just">
              <a:buFontTx/>
              <a:buChar char="-"/>
            </a:pPr>
            <a:r>
              <a:rPr lang="fr-FR" dirty="0" smtClean="0"/>
              <a:t>Relier le contenu identifié aux mots clés de la recherche,</a:t>
            </a:r>
          </a:p>
          <a:p>
            <a:pPr algn="just">
              <a:buFontTx/>
              <a:buChar char="-"/>
            </a:pPr>
            <a:r>
              <a:rPr lang="fr-FR" dirty="0" smtClean="0"/>
              <a:t>Classifier les documents (du spécifique au général)</a:t>
            </a:r>
          </a:p>
          <a:p>
            <a:pPr algn="just">
              <a:buFontTx/>
              <a:buChar char="-"/>
            </a:pPr>
            <a:r>
              <a:rPr lang="fr-FR" dirty="0" smtClean="0"/>
              <a:t>Prendre les notes (selon la méthode de la prise de notes (SAS), fiches de lecture)</a:t>
            </a:r>
          </a:p>
          <a:p>
            <a:pPr algn="just">
              <a:buFontTx/>
              <a:buChar char="-"/>
            </a:pPr>
            <a:r>
              <a:rPr lang="fr-FR" dirty="0" smtClean="0"/>
              <a:t>Classer les notes prises en fonction du plan de travail établi</a:t>
            </a:r>
          </a:p>
          <a:p>
            <a:pPr>
              <a:buNone/>
            </a:pP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60</a:t>
            </a:fld>
            <a:endParaRPr lang="fr-F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4) Prélever l’information dans les documents</a:t>
            </a:r>
            <a:endParaRPr lang="fr-FR" dirty="0"/>
          </a:p>
        </p:txBody>
      </p:sp>
      <p:sp>
        <p:nvSpPr>
          <p:cNvPr id="3" name="Espace réservé du contenu 2"/>
          <p:cNvSpPr>
            <a:spLocks noGrp="1"/>
          </p:cNvSpPr>
          <p:nvPr>
            <p:ph idx="1"/>
          </p:nvPr>
        </p:nvSpPr>
        <p:spPr/>
        <p:txBody>
          <a:bodyPr/>
          <a:lstStyle/>
          <a:p>
            <a:pPr algn="just">
              <a:buFontTx/>
              <a:buChar char="-"/>
            </a:pPr>
            <a:r>
              <a:rPr lang="fr-FR" dirty="0" smtClean="0"/>
              <a:t>Se documenter rapidement mais efficacement</a:t>
            </a:r>
          </a:p>
          <a:p>
            <a:pPr algn="just">
              <a:buFontTx/>
              <a:buChar char="-"/>
            </a:pPr>
            <a:r>
              <a:rPr lang="fr-FR" dirty="0" smtClean="0"/>
              <a:t>Prendre des notes pour ordonner et comprendre l’information</a:t>
            </a:r>
          </a:p>
          <a:p>
            <a:pPr algn="just">
              <a:buFontTx/>
              <a:buChar char="-"/>
            </a:pPr>
            <a:r>
              <a:rPr lang="fr-FR" dirty="0" smtClean="0"/>
              <a:t>Classer les notes prises en fonction du plan adopté au préalable (du général au particulier),</a:t>
            </a:r>
          </a:p>
          <a:p>
            <a:pPr algn="just">
              <a:buFontTx/>
              <a:buChar char="-"/>
            </a:pPr>
            <a:r>
              <a:rPr lang="fr-FR" dirty="0" smtClean="0"/>
              <a:t>Compléter les lacunes si il y en a lieu.</a:t>
            </a:r>
          </a:p>
          <a:p>
            <a:pPr>
              <a:buNone/>
            </a:pP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61</a:t>
            </a:fld>
            <a:endParaRPr lang="fr-F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5) Traiter l’information</a:t>
            </a:r>
            <a:br>
              <a:rPr lang="fr-FR" dirty="0" smtClean="0"/>
            </a:br>
            <a:endParaRPr lang="fr-FR" dirty="0"/>
          </a:p>
        </p:txBody>
      </p:sp>
      <p:sp>
        <p:nvSpPr>
          <p:cNvPr id="3" name="Espace réservé du contenu 2"/>
          <p:cNvSpPr>
            <a:spLocks noGrp="1"/>
          </p:cNvSpPr>
          <p:nvPr>
            <p:ph idx="1"/>
          </p:nvPr>
        </p:nvSpPr>
        <p:spPr>
          <a:xfrm>
            <a:off x="457200" y="1071546"/>
            <a:ext cx="7239000" cy="5384190"/>
          </a:xfrm>
        </p:spPr>
        <p:txBody>
          <a:bodyPr/>
          <a:lstStyle/>
          <a:p>
            <a:pPr algn="just">
              <a:buFontTx/>
              <a:buChar char="-"/>
            </a:pPr>
            <a:r>
              <a:rPr lang="fr-FR" dirty="0" smtClean="0"/>
              <a:t>Lire d’une manière analytique l’information ( distinguer causes et effets et prendre avec soin l’information),</a:t>
            </a:r>
          </a:p>
          <a:p>
            <a:pPr algn="just">
              <a:buFontTx/>
              <a:buChar char="-"/>
            </a:pPr>
            <a:r>
              <a:rPr lang="fr-FR" dirty="0" smtClean="0"/>
              <a:t>Synthétiser l’information( se baser sur l’essentiel),</a:t>
            </a:r>
          </a:p>
          <a:p>
            <a:pPr algn="just">
              <a:buFontTx/>
              <a:buChar char="-"/>
            </a:pPr>
            <a:r>
              <a:rPr lang="fr-FR" dirty="0" smtClean="0"/>
              <a:t>Savoir comparer, analyser, synthétiser, organiser, réinvestir,</a:t>
            </a:r>
          </a:p>
          <a:p>
            <a:pPr algn="just">
              <a:buFontTx/>
              <a:buChar char="-"/>
            </a:pPr>
            <a:r>
              <a:rPr lang="fr-FR" dirty="0" smtClean="0"/>
              <a:t>Organiser les résultats selon le plan de recherche,</a:t>
            </a:r>
          </a:p>
          <a:p>
            <a:pPr algn="just">
              <a:buFontTx/>
              <a:buChar char="-"/>
            </a:pPr>
            <a:r>
              <a:rPr lang="fr-FR" dirty="0" smtClean="0"/>
              <a:t>Présenter le bilan de pertinence de l’information recueillie,</a:t>
            </a:r>
          </a:p>
          <a:p>
            <a:pPr>
              <a:buNone/>
            </a:pP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62</a:t>
            </a:fld>
            <a:endParaRPr lang="fr-F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6) Communiquer l’information</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normAutofit fontScale="92500" lnSpcReduction="10000"/>
          </a:bodyPr>
          <a:lstStyle/>
          <a:p>
            <a:pPr algn="just">
              <a:buNone/>
            </a:pPr>
            <a:r>
              <a:rPr lang="fr-FR" dirty="0" smtClean="0"/>
              <a:t>Structurer le travail(plan scientifique, par aspect: angle d’analyse)</a:t>
            </a:r>
          </a:p>
          <a:p>
            <a:pPr algn="just">
              <a:buNone/>
            </a:pPr>
            <a:r>
              <a:rPr lang="fr-FR" dirty="0" smtClean="0"/>
              <a:t>- Rédiger l’information</a:t>
            </a:r>
          </a:p>
          <a:p>
            <a:pPr algn="just">
              <a:buFontTx/>
              <a:buChar char="-"/>
            </a:pPr>
            <a:r>
              <a:rPr lang="fr-FR" dirty="0" smtClean="0"/>
              <a:t>Veiller à la cohérence du texte (enchainement des idées),</a:t>
            </a:r>
          </a:p>
          <a:p>
            <a:pPr algn="just">
              <a:buFontTx/>
              <a:buChar char="-"/>
            </a:pPr>
            <a:r>
              <a:rPr lang="fr-FR" dirty="0" smtClean="0"/>
              <a:t>Veiller à ce que l’expression soit au service de l’idée</a:t>
            </a:r>
          </a:p>
          <a:p>
            <a:pPr algn="just">
              <a:buFontTx/>
              <a:buChar char="-"/>
            </a:pPr>
            <a:r>
              <a:rPr lang="fr-FR" dirty="0" smtClean="0"/>
              <a:t>Adopter une vision logique du sujet (entrée, sortie)</a:t>
            </a:r>
          </a:p>
          <a:p>
            <a:pPr algn="just">
              <a:buNone/>
            </a:pPr>
            <a:r>
              <a:rPr lang="fr-FR" dirty="0" smtClean="0"/>
              <a:t>- Respecter les normes académiques de la présentation de l’information (paragraphes, citations, notations, références bibliographiques)</a:t>
            </a:r>
          </a:p>
          <a:p>
            <a:pPr algn="just">
              <a:buNone/>
            </a:pPr>
            <a:r>
              <a:rPr lang="fr-FR" dirty="0" smtClean="0"/>
              <a:t>- Evaluer la qualité du travail avant d’être présenté au public.</a:t>
            </a:r>
          </a:p>
          <a:p>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63</a:t>
            </a:fld>
            <a:endParaRPr lang="fr-F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pPr>
              <a:buNone/>
            </a:pPr>
            <a:r>
              <a:rPr lang="fr-FR" b="1" dirty="0" smtClean="0"/>
              <a:t>Citation</a:t>
            </a:r>
          </a:p>
          <a:p>
            <a:r>
              <a:rPr lang="fr-FR" dirty="0" smtClean="0"/>
              <a:t>La citation consiste à mentionner le texte cité d’une manière exacte par l'auteur. </a:t>
            </a:r>
          </a:p>
          <a:p>
            <a:r>
              <a:rPr lang="fr-FR" dirty="0" smtClean="0"/>
              <a:t>La paraphrase de la pensée d'un auteur doit être reformulée avec d'autres mots. </a:t>
            </a:r>
          </a:p>
          <a:p>
            <a:r>
              <a:rPr lang="fr-FR" dirty="0" smtClean="0"/>
              <a:t>Chaque citation doit impérativement être accompagnée de la source sous forme de note dans le texte.   </a:t>
            </a:r>
          </a:p>
          <a:p>
            <a:r>
              <a:rPr lang="fr-FR" dirty="0" smtClean="0"/>
              <a:t>Toute altération à l'intérieur d'une citation doit être mentionnée </a:t>
            </a:r>
            <a:r>
              <a:rPr lang="fr-FR" dirty="0" smtClean="0"/>
              <a:t>clairement. </a:t>
            </a:r>
            <a:endParaRPr lang="fr-FR"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64</a:t>
            </a:fld>
            <a:endParaRPr lang="fr-F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Exemple de citation</a:t>
            </a:r>
            <a:br>
              <a:rPr lang="fr-FR" dirty="0" smtClean="0"/>
            </a:br>
            <a:endParaRPr lang="fr-FR" dirty="0"/>
          </a:p>
        </p:txBody>
      </p:sp>
      <p:sp>
        <p:nvSpPr>
          <p:cNvPr id="3" name="Espace réservé du contenu 2"/>
          <p:cNvSpPr>
            <a:spLocks noGrp="1"/>
          </p:cNvSpPr>
          <p:nvPr>
            <p:ph idx="1"/>
          </p:nvPr>
        </p:nvSpPr>
        <p:spPr/>
        <p:txBody>
          <a:bodyPr/>
          <a:lstStyle/>
          <a:p>
            <a:pPr algn="just">
              <a:buNone/>
            </a:pPr>
            <a:r>
              <a:rPr lang="fr-FR" dirty="0" smtClean="0"/>
              <a:t> Cet état de fait a conduit Dubois (1994 : 377) à souligner qu’«  il n’existe pas de distinction nette entre la préposition et l’adverbe, c’est ainsi que des prépositions comme après, avant, (…), derrière, entre, (…), s’emploient souvent comme adverbes avec ellipse de régime ».</a:t>
            </a:r>
          </a:p>
          <a:p>
            <a:pPr>
              <a:buNone/>
            </a:pP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65</a:t>
            </a:fld>
            <a:endParaRPr lang="fr-F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Bibliographie </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lstStyle/>
          <a:p>
            <a:pPr>
              <a:buNone/>
            </a:pPr>
            <a:r>
              <a:rPr lang="fr-FR" dirty="0" smtClean="0"/>
              <a:t>À Classer les références, alphabétiquement:</a:t>
            </a:r>
          </a:p>
          <a:p>
            <a:pPr algn="just">
              <a:buNone/>
            </a:pPr>
            <a:r>
              <a:rPr lang="fr-FR" dirty="0" err="1" smtClean="0"/>
              <a:t>Baylon</a:t>
            </a:r>
            <a:r>
              <a:rPr lang="fr-FR" dirty="0" smtClean="0"/>
              <a:t>, C et Fabre, P. 1978, </a:t>
            </a:r>
            <a:r>
              <a:rPr lang="fr-FR" i="1" dirty="0" smtClean="0"/>
              <a:t>Grammaire systématique de la langue française</a:t>
            </a:r>
            <a:r>
              <a:rPr lang="fr-FR" dirty="0" smtClean="0"/>
              <a:t> </a:t>
            </a:r>
            <a:r>
              <a:rPr lang="fr-FR" i="1" dirty="0" smtClean="0"/>
              <a:t>avec des travaux et leurs corrigés</a:t>
            </a:r>
            <a:r>
              <a:rPr lang="fr-FR" dirty="0" smtClean="0"/>
              <a:t>, Paris, Fernand Nathan.</a:t>
            </a:r>
          </a:p>
          <a:p>
            <a:pPr algn="just">
              <a:buNone/>
            </a:pPr>
            <a:r>
              <a:rPr lang="fr-FR" dirty="0" err="1" smtClean="0"/>
              <a:t>Bentolila</a:t>
            </a:r>
            <a:r>
              <a:rPr lang="fr-FR" dirty="0" smtClean="0"/>
              <a:t>, F. 1981, </a:t>
            </a:r>
            <a:r>
              <a:rPr lang="fr-FR" i="1" dirty="0" smtClean="0"/>
              <a:t>Grammaire fonctionnelle d’un parler berbère (Aït</a:t>
            </a:r>
            <a:r>
              <a:rPr lang="fr-FR" dirty="0" smtClean="0"/>
              <a:t>-</a:t>
            </a:r>
            <a:r>
              <a:rPr lang="fr-FR" i="1" dirty="0" err="1" smtClean="0"/>
              <a:t>Seghrouchen</a:t>
            </a:r>
            <a:r>
              <a:rPr lang="fr-FR" i="1" dirty="0" smtClean="0"/>
              <a:t> d’Oum </a:t>
            </a:r>
            <a:r>
              <a:rPr lang="fr-FR" i="1" dirty="0" err="1" smtClean="0"/>
              <a:t>Jeniba</a:t>
            </a:r>
            <a:r>
              <a:rPr lang="fr-FR" i="1" dirty="0" smtClean="0"/>
              <a:t>- Maroc</a:t>
            </a:r>
            <a:r>
              <a:rPr lang="fr-FR" dirty="0" smtClean="0"/>
              <a:t>), Paris, SELAF.</a:t>
            </a:r>
          </a:p>
          <a:p>
            <a:pPr algn="just">
              <a:buNone/>
            </a:pPr>
            <a:r>
              <a:rPr lang="fr-FR" dirty="0" err="1" smtClean="0"/>
              <a:t>Boigey</a:t>
            </a:r>
            <a:r>
              <a:rPr lang="fr-FR" dirty="0" smtClean="0"/>
              <a:t>, M. 1911, « Le massif montagneux des </a:t>
            </a:r>
            <a:r>
              <a:rPr lang="fr-FR" dirty="0" err="1" smtClean="0"/>
              <a:t>Beni</a:t>
            </a:r>
            <a:r>
              <a:rPr lang="fr-FR" dirty="0" smtClean="0"/>
              <a:t> </a:t>
            </a:r>
            <a:r>
              <a:rPr lang="fr-FR" dirty="0" err="1" smtClean="0"/>
              <a:t>Snassen</a:t>
            </a:r>
            <a:r>
              <a:rPr lang="fr-FR" dirty="0" smtClean="0"/>
              <a:t> et ses abords (Maroc oriental)», in</a:t>
            </a:r>
            <a:r>
              <a:rPr lang="fr-FR" i="1" dirty="0" smtClean="0"/>
              <a:t> Revue de géographie annuelle</a:t>
            </a:r>
            <a:r>
              <a:rPr lang="fr-FR" dirty="0" smtClean="0"/>
              <a:t>, Tome V Fascicule III, Paris, Librairie CH. DELAGRAVE.</a:t>
            </a:r>
          </a:p>
          <a:p>
            <a:pPr>
              <a:buNone/>
            </a:pP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66</a:t>
            </a:fld>
            <a:endParaRPr lang="fr-F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normAutofit fontScale="85000" lnSpcReduction="20000"/>
          </a:bodyPr>
          <a:lstStyle/>
          <a:p>
            <a:pPr algn="just">
              <a:buNone/>
            </a:pPr>
            <a:r>
              <a:rPr lang="fr-FR" dirty="0" err="1" smtClean="0"/>
              <a:t>Boukhris</a:t>
            </a:r>
            <a:r>
              <a:rPr lang="fr-FR" dirty="0" smtClean="0"/>
              <a:t>, F. 2006, « Structure  morphologique de la préposition en amazighe », in</a:t>
            </a:r>
            <a:r>
              <a:rPr lang="fr-FR" i="1" dirty="0" smtClean="0"/>
              <a:t> </a:t>
            </a:r>
            <a:r>
              <a:rPr lang="fr-FR" dirty="0" smtClean="0"/>
              <a:t>M. </a:t>
            </a:r>
            <a:r>
              <a:rPr lang="fr-FR" dirty="0" err="1" smtClean="0"/>
              <a:t>Ameur</a:t>
            </a:r>
            <a:r>
              <a:rPr lang="fr-FR" i="1" dirty="0" smtClean="0"/>
              <a:t> </a:t>
            </a:r>
            <a:r>
              <a:rPr lang="fr-FR" dirty="0" smtClean="0"/>
              <a:t>et A. </a:t>
            </a:r>
            <a:r>
              <a:rPr lang="fr-FR" dirty="0" err="1" smtClean="0"/>
              <a:t>Boumalk</a:t>
            </a:r>
            <a:r>
              <a:rPr lang="fr-FR" dirty="0" smtClean="0"/>
              <a:t> (</a:t>
            </a:r>
            <a:r>
              <a:rPr lang="fr-FR" dirty="0" err="1" smtClean="0"/>
              <a:t>éds</a:t>
            </a:r>
            <a:r>
              <a:rPr lang="fr-FR" dirty="0" smtClean="0"/>
              <a:t>.), </a:t>
            </a:r>
            <a:r>
              <a:rPr lang="fr-FR" i="1" dirty="0" smtClean="0"/>
              <a:t>Structures morphologiques de l'amazighe, Actes du séminaire du Centre de l'Aménagement Linguistique organisé les 7-8 octobre 2004, </a:t>
            </a:r>
            <a:r>
              <a:rPr lang="fr-FR" dirty="0" smtClean="0"/>
              <a:t>Publications de l'Institut Royal de la Culture Amazighe, Série : Colloques et séminaires - N°10, Imprimerie El </a:t>
            </a:r>
            <a:r>
              <a:rPr lang="fr-FR" dirty="0" err="1" smtClean="0"/>
              <a:t>Maârif</a:t>
            </a:r>
            <a:r>
              <a:rPr lang="fr-FR" dirty="0" smtClean="0"/>
              <a:t> Al Jadida - Rabat, pp. 46 - 56.</a:t>
            </a:r>
          </a:p>
          <a:p>
            <a:pPr algn="just">
              <a:buNone/>
            </a:pPr>
            <a:r>
              <a:rPr lang="fr-FR" dirty="0" err="1" smtClean="0"/>
              <a:t>Boumalk</a:t>
            </a:r>
            <a:r>
              <a:rPr lang="fr-FR" dirty="0" smtClean="0"/>
              <a:t>, A. 2004, « L’adverbe en berbère – genèse et interférence », in </a:t>
            </a:r>
            <a:r>
              <a:rPr lang="fr-FR" i="1" dirty="0" smtClean="0"/>
              <a:t>Etudes berbères III – Le nom, le pronom et autres articles</a:t>
            </a:r>
            <a:r>
              <a:rPr lang="fr-FR" dirty="0" smtClean="0"/>
              <a:t>, Actes du 3. Bayreuth-Frankfurt-</a:t>
            </a:r>
            <a:r>
              <a:rPr lang="fr-FR" dirty="0" err="1" smtClean="0"/>
              <a:t>Leidener</a:t>
            </a:r>
            <a:r>
              <a:rPr lang="fr-FR" dirty="0" smtClean="0"/>
              <a:t> </a:t>
            </a:r>
            <a:r>
              <a:rPr lang="fr-FR" dirty="0" err="1" smtClean="0"/>
              <a:t>Kolloquium</a:t>
            </a:r>
            <a:r>
              <a:rPr lang="fr-FR" dirty="0" smtClean="0"/>
              <a:t> </a:t>
            </a:r>
            <a:r>
              <a:rPr lang="fr-FR" dirty="0" err="1" smtClean="0"/>
              <a:t>zur</a:t>
            </a:r>
            <a:r>
              <a:rPr lang="fr-FR" dirty="0" smtClean="0"/>
              <a:t> </a:t>
            </a:r>
            <a:r>
              <a:rPr lang="fr-FR" dirty="0" err="1" smtClean="0"/>
              <a:t>Berberologie</a:t>
            </a:r>
            <a:r>
              <a:rPr lang="fr-FR" dirty="0" smtClean="0"/>
              <a:t> du 21 au 23 septembre 2006 à Francfort, pp. 33-44.</a:t>
            </a:r>
          </a:p>
          <a:p>
            <a:pPr algn="just">
              <a:buNone/>
            </a:pPr>
            <a:r>
              <a:rPr lang="fr-FR" dirty="0" smtClean="0"/>
              <a:t>Cadi, K. 1987, « Prépositions et rections en </a:t>
            </a:r>
            <a:r>
              <a:rPr lang="fr-FR" dirty="0" err="1" smtClean="0"/>
              <a:t>tarifit</a:t>
            </a:r>
            <a:r>
              <a:rPr lang="fr-FR" dirty="0" smtClean="0"/>
              <a:t> », in</a:t>
            </a:r>
            <a:r>
              <a:rPr lang="fr-FR" i="1" dirty="0" smtClean="0"/>
              <a:t> Etudes et documents Berbères, </a:t>
            </a:r>
            <a:r>
              <a:rPr lang="fr-FR" dirty="0" smtClean="0"/>
              <a:t>N°3, Paris, La Boite à documents, pp. 6l-70.</a:t>
            </a:r>
          </a:p>
          <a:p>
            <a:pPr algn="just">
              <a:buNone/>
            </a:pPr>
            <a:r>
              <a:rPr lang="fr-FR" dirty="0" err="1" smtClean="0"/>
              <a:t>Chaker</a:t>
            </a:r>
            <a:r>
              <a:rPr lang="fr-FR" dirty="0" smtClean="0"/>
              <a:t>, S.1983, </a:t>
            </a:r>
            <a:r>
              <a:rPr lang="fr-FR" i="1" dirty="0" smtClean="0"/>
              <a:t>« </a:t>
            </a:r>
            <a:r>
              <a:rPr lang="fr-FR" dirty="0" smtClean="0"/>
              <a:t>Le problème des catégories syntaxiques en berbère », in</a:t>
            </a:r>
            <a:r>
              <a:rPr lang="fr-FR" i="1" dirty="0" smtClean="0"/>
              <a:t> Travaux du Cercle linguistique d'Aix-en-Provence,</a:t>
            </a:r>
            <a:r>
              <a:rPr lang="fr-FR" dirty="0" smtClean="0"/>
              <a:t> 1, pp. 39-59.</a:t>
            </a:r>
          </a:p>
          <a:p>
            <a:pPr>
              <a:buNone/>
            </a:pP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67</a:t>
            </a:fld>
            <a:endParaRPr lang="fr-F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plagiat</a:t>
            </a:r>
            <a:br>
              <a:rPr lang="fr-FR" dirty="0" smtClean="0"/>
            </a:br>
            <a:endParaRPr lang="fr-FR" dirty="0"/>
          </a:p>
        </p:txBody>
      </p:sp>
      <p:sp>
        <p:nvSpPr>
          <p:cNvPr id="3" name="Espace réservé du contenu 2"/>
          <p:cNvSpPr>
            <a:spLocks noGrp="1"/>
          </p:cNvSpPr>
          <p:nvPr>
            <p:ph idx="1"/>
          </p:nvPr>
        </p:nvSpPr>
        <p:spPr>
          <a:xfrm>
            <a:off x="457200" y="1071546"/>
            <a:ext cx="7239000" cy="5384190"/>
          </a:xfrm>
        </p:spPr>
        <p:txBody>
          <a:bodyPr>
            <a:normAutofit/>
          </a:bodyPr>
          <a:lstStyle/>
          <a:p>
            <a:pPr algn="just">
              <a:buNone/>
            </a:pPr>
            <a:r>
              <a:rPr lang="fr-FR" sz="2000" dirty="0" smtClean="0"/>
              <a:t>« Le plagiat consiste à insérer, dans un travail académique, des formulations, des phrases, des passages, des images, ou des chapitres entiers, de même que des idées ou analyses repris de travaux d’autres auteurs, en les faisant passer pour siens. Le plagiat est réalisé de la part de l’auteur du travail soit par l’appropriation active desdits textes ou idées d’autrui, soit par l’omission de la référence correcte aux textes ou aux idées d’autrui et à leurs sources. Les règlements des facultés, ainsi que les indications détaillées des enseignants déterminent les modalités de référencement appropriées. » MARÇAIS (1981: 1)</a:t>
            </a:r>
            <a:endParaRPr lang="fr-FR" sz="2000"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68</a:t>
            </a:fld>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Méthodologie</a:t>
            </a:r>
            <a:br>
              <a:rPr lang="fr-FR" dirty="0" smtClean="0"/>
            </a:br>
            <a:endParaRPr lang="fr-FR" dirty="0"/>
          </a:p>
        </p:txBody>
      </p:sp>
      <p:sp>
        <p:nvSpPr>
          <p:cNvPr id="3" name="Espace réservé du contenu 2"/>
          <p:cNvSpPr>
            <a:spLocks noGrp="1"/>
          </p:cNvSpPr>
          <p:nvPr>
            <p:ph idx="1"/>
          </p:nvPr>
        </p:nvSpPr>
        <p:spPr/>
        <p:txBody>
          <a:bodyPr/>
          <a:lstStyle/>
          <a:p>
            <a:pPr>
              <a:buNone/>
            </a:pPr>
            <a:r>
              <a:rPr lang="fr-FR" dirty="0" smtClean="0"/>
              <a:t>-Cours théoriques</a:t>
            </a:r>
          </a:p>
          <a:p>
            <a:pPr>
              <a:buNone/>
            </a:pPr>
            <a:r>
              <a:rPr lang="fr-FR" dirty="0" smtClean="0"/>
              <a:t>-Travaux  universitaires menés par les étudiants (compte-rendu, exposés, petits mémoires)</a:t>
            </a: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7</a:t>
            </a:fld>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Bibliographie</a:t>
            </a:r>
            <a:br>
              <a:rPr lang="fr-FR" dirty="0" smtClean="0"/>
            </a:br>
            <a:endParaRPr lang="fr-FR" dirty="0"/>
          </a:p>
        </p:txBody>
      </p:sp>
      <p:sp>
        <p:nvSpPr>
          <p:cNvPr id="3" name="Espace réservé du contenu 2"/>
          <p:cNvSpPr>
            <a:spLocks noGrp="1"/>
          </p:cNvSpPr>
          <p:nvPr>
            <p:ph idx="1"/>
          </p:nvPr>
        </p:nvSpPr>
        <p:spPr>
          <a:xfrm>
            <a:off x="457200" y="1071546"/>
            <a:ext cx="7239000" cy="5384190"/>
          </a:xfrm>
        </p:spPr>
        <p:txBody>
          <a:bodyPr>
            <a:normAutofit fontScale="62500" lnSpcReduction="20000"/>
          </a:bodyPr>
          <a:lstStyle/>
          <a:p>
            <a:pPr algn="just">
              <a:buNone/>
            </a:pPr>
            <a:r>
              <a:rPr lang="fr-FR" sz="2800" dirty="0" smtClean="0">
                <a:latin typeface="Times New Roman" pitchFamily="18" charset="0"/>
                <a:cs typeface="Times New Roman" pitchFamily="18" charset="0"/>
              </a:rPr>
              <a:t>BEAUD Michel (1988), </a:t>
            </a:r>
            <a:r>
              <a:rPr lang="fr-FR" sz="2800" i="1" dirty="0" smtClean="0">
                <a:latin typeface="Times New Roman" pitchFamily="18" charset="0"/>
                <a:cs typeface="Times New Roman" pitchFamily="18" charset="0"/>
              </a:rPr>
              <a:t>L'art de la thèse - Comment préparer et rédiger une thèse de doctorat, un mémoire de DEA ou de maîtrise ou tout autre travail universitaire, La Découverte (première édition 1985). </a:t>
            </a:r>
          </a:p>
          <a:p>
            <a:pPr algn="just">
              <a:buNone/>
            </a:pPr>
            <a:r>
              <a:rPr lang="fr-FR" sz="2800" dirty="0" smtClean="0">
                <a:latin typeface="Times New Roman" pitchFamily="18" charset="0"/>
                <a:cs typeface="Times New Roman" pitchFamily="18" charset="0"/>
              </a:rPr>
              <a:t>BEAUD Stéphane, WEBER Florence (1997), </a:t>
            </a:r>
            <a:r>
              <a:rPr lang="fr-FR" sz="2800" i="1" dirty="0" smtClean="0">
                <a:latin typeface="Times New Roman" pitchFamily="18" charset="0"/>
                <a:cs typeface="Times New Roman" pitchFamily="18" charset="0"/>
              </a:rPr>
              <a:t>Guide de l’enquête de terrain. Produire et analyser des données ethnographiques, Paris, La Découverte (Repères) </a:t>
            </a:r>
          </a:p>
          <a:p>
            <a:pPr algn="just">
              <a:buNone/>
            </a:pPr>
            <a:r>
              <a:rPr lang="fr-FR" sz="2800" dirty="0" smtClean="0">
                <a:latin typeface="Times New Roman" pitchFamily="18" charset="0"/>
                <a:cs typeface="Times New Roman" pitchFamily="18" charset="0"/>
              </a:rPr>
              <a:t>BECKER Howard (2002), </a:t>
            </a:r>
            <a:r>
              <a:rPr lang="fr-FR" sz="2800" i="1" dirty="0" smtClean="0">
                <a:latin typeface="Times New Roman" pitchFamily="18" charset="0"/>
                <a:cs typeface="Times New Roman" pitchFamily="18" charset="0"/>
              </a:rPr>
              <a:t>Les ficelles du métier : comment conduire sa recherche en sciences sociales, Paris, La Découverte (Repères)</a:t>
            </a:r>
          </a:p>
          <a:p>
            <a:pPr algn="just">
              <a:buNone/>
            </a:pPr>
            <a:r>
              <a:rPr lang="fr-FR" sz="2800" dirty="0" smtClean="0">
                <a:latin typeface="Times New Roman" pitchFamily="18" charset="0"/>
                <a:cs typeface="Times New Roman" pitchFamily="18" charset="0"/>
              </a:rPr>
              <a:t>CEFAÏ Daniel (2003), </a:t>
            </a:r>
            <a:r>
              <a:rPr lang="fr-FR" sz="2800" i="1" dirty="0" smtClean="0">
                <a:latin typeface="Times New Roman" pitchFamily="18" charset="0"/>
                <a:cs typeface="Times New Roman" pitchFamily="18" charset="0"/>
              </a:rPr>
              <a:t>L’enquête de terrain, Paris, La Découverte (Recherches)</a:t>
            </a:r>
          </a:p>
          <a:p>
            <a:pPr algn="just">
              <a:buNone/>
            </a:pPr>
            <a:r>
              <a:rPr lang="fr-FR" sz="2800" dirty="0" smtClean="0">
                <a:latin typeface="Times New Roman" pitchFamily="18" charset="0"/>
                <a:cs typeface="Times New Roman" pitchFamily="18" charset="0"/>
              </a:rPr>
              <a:t>De LAGARDE J (1983), </a:t>
            </a:r>
            <a:r>
              <a:rPr lang="fr-FR" sz="2800" i="1" dirty="0" smtClean="0">
                <a:latin typeface="Times New Roman" pitchFamily="18" charset="0"/>
                <a:cs typeface="Times New Roman" pitchFamily="18" charset="0"/>
              </a:rPr>
              <a:t>Initiation à l’analyse des données, Paris, </a:t>
            </a:r>
            <a:r>
              <a:rPr lang="fr-FR" sz="2800" i="1" dirty="0" err="1" smtClean="0">
                <a:latin typeface="Times New Roman" pitchFamily="18" charset="0"/>
                <a:cs typeface="Times New Roman" pitchFamily="18" charset="0"/>
              </a:rPr>
              <a:t>Dunod</a:t>
            </a:r>
            <a:r>
              <a:rPr lang="fr-FR" sz="2800" i="1" dirty="0" smtClean="0">
                <a:latin typeface="Times New Roman" pitchFamily="18" charset="0"/>
                <a:cs typeface="Times New Roman" pitchFamily="18" charset="0"/>
              </a:rPr>
              <a:t>.</a:t>
            </a:r>
          </a:p>
          <a:p>
            <a:pPr algn="just">
              <a:buNone/>
            </a:pPr>
            <a:r>
              <a:rPr lang="fr-FR" sz="2800" dirty="0" smtClean="0">
                <a:latin typeface="Times New Roman" pitchFamily="18" charset="0"/>
                <a:cs typeface="Times New Roman" pitchFamily="18" charset="0"/>
              </a:rPr>
              <a:t>FORTIN, M-F. 2006, </a:t>
            </a:r>
            <a:r>
              <a:rPr lang="fr-FR" sz="2800" i="1" dirty="0" smtClean="0">
                <a:latin typeface="Times New Roman" pitchFamily="18" charset="0"/>
                <a:cs typeface="Times New Roman" pitchFamily="18" charset="0"/>
              </a:rPr>
              <a:t>Fondements et étapes du processus de recherche, méthodes quantitatives et qualitatives, </a:t>
            </a:r>
            <a:r>
              <a:rPr lang="fr-FR" sz="2800" dirty="0" smtClean="0">
                <a:latin typeface="Times New Roman" pitchFamily="18" charset="0"/>
                <a:cs typeface="Times New Roman" pitchFamily="18" charset="0"/>
              </a:rPr>
              <a:t>Canada, Johanne Gagnon</a:t>
            </a:r>
          </a:p>
          <a:p>
            <a:pPr algn="just">
              <a:buNone/>
            </a:pPr>
            <a:r>
              <a:rPr lang="fr-FR" sz="2800" dirty="0" smtClean="0">
                <a:latin typeface="Times New Roman" pitchFamily="18" charset="0"/>
                <a:cs typeface="Times New Roman" pitchFamily="18" charset="0"/>
              </a:rPr>
              <a:t>FRAGNIERE </a:t>
            </a:r>
            <a:r>
              <a:rPr lang="fr-FR" sz="2800" dirty="0" smtClean="0">
                <a:latin typeface="Times New Roman" pitchFamily="18" charset="0"/>
                <a:cs typeface="Times New Roman" pitchFamily="18" charset="0"/>
              </a:rPr>
              <a:t>J. P. (1986), </a:t>
            </a:r>
            <a:r>
              <a:rPr lang="fr-FR" sz="2800" i="1" dirty="0" smtClean="0">
                <a:latin typeface="Times New Roman" pitchFamily="18" charset="0"/>
                <a:cs typeface="Times New Roman" pitchFamily="18" charset="0"/>
              </a:rPr>
              <a:t>Comment réussir un mémoire, Paris, </a:t>
            </a:r>
            <a:r>
              <a:rPr lang="fr-FR" sz="2800" i="1" dirty="0" err="1" smtClean="0">
                <a:latin typeface="Times New Roman" pitchFamily="18" charset="0"/>
                <a:cs typeface="Times New Roman" pitchFamily="18" charset="0"/>
              </a:rPr>
              <a:t>Dunod</a:t>
            </a:r>
            <a:endParaRPr lang="fr-FR" sz="2800" i="1" dirty="0" smtClean="0">
              <a:latin typeface="Times New Roman" pitchFamily="18" charset="0"/>
              <a:cs typeface="Times New Roman" pitchFamily="18" charset="0"/>
            </a:endParaRPr>
          </a:p>
          <a:p>
            <a:pPr algn="just">
              <a:buNone/>
            </a:pPr>
            <a:r>
              <a:rPr lang="fr-FR" sz="2800" dirty="0" smtClean="0">
                <a:latin typeface="Times New Roman" pitchFamily="18" charset="0"/>
                <a:cs typeface="Times New Roman" pitchFamily="18" charset="0"/>
              </a:rPr>
              <a:t>N‟DA Paul (2006), </a:t>
            </a:r>
            <a:r>
              <a:rPr lang="fr-FR" sz="2800" i="1" dirty="0" smtClean="0">
                <a:latin typeface="Times New Roman" pitchFamily="18" charset="0"/>
                <a:cs typeface="Times New Roman" pitchFamily="18" charset="0"/>
              </a:rPr>
              <a:t>Méthodologie de la recherche, 3e édition, Abidjan, EDUCI. </a:t>
            </a:r>
          </a:p>
          <a:p>
            <a:pPr algn="just">
              <a:buNone/>
            </a:pPr>
            <a:r>
              <a:rPr lang="fr-FR" sz="2800" dirty="0" smtClean="0">
                <a:latin typeface="Times New Roman" pitchFamily="18" charset="0"/>
                <a:cs typeface="Times New Roman" pitchFamily="18" charset="0"/>
              </a:rPr>
              <a:t>PAILLE Pierre, MUCCHIELLI Alex (2003), </a:t>
            </a:r>
            <a:r>
              <a:rPr lang="fr-FR" sz="2800" i="1" dirty="0" smtClean="0">
                <a:latin typeface="Times New Roman" pitchFamily="18" charset="0"/>
                <a:cs typeface="Times New Roman" pitchFamily="18" charset="0"/>
              </a:rPr>
              <a:t>L’analyse qualitative en sciences humaines et sociales, Paris, Armand Colin (U)</a:t>
            </a:r>
          </a:p>
          <a:p>
            <a:pPr>
              <a:buNone/>
            </a:pPr>
            <a:endParaRPr lang="fr-FR" dirty="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8</a:t>
            </a:fld>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Introduction</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normAutofit/>
          </a:bodyPr>
          <a:lstStyle/>
          <a:p>
            <a:pPr algn="just">
              <a:buNone/>
            </a:pPr>
            <a:r>
              <a:rPr lang="fr-FR" dirty="0" smtClean="0"/>
              <a:t>La recherche est une démarche rationnelle bien organisée et rigoureuse pour étudier et comprendre un fait ou un phénomène.</a:t>
            </a:r>
          </a:p>
          <a:p>
            <a:pPr algn="just">
              <a:buNone/>
            </a:pPr>
            <a:endParaRPr lang="fr-FR" dirty="0" smtClean="0"/>
          </a:p>
          <a:p>
            <a:pPr algn="just">
              <a:buNone/>
            </a:pPr>
            <a:r>
              <a:rPr lang="fr-FR" dirty="0" smtClean="0"/>
              <a:t>La recherche scientifique est un ensemble d’actions entreprises en vue de produire et de développer les connaissances scientifiques. Elle est, en même temps, un mode d’acquisition de connaissances utilisant des moyens structurés et systématiques pour comprendre ou expliquer un phénomène.</a:t>
            </a:r>
          </a:p>
          <a:p>
            <a:pPr>
              <a:buNone/>
            </a:pPr>
            <a:endParaRPr lang="fr-FR" dirty="0" smtClean="0"/>
          </a:p>
        </p:txBody>
      </p:sp>
      <p:sp>
        <p:nvSpPr>
          <p:cNvPr id="4" name="Espace réservé du numéro de diapositive 3"/>
          <p:cNvSpPr>
            <a:spLocks noGrp="1"/>
          </p:cNvSpPr>
          <p:nvPr>
            <p:ph type="sldNum" sz="quarter" idx="12"/>
          </p:nvPr>
        </p:nvSpPr>
        <p:spPr/>
        <p:txBody>
          <a:bodyPr/>
          <a:lstStyle/>
          <a:p>
            <a:fld id="{966660C2-B95E-4D1A-9E74-2276D9AF452C}" type="slidenum">
              <a:rPr lang="fr-FR" smtClean="0"/>
              <a:pPr/>
              <a:t>9</a:t>
            </a:fld>
            <a:endParaRPr lang="fr-F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4809</TotalTime>
  <Words>4574</Words>
  <Application>Microsoft Office PowerPoint</Application>
  <PresentationFormat>Affichage à l'écran (4:3)</PresentationFormat>
  <Paragraphs>486</Paragraphs>
  <Slides>68</Slides>
  <Notes>1</Notes>
  <HiddenSlides>0</HiddenSlides>
  <MMClips>0</MMClips>
  <ScaleCrop>false</ScaleCrop>
  <HeadingPairs>
    <vt:vector size="4" baseType="variant">
      <vt:variant>
        <vt:lpstr>Thème</vt:lpstr>
      </vt:variant>
      <vt:variant>
        <vt:i4>1</vt:i4>
      </vt:variant>
      <vt:variant>
        <vt:lpstr>Titres des diapositives</vt:lpstr>
      </vt:variant>
      <vt:variant>
        <vt:i4>68</vt:i4>
      </vt:variant>
    </vt:vector>
  </HeadingPairs>
  <TitlesOfParts>
    <vt:vector size="69" baseType="lpstr">
      <vt:lpstr>Opulent</vt:lpstr>
      <vt:lpstr>Diapositive 1</vt:lpstr>
      <vt:lpstr>faculté Pluridisciplinaire de Nador Filière: études amazighes Semestre: 4 prof: saddouki mohammed </vt:lpstr>
      <vt:lpstr>Descriptif du cours </vt:lpstr>
      <vt:lpstr>Objectifs du cours </vt:lpstr>
      <vt:lpstr>Contenu du cours </vt:lpstr>
      <vt:lpstr>Diapositive 6</vt:lpstr>
      <vt:lpstr>Méthodologie </vt:lpstr>
      <vt:lpstr>Bibliographie </vt:lpstr>
      <vt:lpstr>Introduction </vt:lpstr>
      <vt:lpstr>Diapositive 10</vt:lpstr>
      <vt:lpstr> 1) La méthode de la prise de notes</vt:lpstr>
      <vt:lpstr>Diapositive 12</vt:lpstr>
      <vt:lpstr>Diapositive 13</vt:lpstr>
      <vt:lpstr>Diapositive 14</vt:lpstr>
      <vt:lpstr>Diapositive 15</vt:lpstr>
      <vt:lpstr>Diapositive 16</vt:lpstr>
      <vt:lpstr>La méthode de l’expose </vt:lpstr>
      <vt:lpstr>Diapositive 18</vt:lpstr>
      <vt:lpstr>Étapes pour mener un exposé </vt:lpstr>
      <vt:lpstr>Diapositive 20</vt:lpstr>
      <vt:lpstr>Diapositive 21</vt:lpstr>
      <vt:lpstr>Diapositive 22</vt:lpstr>
      <vt:lpstr>Diapositive 23</vt:lpstr>
      <vt:lpstr>Diapositive 24</vt:lpstr>
      <vt:lpstr>Diapositive 25</vt:lpstr>
      <vt:lpstr>Diapositive 26</vt:lpstr>
      <vt:lpstr> L’exposé comme présentation verbale</vt:lpstr>
      <vt:lpstr>Les techniques de l’enquête </vt:lpstr>
      <vt:lpstr>L’enquêteur </vt:lpstr>
      <vt:lpstr>Diapositive 30</vt:lpstr>
      <vt:lpstr>L’enquête </vt:lpstr>
      <vt:lpstr>L’enquêté </vt:lpstr>
      <vt:lpstr>Diapositive 33</vt:lpstr>
      <vt:lpstr>Étapes de l’enquête </vt:lpstr>
      <vt:lpstr>Diapositive 35</vt:lpstr>
      <vt:lpstr>Diapositive 36</vt:lpstr>
      <vt:lpstr>Diapositive 37</vt:lpstr>
      <vt:lpstr>Diapositive 38</vt:lpstr>
      <vt:lpstr>Diapositive 39</vt:lpstr>
      <vt:lpstr>Diapositive 40</vt:lpstr>
      <vt:lpstr>Diapositive 41</vt:lpstr>
      <vt:lpstr>Diapositive 42</vt:lpstr>
      <vt:lpstr>Diapositive 43</vt:lpstr>
      <vt:lpstr>Le compte rendu </vt:lpstr>
      <vt:lpstr>Diapositive 45</vt:lpstr>
      <vt:lpstr>Diapositive 46</vt:lpstr>
      <vt:lpstr>Différences entre compte rendu et rapport  </vt:lpstr>
      <vt:lpstr>Diapositive 48</vt:lpstr>
      <vt:lpstr>Le résumé </vt:lpstr>
      <vt:lpstr>Diapositive 50</vt:lpstr>
      <vt:lpstr>Diapositive 51</vt:lpstr>
      <vt:lpstr>Diapositive 52</vt:lpstr>
      <vt:lpstr>Diapositive 53</vt:lpstr>
      <vt:lpstr>Diapositive 54</vt:lpstr>
      <vt:lpstr>Le projet de fin d’étude </vt:lpstr>
      <vt:lpstr>Diapositive 56</vt:lpstr>
      <vt:lpstr>Diapositive 57</vt:lpstr>
      <vt:lpstr>1) Cerner le sujet </vt:lpstr>
      <vt:lpstr>2) Chercher les sources d’informations</vt:lpstr>
      <vt:lpstr>3) Sélectionner les documents </vt:lpstr>
      <vt:lpstr>4) Prélever l’information dans les documents</vt:lpstr>
      <vt:lpstr>5) Traiter l’information </vt:lpstr>
      <vt:lpstr>6) Communiquer l’information </vt:lpstr>
      <vt:lpstr>Diapositive 64</vt:lpstr>
      <vt:lpstr>Exemple de citation </vt:lpstr>
      <vt:lpstr>Bibliographie  </vt:lpstr>
      <vt:lpstr>Diapositive 67</vt:lpstr>
      <vt:lpstr>Le plagiat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dell</dc:creator>
  <cp:lastModifiedBy>dell</cp:lastModifiedBy>
  <cp:revision>133</cp:revision>
  <dcterms:created xsi:type="dcterms:W3CDTF">2021-04-09T12:04:40Z</dcterms:created>
  <dcterms:modified xsi:type="dcterms:W3CDTF">2021-06-07T12:25:04Z</dcterms:modified>
</cp:coreProperties>
</file>