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2"/>
  </p:notesMasterIdLst>
  <p:sldIdLst>
    <p:sldId id="256" r:id="rId2"/>
    <p:sldId id="257" r:id="rId3"/>
    <p:sldId id="258" r:id="rId4"/>
    <p:sldId id="259" r:id="rId5"/>
    <p:sldId id="263" r:id="rId6"/>
    <p:sldId id="312" r:id="rId7"/>
    <p:sldId id="262" r:id="rId8"/>
    <p:sldId id="261" r:id="rId9"/>
    <p:sldId id="264" r:id="rId10"/>
    <p:sldId id="265" r:id="rId11"/>
    <p:sldId id="266" r:id="rId12"/>
    <p:sldId id="267" r:id="rId13"/>
    <p:sldId id="269" r:id="rId14"/>
    <p:sldId id="270" r:id="rId15"/>
    <p:sldId id="268" r:id="rId16"/>
    <p:sldId id="308" r:id="rId17"/>
    <p:sldId id="309" r:id="rId18"/>
    <p:sldId id="310" r:id="rId19"/>
    <p:sldId id="307" r:id="rId20"/>
    <p:sldId id="271" r:id="rId21"/>
    <p:sldId id="272" r:id="rId22"/>
    <p:sldId id="273" r:id="rId23"/>
    <p:sldId id="284" r:id="rId24"/>
    <p:sldId id="274" r:id="rId25"/>
    <p:sldId id="279" r:id="rId26"/>
    <p:sldId id="275" r:id="rId27"/>
    <p:sldId id="280" r:id="rId28"/>
    <p:sldId id="276" r:id="rId29"/>
    <p:sldId id="277" r:id="rId30"/>
    <p:sldId id="278" r:id="rId31"/>
    <p:sldId id="281" r:id="rId32"/>
    <p:sldId id="282" r:id="rId33"/>
    <p:sldId id="285" r:id="rId34"/>
    <p:sldId id="286" r:id="rId35"/>
    <p:sldId id="283" r:id="rId36"/>
    <p:sldId id="311" r:id="rId37"/>
    <p:sldId id="321" r:id="rId38"/>
    <p:sldId id="313" r:id="rId39"/>
    <p:sldId id="314" r:id="rId40"/>
    <p:sldId id="315" r:id="rId41"/>
    <p:sldId id="316" r:id="rId42"/>
    <p:sldId id="322" r:id="rId43"/>
    <p:sldId id="317" r:id="rId44"/>
    <p:sldId id="318" r:id="rId45"/>
    <p:sldId id="320" r:id="rId46"/>
    <p:sldId id="319" r:id="rId47"/>
    <p:sldId id="323" r:id="rId48"/>
    <p:sldId id="324" r:id="rId49"/>
    <p:sldId id="325" r:id="rId50"/>
    <p:sldId id="326" r:id="rId51"/>
    <p:sldId id="327" r:id="rId52"/>
    <p:sldId id="328" r:id="rId53"/>
    <p:sldId id="329" r:id="rId54"/>
    <p:sldId id="330" r:id="rId55"/>
    <p:sldId id="331" r:id="rId56"/>
    <p:sldId id="332" r:id="rId57"/>
    <p:sldId id="333" r:id="rId58"/>
    <p:sldId id="334" r:id="rId59"/>
    <p:sldId id="335" r:id="rId60"/>
    <p:sldId id="336" r:id="rId61"/>
    <p:sldId id="337" r:id="rId62"/>
    <p:sldId id="338" r:id="rId63"/>
    <p:sldId id="339" r:id="rId64"/>
    <p:sldId id="340" r:id="rId65"/>
    <p:sldId id="341" r:id="rId66"/>
    <p:sldId id="342" r:id="rId67"/>
    <p:sldId id="343" r:id="rId68"/>
    <p:sldId id="344" r:id="rId69"/>
    <p:sldId id="345" r:id="rId70"/>
    <p:sldId id="346" r:id="rId7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813E97-947B-47C6-81BF-E9AFEAAA9A55}" type="datetimeFigureOut">
              <a:rPr lang="fr-FR" smtClean="0"/>
              <a:pPr/>
              <a:t>02/06/2022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50AE74-C27B-47E0-9D16-9E13C065F4C1}"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Connecteur droi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r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fr-FR" smtClean="0"/>
              <a:t>Cliquez pour modifier le style du titre</a:t>
            </a:r>
            <a:endParaRPr kumimoji="0" lang="en-US"/>
          </a:p>
        </p:txBody>
      </p:sp>
      <p:sp>
        <p:nvSpPr>
          <p:cNvPr id="25" name="Sous-titr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31" name="Espace réservé de la date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32D4AB9E-8889-420F-8B24-2B23EBB98DE8}" type="datetime1">
              <a:rPr lang="fr-FR" smtClean="0"/>
              <a:pPr/>
              <a:t>02/06/2022</a:t>
            </a:fld>
            <a:endParaRPr lang="fr-FR"/>
          </a:p>
        </p:txBody>
      </p:sp>
      <p:sp>
        <p:nvSpPr>
          <p:cNvPr id="18" name="Espace réservé du pied de page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r-FR"/>
          </a:p>
        </p:txBody>
      </p:sp>
      <p:sp>
        <p:nvSpPr>
          <p:cNvPr id="29" name="Espace réservé du numéro de diapositiv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E246F19-060F-4C85-B4E3-7BDC2028F9E8}"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7B1B3CE5-A7D6-440B-A187-124F37F99AFA}" type="datetime1">
              <a:rPr lang="fr-FR" smtClean="0"/>
              <a:pPr/>
              <a:t>02/06/2022</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E246F19-060F-4C85-B4E3-7BDC2028F9E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274955"/>
            <a:ext cx="1524000" cy="5851525"/>
          </a:xfrm>
        </p:spPr>
        <p:txBody>
          <a:bodyPr vert="eaVert" ancho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2"/>
            <a:ext cx="6019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242816" y="6557946"/>
            <a:ext cx="2002464" cy="226902"/>
          </a:xfrm>
        </p:spPr>
        <p:txBody>
          <a:bodyPr/>
          <a:lstStyle>
            <a:extLst/>
          </a:lstStyle>
          <a:p>
            <a:fld id="{8F9BFFEE-D69B-474B-94C6-42FBD97E33AB}" type="datetime1">
              <a:rPr lang="fr-FR" smtClean="0"/>
              <a:pPr/>
              <a:t>02/06/2022</a:t>
            </a:fld>
            <a:endParaRPr lang="fr-FR"/>
          </a:p>
        </p:txBody>
      </p:sp>
      <p:sp>
        <p:nvSpPr>
          <p:cNvPr id="5" name="Espace réservé du pied de page 4"/>
          <p:cNvSpPr>
            <a:spLocks noGrp="1"/>
          </p:cNvSpPr>
          <p:nvPr>
            <p:ph type="ftr" sz="quarter" idx="11"/>
          </p:nvPr>
        </p:nvSpPr>
        <p:spPr>
          <a:xfrm>
            <a:off x="457200" y="6556248"/>
            <a:ext cx="3657600" cy="228600"/>
          </a:xfrm>
        </p:spPr>
        <p:txBody>
          <a:bodyPr/>
          <a:lstStyle>
            <a:extLst/>
          </a:lstStyle>
          <a:p>
            <a:endParaRPr lang="fr-FR"/>
          </a:p>
        </p:txBody>
      </p:sp>
      <p:sp>
        <p:nvSpPr>
          <p:cNvPr id="6" name="Espace réservé du numéro de diapositiv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E246F19-060F-4C85-B4E3-7BDC2028F9E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9EFF900C-B09D-42CB-8E17-76ADCE421A83}" type="datetime1">
              <a:rPr lang="fr-FR" smtClean="0"/>
              <a:pPr/>
              <a:t>02/06/2022</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E246F19-060F-4C85-B4E3-7BDC2028F9E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6CB8FA4-B112-4AEB-B4DE-DC3A8B76D797}" type="datetime1">
              <a:rPr lang="fr-FR" smtClean="0"/>
              <a:pPr/>
              <a:t>02/06/2022</a:t>
            </a:fld>
            <a:endParaRPr lang="fr-FR"/>
          </a:p>
        </p:txBody>
      </p:sp>
      <p:sp>
        <p:nvSpPr>
          <p:cNvPr id="5" name="Espace réservé du pied de page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r-FR"/>
          </a:p>
        </p:txBody>
      </p:sp>
      <p:sp>
        <p:nvSpPr>
          <p:cNvPr id="6" name="Espace réservé du numéro de diapositive 5"/>
          <p:cNvSpPr>
            <a:spLocks noGrp="1"/>
          </p:cNvSpPr>
          <p:nvPr>
            <p:ph type="sldNum" sz="quarter" idx="12"/>
          </p:nvPr>
        </p:nvSpPr>
        <p:spPr>
          <a:xfrm>
            <a:off x="6733952" y="6555112"/>
            <a:ext cx="588336" cy="228600"/>
          </a:xfrm>
        </p:spPr>
        <p:txBody>
          <a:bodyPr/>
          <a:lstStyle>
            <a:extLst/>
          </a:lstStyle>
          <a:p>
            <a:fld id="{9E246F19-060F-4C85-B4E3-7BDC2028F9E8}"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11468269-05E0-4B6B-B23F-3C1E1B6B481A}" type="datetime1">
              <a:rPr lang="fr-FR" smtClean="0"/>
              <a:pPr/>
              <a:t>02/06/2022</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9E246F19-060F-4C85-B4E3-7BDC2028F9E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nchor="b"/>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9B0A10C8-DFA8-42FC-BC23-8F035C0E4AA3}" type="datetime1">
              <a:rPr lang="fr-FR" smtClean="0"/>
              <a:pPr/>
              <a:t>02/06/2022</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9E246F19-060F-4C85-B4E3-7BDC2028F9E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42974967-ECC0-48C3-9BF2-8E9A6211DA2A}" type="datetime1">
              <a:rPr lang="fr-FR" smtClean="0"/>
              <a:pPr/>
              <a:t>02/06/2022</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9E246F19-060F-4C85-B4E3-7BDC2028F9E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solidFill>
                  <a:schemeClr val="tx2"/>
                </a:solidFill>
              </a:defRPr>
            </a:lvl1pPr>
            <a:extLst/>
          </a:lstStyle>
          <a:p>
            <a:fld id="{EF38CCED-CF4B-45BA-830F-84AB7D770F9D}" type="datetime1">
              <a:rPr lang="fr-FR" smtClean="0"/>
              <a:pPr/>
              <a:t>02/06/2022</a:t>
            </a:fld>
            <a:endParaRPr lang="fr-FR"/>
          </a:p>
        </p:txBody>
      </p:sp>
      <p:sp>
        <p:nvSpPr>
          <p:cNvPr id="3" name="Espace réservé du pied de page 2"/>
          <p:cNvSpPr>
            <a:spLocks noGrp="1"/>
          </p:cNvSpPr>
          <p:nvPr>
            <p:ph type="ftr" sz="quarter" idx="11"/>
          </p:nvPr>
        </p:nvSpPr>
        <p:spPr/>
        <p:txBody>
          <a:bodyPr/>
          <a:lstStyle>
            <a:lvl1pPr>
              <a:defRPr>
                <a:solidFill>
                  <a:schemeClr val="tx2"/>
                </a:solidFill>
              </a:defRPr>
            </a:lvl1pPr>
            <a:extLst/>
          </a:lstStyle>
          <a:p>
            <a:endParaRPr lang="fr-FR"/>
          </a:p>
        </p:txBody>
      </p:sp>
      <p:sp>
        <p:nvSpPr>
          <p:cNvPr id="4" name="Espace réservé du numéro de diapositive 3"/>
          <p:cNvSpPr>
            <a:spLocks noGrp="1"/>
          </p:cNvSpPr>
          <p:nvPr>
            <p:ph type="sldNum" sz="quarter" idx="12"/>
          </p:nvPr>
        </p:nvSpPr>
        <p:spPr/>
        <p:txBody>
          <a:bodyPr/>
          <a:lstStyle>
            <a:extLst/>
          </a:lstStyle>
          <a:p>
            <a:fld id="{9E246F19-060F-4C85-B4E3-7BDC2028F9E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7384E02D-CD33-41C5-8714-1AC2DB4F84B9}" type="datetime1">
              <a:rPr lang="fr-FR" smtClean="0"/>
              <a:pPr/>
              <a:t>02/06/2022</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9E246F19-060F-4C85-B4E3-7BDC2028F9E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fr-FR" smtClean="0"/>
              <a:t>Cliquez pour modifier le style du titre</a:t>
            </a:r>
            <a:endParaRPr kumimoji="0" lang="en-US" dirty="0"/>
          </a:p>
        </p:txBody>
      </p:sp>
      <p:sp>
        <p:nvSpPr>
          <p:cNvPr id="4" name="Espace réservé du texte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extLst/>
          </a:lstStyle>
          <a:p>
            <a:fld id="{89F23106-3AAF-42CF-8071-ED8E2BF733CD}" type="datetime1">
              <a:rPr lang="fr-FR" smtClean="0"/>
              <a:pPr/>
              <a:t>02/06/2022</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9E246F19-060F-4C85-B4E3-7BDC2028F9E8}" type="slidenum">
              <a:rPr lang="fr-FR" smtClean="0"/>
              <a:pPr/>
              <a:t>‹N°›</a:t>
            </a:fld>
            <a:endParaRPr lang="fr-FR"/>
          </a:p>
        </p:txBody>
      </p:sp>
      <p:sp>
        <p:nvSpPr>
          <p:cNvPr id="10" name="Espace réservé pour une imag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fr-FR" smtClean="0"/>
              <a:t>Cliquez sur l'icône pour ajouter une image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Espace réservé du titre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fr-FR" smtClean="0"/>
              <a:t>Cliquez pour modifier le style du titre</a:t>
            </a:r>
            <a:endParaRPr kumimoji="0" lang="en-US"/>
          </a:p>
        </p:txBody>
      </p:sp>
      <p:sp>
        <p:nvSpPr>
          <p:cNvPr id="31" name="Espace réservé du texte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7" name="Espace réservé de la date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5FB8B5D-88A9-4F32-850E-CC773908A6C6}" type="datetime1">
              <a:rPr lang="fr-FR" smtClean="0"/>
              <a:pPr/>
              <a:t>02/06/2022</a:t>
            </a:fld>
            <a:endParaRPr lang="fr-FR"/>
          </a:p>
        </p:txBody>
      </p:sp>
      <p:sp>
        <p:nvSpPr>
          <p:cNvPr id="4" name="Espace réservé du pied de page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r-FR"/>
          </a:p>
        </p:txBody>
      </p:sp>
      <p:sp>
        <p:nvSpPr>
          <p:cNvPr id="16" name="Espace réservé du numéro de diapositiv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E246F19-060F-4C85-B4E3-7BDC2028F9E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dirty="0"/>
          </a:p>
        </p:txBody>
      </p:sp>
      <p:sp>
        <p:nvSpPr>
          <p:cNvPr id="3" name="Sous-titre 2"/>
          <p:cNvSpPr>
            <a:spLocks noGrp="1"/>
          </p:cNvSpPr>
          <p:nvPr>
            <p:ph type="subTitle" idx="1"/>
          </p:nvPr>
        </p:nvSpPr>
        <p:spPr/>
        <p:txBody>
          <a:bodyPr/>
          <a:lstStyle/>
          <a:p>
            <a:endParaRPr lang="fr-FR"/>
          </a:p>
        </p:txBody>
      </p:sp>
      <p:pic>
        <p:nvPicPr>
          <p:cNvPr id="4" name="Image 3" descr="IMG-20200913-WA0017.jpg"/>
          <p:cNvPicPr>
            <a:picLocks noChangeAspect="1"/>
          </p:cNvPicPr>
          <p:nvPr/>
        </p:nvPicPr>
        <p:blipFill>
          <a:blip r:embed="rId2" cstate="print"/>
          <a:stretch>
            <a:fillRect/>
          </a:stretch>
        </p:blipFill>
        <p:spPr>
          <a:xfrm>
            <a:off x="0" y="0"/>
            <a:ext cx="9144000" cy="6858000"/>
          </a:xfrm>
          <a:prstGeom prst="rect">
            <a:avLst/>
          </a:prstGeom>
        </p:spPr>
      </p:pic>
      <p:sp>
        <p:nvSpPr>
          <p:cNvPr id="5" name="Espace réservé du numéro de diapositive 4"/>
          <p:cNvSpPr>
            <a:spLocks noGrp="1"/>
          </p:cNvSpPr>
          <p:nvPr>
            <p:ph type="sldNum" sz="quarter" idx="12"/>
          </p:nvPr>
        </p:nvSpPr>
        <p:spPr/>
        <p:txBody>
          <a:bodyPr/>
          <a:lstStyle/>
          <a:p>
            <a:fld id="{9E246F19-060F-4C85-B4E3-7BDC2028F9E8}" type="slidenum">
              <a:rPr lang="fr-FR" smtClean="0"/>
              <a:pPr/>
              <a:t>1</a:t>
            </a:fld>
            <a:endParaRPr lang="fr-F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domaines de la linguistique</a:t>
            </a:r>
            <a:br>
              <a:rPr lang="fr-FR" dirty="0" smtClean="0"/>
            </a:br>
            <a:endParaRPr lang="fr-FR" dirty="0"/>
          </a:p>
        </p:txBody>
      </p:sp>
      <p:sp>
        <p:nvSpPr>
          <p:cNvPr id="3" name="Espace réservé du contenu 2"/>
          <p:cNvSpPr>
            <a:spLocks noGrp="1"/>
          </p:cNvSpPr>
          <p:nvPr>
            <p:ph idx="1"/>
          </p:nvPr>
        </p:nvSpPr>
        <p:spPr>
          <a:xfrm>
            <a:off x="457200" y="1142984"/>
            <a:ext cx="7239000" cy="5312752"/>
          </a:xfrm>
        </p:spPr>
        <p:txBody>
          <a:bodyPr>
            <a:normAutofit lnSpcReduction="10000"/>
          </a:bodyPr>
          <a:lstStyle/>
          <a:p>
            <a:r>
              <a:rPr lang="fr-FR" sz="2800" dirty="0" smtClean="0"/>
              <a:t>Phonétique</a:t>
            </a:r>
          </a:p>
          <a:p>
            <a:pPr>
              <a:buNone/>
            </a:pPr>
            <a:r>
              <a:rPr lang="fr-FR" sz="2800" dirty="0" smtClean="0"/>
              <a:t>   étude du son (phone)</a:t>
            </a:r>
          </a:p>
          <a:p>
            <a:r>
              <a:rPr lang="fr-FR" sz="2800" dirty="0" smtClean="0"/>
              <a:t> Phonologie</a:t>
            </a:r>
          </a:p>
          <a:p>
            <a:pPr>
              <a:buNone/>
            </a:pPr>
            <a:r>
              <a:rPr lang="fr-FR" sz="2800" dirty="0" smtClean="0"/>
              <a:t>    étude et du son et du sens</a:t>
            </a:r>
          </a:p>
          <a:p>
            <a:r>
              <a:rPr lang="fr-FR" sz="2800" dirty="0" smtClean="0"/>
              <a:t>Morphologie</a:t>
            </a:r>
          </a:p>
          <a:p>
            <a:pPr>
              <a:buNone/>
            </a:pPr>
            <a:r>
              <a:rPr lang="fr-FR" sz="2800" dirty="0" smtClean="0"/>
              <a:t>    étude des formes des expressions</a:t>
            </a:r>
          </a:p>
          <a:p>
            <a:r>
              <a:rPr lang="fr-FR" sz="2800" dirty="0" smtClean="0"/>
              <a:t>Syntaxe</a:t>
            </a:r>
          </a:p>
          <a:p>
            <a:pPr>
              <a:buNone/>
            </a:pPr>
            <a:r>
              <a:rPr lang="fr-FR" sz="2800" dirty="0" smtClean="0"/>
              <a:t>     étude de la combinaison entres les constituants de la phrase</a:t>
            </a:r>
          </a:p>
          <a:p>
            <a:r>
              <a:rPr lang="fr-FR" sz="2800" dirty="0" smtClean="0"/>
              <a:t> Sémantique</a:t>
            </a:r>
          </a:p>
          <a:p>
            <a:pPr>
              <a:buNone/>
            </a:pPr>
            <a:r>
              <a:rPr lang="fr-FR" sz="2800" dirty="0" smtClean="0"/>
              <a:t>    étude du sens/signification des énoncés</a:t>
            </a:r>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10</a:t>
            </a:fld>
            <a:endParaRPr lang="fr-F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La double articulation</a:t>
            </a:r>
            <a:br>
              <a:rPr lang="fr-FR" dirty="0" smtClean="0"/>
            </a:br>
            <a:endParaRPr lang="fr-FR" dirty="0"/>
          </a:p>
        </p:txBody>
      </p:sp>
      <p:sp>
        <p:nvSpPr>
          <p:cNvPr id="3" name="Espace réservé du contenu 2"/>
          <p:cNvSpPr>
            <a:spLocks noGrp="1"/>
          </p:cNvSpPr>
          <p:nvPr>
            <p:ph idx="1"/>
          </p:nvPr>
        </p:nvSpPr>
        <p:spPr>
          <a:xfrm>
            <a:off x="457200" y="1142984"/>
            <a:ext cx="7239000" cy="5312752"/>
          </a:xfrm>
        </p:spPr>
        <p:txBody>
          <a:bodyPr>
            <a:normAutofit fontScale="92500" lnSpcReduction="10000"/>
          </a:bodyPr>
          <a:lstStyle/>
          <a:p>
            <a:pPr algn="just">
              <a:buNone/>
            </a:pPr>
            <a:r>
              <a:rPr lang="fr-FR" sz="2400" b="1" dirty="0" smtClean="0"/>
              <a:t>D’abord qu’est-ce que le langage ?</a:t>
            </a:r>
          </a:p>
          <a:p>
            <a:pPr algn="just">
              <a:buNone/>
            </a:pPr>
            <a:r>
              <a:rPr lang="fr-FR" sz="2400" b="1" dirty="0" smtClean="0"/>
              <a:t>-Le langage est l’aptitude symbolique que l’homme possède pour communiquer. </a:t>
            </a:r>
          </a:p>
          <a:p>
            <a:pPr algn="just">
              <a:buNone/>
            </a:pPr>
            <a:r>
              <a:rPr lang="fr-FR" sz="2400" b="1" dirty="0" smtClean="0"/>
              <a:t>-Il est constitué de la langue et de la parole.</a:t>
            </a:r>
          </a:p>
          <a:p>
            <a:pPr algn="just">
              <a:buNone/>
            </a:pPr>
            <a:r>
              <a:rPr lang="fr-FR" sz="2400" b="1" dirty="0" smtClean="0"/>
              <a:t>-Le langage humain et la double articulation:</a:t>
            </a:r>
          </a:p>
          <a:p>
            <a:pPr algn="just">
              <a:buNone/>
            </a:pPr>
            <a:endParaRPr lang="fr-FR" sz="2400" b="1" dirty="0" smtClean="0"/>
          </a:p>
          <a:p>
            <a:pPr algn="just"/>
            <a:r>
              <a:rPr lang="fr-FR" sz="2400" dirty="0" smtClean="0"/>
              <a:t>La première articulation est constituée par les unités significatives (unités lexicales et grammaticales) (monèmes).</a:t>
            </a:r>
          </a:p>
          <a:p>
            <a:pPr algn="just">
              <a:buNone/>
            </a:pPr>
            <a:r>
              <a:rPr lang="fr-FR" sz="2400" dirty="0" smtClean="0"/>
              <a:t>   -A l’intérieur des monèmes (morphologie), on distingue deux catégories:</a:t>
            </a:r>
          </a:p>
          <a:p>
            <a:pPr algn="just">
              <a:buNone/>
            </a:pPr>
            <a:r>
              <a:rPr lang="fr-FR" sz="2400" dirty="0" smtClean="0"/>
              <a:t>    1)    les lexèmes qui font une classe ouverte,</a:t>
            </a:r>
          </a:p>
          <a:p>
            <a:pPr algn="just">
              <a:buNone/>
            </a:pPr>
            <a:r>
              <a:rPr lang="fr-FR" sz="2400" dirty="0" smtClean="0"/>
              <a:t>     2)    les morphèmes qui relèvent de la grammaire,</a:t>
            </a:r>
          </a:p>
          <a:p>
            <a:pPr algn="just">
              <a:buNone/>
            </a:pPr>
            <a:r>
              <a:rPr lang="fr-FR" sz="2400" dirty="0" smtClean="0"/>
              <a:t>            ils  constituent une classe fermée.</a:t>
            </a:r>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11</a:t>
            </a:fld>
            <a:endParaRPr lang="fr-F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lstStyle/>
          <a:p>
            <a:pPr algn="just">
              <a:buNone/>
            </a:pPr>
            <a:r>
              <a:rPr lang="fr-FR" sz="2400" dirty="0" smtClean="0"/>
              <a:t>La seconde articulation est formée par les unités distinctives dépourvues de sens:</a:t>
            </a:r>
          </a:p>
          <a:p>
            <a:pPr algn="just">
              <a:buNone/>
            </a:pPr>
            <a:r>
              <a:rPr lang="fr-FR" sz="2400" dirty="0" smtClean="0"/>
              <a:t>   -   les phonèmes (phonologie)  -proprement dit- qui sont des unités de la première articulation,</a:t>
            </a:r>
          </a:p>
          <a:p>
            <a:pPr algn="just">
              <a:buNone/>
            </a:pPr>
            <a:r>
              <a:rPr lang="fr-FR" sz="2400" dirty="0" smtClean="0"/>
              <a:t>   -    Ils permettent de constituer les monèmes</a:t>
            </a:r>
          </a:p>
          <a:p>
            <a:pPr algn="just">
              <a:buNone/>
            </a:pPr>
            <a:r>
              <a:rPr lang="fr-FR" sz="2400" dirty="0" smtClean="0"/>
              <a:t>    - Ces unités  (les phonèmes) forment la deuxième articulation</a:t>
            </a:r>
            <a:r>
              <a:rPr lang="fr-FR" sz="2800" dirty="0" smtClean="0"/>
              <a:t>.</a:t>
            </a:r>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12</a:t>
            </a:fld>
            <a:endParaRPr lang="fr-F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synchrone et diachronie</a:t>
            </a:r>
            <a:br>
              <a:rPr lang="fr-FR" dirty="0" smtClean="0"/>
            </a:br>
            <a:endParaRPr lang="fr-FR" dirty="0"/>
          </a:p>
        </p:txBody>
      </p:sp>
      <p:sp>
        <p:nvSpPr>
          <p:cNvPr id="3" name="Espace réservé du contenu 2"/>
          <p:cNvSpPr>
            <a:spLocks noGrp="1"/>
          </p:cNvSpPr>
          <p:nvPr>
            <p:ph idx="1"/>
          </p:nvPr>
        </p:nvSpPr>
        <p:spPr/>
        <p:txBody>
          <a:bodyPr>
            <a:normAutofit fontScale="85000" lnSpcReduction="10000"/>
          </a:bodyPr>
          <a:lstStyle/>
          <a:p>
            <a:pPr algn="just">
              <a:buNone/>
            </a:pPr>
            <a:r>
              <a:rPr lang="fr-FR" sz="2400" b="1" dirty="0" smtClean="0"/>
              <a:t>Synchronie / Diachronie</a:t>
            </a:r>
          </a:p>
          <a:p>
            <a:pPr algn="just">
              <a:buNone/>
            </a:pPr>
            <a:r>
              <a:rPr lang="fr-FR" sz="2400" dirty="0" smtClean="0"/>
              <a:t>     - L'axe synchronique et l'axe diachronique sont nécessaires à toute    étude linguistique:</a:t>
            </a:r>
          </a:p>
          <a:p>
            <a:pPr algn="just">
              <a:buNone/>
            </a:pPr>
            <a:r>
              <a:rPr lang="fr-FR" sz="2400" dirty="0" smtClean="0"/>
              <a:t>Dans le CLG:</a:t>
            </a:r>
          </a:p>
          <a:p>
            <a:pPr algn="just">
              <a:buNone/>
            </a:pPr>
            <a:r>
              <a:rPr lang="fr-FR" sz="2400" dirty="0" smtClean="0"/>
              <a:t>    -la synchronie est  le fonctionnement de la langue, elle s'applique à un moment précis de la langue (aspects statiques et invariants de la langue, état de langue )</a:t>
            </a:r>
          </a:p>
          <a:p>
            <a:pPr algn="just">
              <a:buNone/>
            </a:pPr>
            <a:r>
              <a:rPr lang="fr-FR" sz="2400" dirty="0" smtClean="0"/>
              <a:t>     -Or, la diachronie est le domaine des évolutions de et dans la langue (changements et variations de la langue, système évolutif). </a:t>
            </a:r>
          </a:p>
          <a:p>
            <a:pPr algn="just">
              <a:buNone/>
            </a:pPr>
            <a:r>
              <a:rPr lang="fr-FR" sz="2400" dirty="0" smtClean="0"/>
              <a:t>    - Primauté de la synchronie en linguistique:</a:t>
            </a:r>
          </a:p>
          <a:p>
            <a:pPr>
              <a:buNone/>
            </a:pPr>
            <a:r>
              <a:rPr lang="fr-FR" sz="2400" dirty="0" smtClean="0"/>
              <a:t>   Pour le CLG, la linguistique doit s'intéresser à la synchronie qu'a la diachronie</a:t>
            </a:r>
          </a:p>
          <a:p>
            <a:pPr>
              <a:buNone/>
            </a:pPr>
            <a:r>
              <a:rPr lang="fr-FR" sz="2400" dirty="0" smtClean="0"/>
              <a:t>      (Un locuteur ne connait jamais l’histoire de sa langue, le CLG prend l'exemple du jeu d’échec).</a:t>
            </a:r>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13</a:t>
            </a:fld>
            <a:endParaRPr lang="fr-F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fr-FR" dirty="0" smtClean="0"/>
              <a:t/>
            </a:r>
            <a:br>
              <a:rPr lang="fr-FR" dirty="0" smtClean="0"/>
            </a:br>
            <a:r>
              <a:rPr lang="fr-FR" sz="3100" dirty="0" smtClean="0"/>
              <a:t>Axe syntagmatique/paradigmatique</a:t>
            </a:r>
            <a:br>
              <a:rPr lang="fr-FR" sz="3100" dirty="0" smtClean="0"/>
            </a:br>
            <a:endParaRPr lang="fr-FR" sz="3100" dirty="0"/>
          </a:p>
        </p:txBody>
      </p:sp>
      <p:sp>
        <p:nvSpPr>
          <p:cNvPr id="3" name="Espace réservé du contenu 2"/>
          <p:cNvSpPr>
            <a:spLocks noGrp="1"/>
          </p:cNvSpPr>
          <p:nvPr>
            <p:ph idx="1"/>
          </p:nvPr>
        </p:nvSpPr>
        <p:spPr>
          <a:xfrm>
            <a:off x="457200" y="1285860"/>
            <a:ext cx="7239000" cy="5169876"/>
          </a:xfrm>
        </p:spPr>
        <p:txBody>
          <a:bodyPr>
            <a:normAutofit lnSpcReduction="10000"/>
          </a:bodyPr>
          <a:lstStyle/>
          <a:p>
            <a:pPr algn="just">
              <a:buNone/>
            </a:pPr>
            <a:r>
              <a:rPr lang="fr-FR" dirty="0" smtClean="0"/>
              <a:t>Les axes syntagmatique et paradigmatique constituent, tous les deux, la langue. Toutefois l’axe syntagmatique, comme son nom l’indique, relève de la nature constitutive des </a:t>
            </a:r>
            <a:r>
              <a:rPr lang="fr-FR" dirty="0" smtClean="0">
                <a:solidFill>
                  <a:srgbClr val="FF0000"/>
                </a:solidFill>
              </a:rPr>
              <a:t>syntagmes (constituants de la phrase)</a:t>
            </a:r>
            <a:r>
              <a:rPr lang="fr-FR" dirty="0" smtClean="0"/>
              <a:t>, en ce sens, est un axe associatif, permettant la combinaison entre les éléments phrastiques, en tant </a:t>
            </a:r>
            <a:r>
              <a:rPr lang="fr-FR" dirty="0" smtClean="0">
                <a:solidFill>
                  <a:srgbClr val="FF0000"/>
                </a:solidFill>
              </a:rPr>
              <a:t>qu'unités fonctionnelles</a:t>
            </a:r>
            <a:r>
              <a:rPr lang="fr-FR" dirty="0" smtClean="0"/>
              <a:t> de la phrase. Nonobstant, l’axe paradigmatique présente les </a:t>
            </a:r>
            <a:r>
              <a:rPr lang="fr-FR" dirty="0" smtClean="0">
                <a:solidFill>
                  <a:srgbClr val="FF0000"/>
                </a:solidFill>
              </a:rPr>
              <a:t>paradigmes</a:t>
            </a:r>
            <a:r>
              <a:rPr lang="fr-FR" dirty="0" smtClean="0"/>
              <a:t> (ensemble des formes du mot)  possibles des éléments phrastiques, en tant </a:t>
            </a:r>
            <a:r>
              <a:rPr lang="fr-FR" dirty="0" smtClean="0">
                <a:solidFill>
                  <a:srgbClr val="FF0000"/>
                </a:solidFill>
              </a:rPr>
              <a:t>qu’unités formelles </a:t>
            </a:r>
            <a:r>
              <a:rPr lang="fr-FR" dirty="0" smtClean="0"/>
              <a:t>dans la phrase.</a:t>
            </a:r>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14</a:t>
            </a:fld>
            <a:endParaRPr lang="fr-F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357166"/>
            <a:ext cx="7239000" cy="1143000"/>
          </a:xfrm>
        </p:spPr>
        <p:txBody>
          <a:bodyPr>
            <a:normAutofit fontScale="90000"/>
          </a:bodyPr>
          <a:lstStyle/>
          <a:p>
            <a:r>
              <a:rPr lang="fr-FR" dirty="0" smtClean="0"/>
              <a:t>Les Catégories linguistiques</a:t>
            </a:r>
            <a:br>
              <a:rPr lang="fr-FR" dirty="0" smtClean="0"/>
            </a:br>
            <a:endParaRPr lang="fr-FR" dirty="0"/>
          </a:p>
        </p:txBody>
      </p:sp>
      <p:sp>
        <p:nvSpPr>
          <p:cNvPr id="3" name="Espace réservé du contenu 2"/>
          <p:cNvSpPr>
            <a:spLocks noGrp="1"/>
          </p:cNvSpPr>
          <p:nvPr>
            <p:ph idx="1"/>
          </p:nvPr>
        </p:nvSpPr>
        <p:spPr>
          <a:xfrm>
            <a:off x="457200" y="1142984"/>
            <a:ext cx="7239000" cy="5312752"/>
          </a:xfrm>
        </p:spPr>
        <p:txBody>
          <a:bodyPr>
            <a:normAutofit fontScale="92500" lnSpcReduction="10000"/>
          </a:bodyPr>
          <a:lstStyle/>
          <a:p>
            <a:pPr>
              <a:buNone/>
            </a:pPr>
            <a:r>
              <a:rPr lang="fr-FR" dirty="0" smtClean="0"/>
              <a:t>Le mot a une nature et une fonction:                  </a:t>
            </a:r>
          </a:p>
          <a:p>
            <a:pPr>
              <a:buNone/>
            </a:pPr>
            <a:r>
              <a:rPr lang="fr-FR" dirty="0" smtClean="0"/>
              <a:t>                           Mot</a:t>
            </a:r>
          </a:p>
          <a:p>
            <a:pPr>
              <a:buNone/>
            </a:pPr>
            <a:endParaRPr lang="fr-FR" dirty="0" smtClean="0"/>
          </a:p>
          <a:p>
            <a:pPr>
              <a:buNone/>
            </a:pPr>
            <a:r>
              <a:rPr lang="fr-FR" dirty="0" smtClean="0"/>
              <a:t>                 nature     fonction</a:t>
            </a:r>
          </a:p>
          <a:p>
            <a:pPr>
              <a:buNone/>
            </a:pPr>
            <a:r>
              <a:rPr lang="fr-FR" dirty="0" smtClean="0"/>
              <a:t>                (identité)   (rôle syntaxique)</a:t>
            </a:r>
          </a:p>
          <a:p>
            <a:pPr>
              <a:buNone/>
            </a:pPr>
            <a:endParaRPr lang="fr-FR" dirty="0" smtClean="0"/>
          </a:p>
          <a:p>
            <a:pPr>
              <a:buNone/>
            </a:pPr>
            <a:r>
              <a:rPr lang="fr-FR" dirty="0" smtClean="0"/>
              <a:t>-La nature du mot est son identité; c’est-à-dire il est ce qu’il est et il ne peut être que ce qu’il est.</a:t>
            </a:r>
          </a:p>
          <a:p>
            <a:pPr>
              <a:buNone/>
            </a:pPr>
            <a:r>
              <a:rPr lang="fr-FR" dirty="0" smtClean="0"/>
              <a:t>-Chaque mot a ses propres propriétés combinatoires.</a:t>
            </a:r>
          </a:p>
          <a:p>
            <a:pPr>
              <a:buNone/>
            </a:pPr>
            <a:r>
              <a:rPr lang="fr-FR" dirty="0" smtClean="0"/>
              <a:t>-La fonction du mot est son rôle syntaxique qui n’est déterminé qu’à l’endroit des autres mots de/dans la phrase.</a:t>
            </a:r>
          </a:p>
          <a:p>
            <a:pPr>
              <a:buNone/>
            </a:pPr>
            <a:endParaRPr lang="fr-FR" dirty="0" smtClean="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15</a:t>
            </a:fld>
            <a:endParaRPr lang="fr-FR"/>
          </a:p>
        </p:txBody>
      </p:sp>
      <p:cxnSp>
        <p:nvCxnSpPr>
          <p:cNvPr id="6" name="Connecteur droit avec flèche 5"/>
          <p:cNvCxnSpPr/>
          <p:nvPr/>
        </p:nvCxnSpPr>
        <p:spPr>
          <a:xfrm rot="10800000" flipV="1">
            <a:off x="2357422" y="1928802"/>
            <a:ext cx="571504"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Connecteur droit avec flèche 7"/>
          <p:cNvCxnSpPr/>
          <p:nvPr/>
        </p:nvCxnSpPr>
        <p:spPr>
          <a:xfrm>
            <a:off x="3071802" y="1928802"/>
            <a:ext cx="642942"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lnSpcReduction="10000"/>
          </a:bodyPr>
          <a:lstStyle/>
          <a:p>
            <a:pPr algn="just">
              <a:buNone/>
            </a:pPr>
            <a:r>
              <a:rPr lang="fr-FR" dirty="0" smtClean="0"/>
              <a:t>Si on postule que le mot est un élément linguistique fondamental, on doit en établir une classification pour pouvoir l’employer correctement.</a:t>
            </a:r>
          </a:p>
          <a:p>
            <a:pPr algn="just">
              <a:buNone/>
            </a:pPr>
            <a:r>
              <a:rPr lang="fr-FR" dirty="0" smtClean="0"/>
              <a:t>Les parties du discours(ou classes de mots, espèces de mots, classes grammaticales, catégories grammaticales, catégories linguistiques…) sont les classes de mots que l’on distingue dans une langue donnée afin de dégager les classes syntaxiques; c’est-à-dire un ensemble de mots présentant les mêmes compatibilités(c’est la faculté quand deux ou plusieurs morphèmes se trouvent employer ensemble et sont liés dans une relation syntaxique).</a:t>
            </a:r>
          </a:p>
          <a:p>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16</a:t>
            </a:fld>
            <a:endParaRPr lang="fr-F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lnSpcReduction="10000"/>
          </a:bodyPr>
          <a:lstStyle/>
          <a:p>
            <a:pPr algn="just">
              <a:buNone/>
            </a:pPr>
            <a:r>
              <a:rPr lang="fr-FR" dirty="0" smtClean="0"/>
              <a:t>Les classes sont définies par le rôle réciproque des mots dans la constitution de la phrase.</a:t>
            </a:r>
          </a:p>
          <a:p>
            <a:pPr algn="just">
              <a:buNone/>
            </a:pPr>
            <a:r>
              <a:rPr lang="fr-FR" dirty="0" smtClean="0"/>
              <a:t>Le nom tête de syntagme nominale s’associe au verbe tête de syntagme verbal pour constituer la phrase.</a:t>
            </a:r>
          </a:p>
          <a:p>
            <a:pPr algn="just">
              <a:buNone/>
            </a:pPr>
            <a:r>
              <a:rPr lang="fr-FR" dirty="0" smtClean="0"/>
              <a:t>En fait, la présence ou l’absence de la flexion qui distingue les espèces des mots variables et ceux invariables, mais c’est le rôle syntaxique qui détermine les neufs classes de mots de la langue française.</a:t>
            </a:r>
          </a:p>
          <a:p>
            <a:pPr algn="just">
              <a:buNone/>
            </a:pPr>
            <a:r>
              <a:rPr lang="fr-FR" dirty="0" smtClean="0"/>
              <a:t>Il nous importe de présenter, d’abord, les trois critères de catégorisation des catégories linguistiques de toute langue avant de présenter les parties du discours de la langue française.</a:t>
            </a: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17</a:t>
            </a:fld>
            <a:endParaRPr lang="fr-F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Critères linguistiques</a:t>
            </a:r>
            <a:br>
              <a:rPr lang="fr-FR" dirty="0" smtClean="0"/>
            </a:br>
            <a:endParaRPr lang="fr-FR" dirty="0"/>
          </a:p>
        </p:txBody>
      </p:sp>
      <p:sp>
        <p:nvSpPr>
          <p:cNvPr id="3" name="Espace réservé du contenu 2"/>
          <p:cNvSpPr>
            <a:spLocks noGrp="1"/>
          </p:cNvSpPr>
          <p:nvPr>
            <p:ph idx="1"/>
          </p:nvPr>
        </p:nvSpPr>
        <p:spPr>
          <a:xfrm>
            <a:off x="457200" y="1000108"/>
            <a:ext cx="7239000" cy="5455628"/>
          </a:xfrm>
        </p:spPr>
        <p:txBody>
          <a:bodyPr>
            <a:normAutofit/>
          </a:bodyPr>
          <a:lstStyle/>
          <a:p>
            <a:pPr algn="just">
              <a:buNone/>
            </a:pPr>
            <a:r>
              <a:rPr lang="fr-FR" dirty="0" smtClean="0"/>
              <a:t>Le critère formel ou morphologique</a:t>
            </a:r>
          </a:p>
          <a:p>
            <a:pPr algn="just">
              <a:buNone/>
            </a:pPr>
            <a:r>
              <a:rPr lang="fr-FR" dirty="0" smtClean="0"/>
              <a:t>                     morphologie</a:t>
            </a:r>
          </a:p>
          <a:p>
            <a:pPr algn="just">
              <a:buNone/>
            </a:pPr>
            <a:r>
              <a:rPr lang="fr-FR" dirty="0" smtClean="0"/>
              <a:t>                      (variabilité)</a:t>
            </a:r>
          </a:p>
          <a:p>
            <a:pPr algn="just">
              <a:buNone/>
            </a:pPr>
            <a:r>
              <a:rPr lang="fr-FR" dirty="0" smtClean="0"/>
              <a:t>Le critère fonctionnel ou syntaxique</a:t>
            </a:r>
          </a:p>
          <a:p>
            <a:pPr algn="just">
              <a:buNone/>
            </a:pPr>
            <a:r>
              <a:rPr lang="fr-FR" dirty="0" smtClean="0"/>
              <a:t>                    syntaxe</a:t>
            </a:r>
          </a:p>
          <a:p>
            <a:pPr algn="just">
              <a:buNone/>
            </a:pPr>
            <a:r>
              <a:rPr lang="fr-FR" dirty="0" smtClean="0"/>
              <a:t>       (relations syntaxiques, fonctions)</a:t>
            </a:r>
          </a:p>
          <a:p>
            <a:pPr algn="just">
              <a:buNone/>
            </a:pPr>
            <a:r>
              <a:rPr lang="fr-FR" dirty="0" smtClean="0"/>
              <a:t>Le critère sémantique</a:t>
            </a:r>
          </a:p>
          <a:p>
            <a:pPr algn="just">
              <a:buNone/>
            </a:pPr>
            <a:r>
              <a:rPr lang="fr-FR" dirty="0" smtClean="0"/>
              <a:t>                    sémantique</a:t>
            </a:r>
          </a:p>
          <a:p>
            <a:pPr algn="just">
              <a:buNone/>
            </a:pPr>
            <a:r>
              <a:rPr lang="fr-FR" dirty="0" smtClean="0"/>
              <a:t>                     (sens)</a:t>
            </a:r>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18</a:t>
            </a:fld>
            <a:endParaRPr lang="fr-F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2800" dirty="0" smtClean="0"/>
              <a:t>Essais de classification des catégories grammaticales en amazighe</a:t>
            </a:r>
            <a:br>
              <a:rPr lang="fr-FR" sz="2800" dirty="0" smtClean="0"/>
            </a:br>
            <a:endParaRPr lang="fr-FR" sz="2800" dirty="0"/>
          </a:p>
        </p:txBody>
      </p:sp>
      <p:sp>
        <p:nvSpPr>
          <p:cNvPr id="3" name="Espace réservé du contenu 2"/>
          <p:cNvSpPr>
            <a:spLocks noGrp="1"/>
          </p:cNvSpPr>
          <p:nvPr>
            <p:ph idx="1"/>
          </p:nvPr>
        </p:nvSpPr>
        <p:spPr/>
        <p:txBody>
          <a:bodyPr>
            <a:normAutofit/>
          </a:bodyPr>
          <a:lstStyle/>
          <a:p>
            <a:pPr algn="just">
              <a:buNone/>
            </a:pPr>
            <a:r>
              <a:rPr lang="fr-FR" dirty="0" smtClean="0"/>
              <a:t>Selon </a:t>
            </a:r>
            <a:r>
              <a:rPr lang="fr-FR" dirty="0" err="1" smtClean="0"/>
              <a:t>Saddouki</a:t>
            </a:r>
            <a:r>
              <a:rPr lang="fr-FR" dirty="0" smtClean="0"/>
              <a:t> (2016: 16) « Tout sujet-parlant d’une langue donnée recourt, d’une manière consciente  ou non, aux règles grammaticales afin de communiquer. Or, « la maîtrise » d’une langue, quelle que soit sa nature, s’appuie  sur une connaissance de ses unités constituantes. C’est pourquoi, nous assistons depuis Platon et Aristote aux discussions sur  les unités qui constituent la langue et qui sont désignées si longtemps comme des catégories grammaticales ou des parties du discours.</a:t>
            </a:r>
          </a:p>
          <a:p>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19</a:t>
            </a:fld>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39000" cy="1608762"/>
          </a:xfrm>
        </p:spPr>
        <p:txBody>
          <a:bodyPr>
            <a:noAutofit/>
          </a:bodyPr>
          <a:lstStyle/>
          <a:p>
            <a:r>
              <a:rPr lang="fr-FR" sz="2400" dirty="0" smtClean="0"/>
              <a:t>faculté Pluridisciplinaire de Nador</a:t>
            </a:r>
            <a:br>
              <a:rPr lang="fr-FR" sz="2400" dirty="0" smtClean="0"/>
            </a:br>
            <a:r>
              <a:rPr lang="fr-FR" sz="2400" dirty="0" smtClean="0"/>
              <a:t>Filière: études amazighes</a:t>
            </a:r>
            <a:br>
              <a:rPr lang="fr-FR" sz="2400" dirty="0" smtClean="0"/>
            </a:br>
            <a:r>
              <a:rPr lang="fr-FR" sz="2400" dirty="0" smtClean="0"/>
              <a:t>Semestre: 2</a:t>
            </a:r>
            <a:br>
              <a:rPr lang="fr-FR" sz="2400" dirty="0" smtClean="0"/>
            </a:br>
            <a:r>
              <a:rPr lang="fr-FR" sz="2400" dirty="0" smtClean="0"/>
              <a:t>prof: </a:t>
            </a:r>
            <a:r>
              <a:rPr lang="fr-FR" sz="2400" dirty="0" err="1" smtClean="0"/>
              <a:t>saddouki</a:t>
            </a:r>
            <a:r>
              <a:rPr lang="fr-FR" sz="2400" dirty="0" smtClean="0"/>
              <a:t> </a:t>
            </a:r>
            <a:r>
              <a:rPr lang="fr-FR" sz="2400" dirty="0" err="1" smtClean="0"/>
              <a:t>mohammed</a:t>
            </a:r>
            <a:endParaRPr lang="fr-FR" sz="2400" dirty="0"/>
          </a:p>
        </p:txBody>
      </p:sp>
      <p:sp>
        <p:nvSpPr>
          <p:cNvPr id="3" name="Espace réservé du contenu 2"/>
          <p:cNvSpPr>
            <a:spLocks noGrp="1"/>
          </p:cNvSpPr>
          <p:nvPr>
            <p:ph idx="1"/>
          </p:nvPr>
        </p:nvSpPr>
        <p:spPr>
          <a:xfrm>
            <a:off x="457200" y="2214554"/>
            <a:ext cx="7239000" cy="4241182"/>
          </a:xfrm>
        </p:spPr>
        <p:txBody>
          <a:bodyPr/>
          <a:lstStyle/>
          <a:p>
            <a:pPr>
              <a:buNone/>
            </a:pPr>
            <a:endParaRPr lang="fr-FR" sz="2800" dirty="0" smtClean="0"/>
          </a:p>
          <a:p>
            <a:pPr>
              <a:buNone/>
            </a:pPr>
            <a:endParaRPr lang="fr-FR" sz="2800" dirty="0" smtClean="0"/>
          </a:p>
          <a:p>
            <a:pPr>
              <a:buNone/>
            </a:pPr>
            <a:endParaRPr lang="fr-FR" sz="2800" dirty="0" smtClean="0"/>
          </a:p>
          <a:p>
            <a:pPr>
              <a:buNone/>
            </a:pPr>
            <a:r>
              <a:rPr lang="fr-FR" sz="2800" dirty="0" smtClean="0"/>
              <a:t>                         </a:t>
            </a:r>
            <a:r>
              <a:rPr lang="fr-FR" sz="3600" dirty="0" smtClean="0"/>
              <a:t>Cours de français</a:t>
            </a:r>
            <a:endParaRPr lang="fr-FR" sz="3600"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2</a:t>
            </a:fld>
            <a:endParaRPr lang="fr-F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7239000" cy="6170008"/>
          </a:xfrm>
        </p:spPr>
        <p:txBody>
          <a:bodyPr>
            <a:normAutofit fontScale="85000" lnSpcReduction="20000"/>
          </a:bodyPr>
          <a:lstStyle/>
          <a:p>
            <a:pPr algn="just">
              <a:buNone/>
            </a:pPr>
            <a:r>
              <a:rPr lang="fr-FR" dirty="0" smtClean="0"/>
              <a:t>Au départ, il s’agit tant bien que mal d’un groupement de deux types de classes : Nom / Verbe. Mais le développement des structures politiques et socio-économiques s’est répercuté sur le lexique de la langue et, de là, sur ses structures grammaticales.</a:t>
            </a:r>
          </a:p>
          <a:p>
            <a:pPr algn="just">
              <a:buNone/>
            </a:pPr>
            <a:r>
              <a:rPr lang="fr-FR" dirty="0" smtClean="0"/>
              <a:t> A cet effet, il est indispensable d’établir un nouvel inventaire des catégories grammaticales en se basant sur les propriétés et les  particularités propres à chacune .     </a:t>
            </a:r>
          </a:p>
          <a:p>
            <a:pPr algn="just">
              <a:buNone/>
            </a:pPr>
            <a:r>
              <a:rPr lang="fr-FR" dirty="0" smtClean="0"/>
              <a:t>Etablir une classification des parties du discours était un objectif et une nécessité vu leur importance au niveau du processus de l’enseignement et de l’apprentissage des langues. La répartition du discours en parties est une impérieuse nécessité grammaticale que partagent plusieurs langues naturelles. C’est pourquoi, </a:t>
            </a:r>
            <a:r>
              <a:rPr lang="fr-FR" dirty="0" err="1" smtClean="0"/>
              <a:t>Moeschler</a:t>
            </a:r>
            <a:r>
              <a:rPr lang="fr-FR" dirty="0" smtClean="0"/>
              <a:t> et </a:t>
            </a:r>
            <a:r>
              <a:rPr lang="fr-FR" dirty="0" err="1" smtClean="0"/>
              <a:t>Auchlin</a:t>
            </a:r>
            <a:r>
              <a:rPr lang="fr-FR" dirty="0" smtClean="0"/>
              <a:t> (2000 : 64) écrivaient « si la grammaire ne disposait pas de catégories de type Nom, Verbe, Déterminant, Préposition, etc., il serait impossible de formuler et d’agir selon des règles de caractère général. </a:t>
            </a:r>
            <a:r>
              <a:rPr lang="fr-FR" sz="2400" dirty="0" smtClean="0"/>
              <a:t>»(cette référence ne figure pas dans la bibliographie)</a:t>
            </a:r>
          </a:p>
          <a:p>
            <a:pPr algn="just">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20</a:t>
            </a:fld>
            <a:endParaRPr lang="fr-F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7239000" cy="6170008"/>
          </a:xfrm>
        </p:spPr>
        <p:txBody>
          <a:bodyPr>
            <a:normAutofit fontScale="85000" lnSpcReduction="20000"/>
          </a:bodyPr>
          <a:lstStyle/>
          <a:p>
            <a:pPr algn="just">
              <a:buNone/>
            </a:pPr>
            <a:r>
              <a:rPr lang="fr-FR" dirty="0" smtClean="0"/>
              <a:t>Par ailleurs, il n’est pas évident de regrouper ces unités sans déceler les particularités et les ressemblances qui apparaissent au niveau morphologique, sémantique et syntaxique. Subséquemment, très peu de grammairiens s’emploient à classer les catégories grammaticales dans presque toutes les langues naturelles ; la transposition et la projection d’une langue sur une autre dans ce stade est remarquable.  </a:t>
            </a:r>
          </a:p>
          <a:p>
            <a:pPr algn="just">
              <a:buNone/>
            </a:pPr>
            <a:r>
              <a:rPr lang="fr-FR" dirty="0" smtClean="0"/>
              <a:t> La langue amazighe n’échappe point à cette emprise en dépit de la vigilance des </a:t>
            </a:r>
            <a:r>
              <a:rPr lang="fr-FR" dirty="0" err="1" smtClean="0"/>
              <a:t>amazighisants</a:t>
            </a:r>
            <a:r>
              <a:rPr lang="fr-FR" dirty="0" smtClean="0"/>
              <a:t> comme André Basset et Karl </a:t>
            </a:r>
            <a:r>
              <a:rPr lang="fr-FR" dirty="0" err="1" smtClean="0"/>
              <a:t>Prasse</a:t>
            </a:r>
            <a:r>
              <a:rPr lang="fr-FR" dirty="0" smtClean="0"/>
              <a:t>, entre autres. Mais ces dernières décennies, des auteurs structuralistes, comme Fernand </a:t>
            </a:r>
            <a:r>
              <a:rPr lang="fr-FR" dirty="0" err="1" smtClean="0"/>
              <a:t>Bentolila</a:t>
            </a:r>
            <a:r>
              <a:rPr lang="fr-FR" dirty="0" smtClean="0"/>
              <a:t> et Salem </a:t>
            </a:r>
            <a:r>
              <a:rPr lang="fr-FR" dirty="0" err="1" smtClean="0"/>
              <a:t>Chaker</a:t>
            </a:r>
            <a:r>
              <a:rPr lang="fr-FR" dirty="0" smtClean="0"/>
              <a:t>, ont présenté, avec réserve, des analyses sans trait commun avec les autres grammaires, particulièrement la grammaire française et anglaise. Ces auteurs ont procédé à des analyses fines de la langue amazighe ».</a:t>
            </a:r>
          </a:p>
          <a:p>
            <a:pPr algn="just">
              <a:buNone/>
            </a:pPr>
            <a:r>
              <a:rPr lang="fr-FR" dirty="0" smtClean="0"/>
              <a:t>Ainsi, nous présentons respectivement les classifications des deux auteurs cités supra : </a:t>
            </a:r>
          </a:p>
          <a:p>
            <a:pPr lvl="0">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21</a:t>
            </a:fld>
            <a:endParaRPr lang="fr-F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normAutofit fontScale="85000" lnSpcReduction="10000"/>
          </a:bodyPr>
          <a:lstStyle/>
          <a:p>
            <a:pPr lvl="0">
              <a:buNone/>
            </a:pPr>
            <a:r>
              <a:rPr lang="fr-FR" b="1" dirty="0" smtClean="0"/>
              <a:t>Classification de F. </a:t>
            </a:r>
            <a:r>
              <a:rPr lang="fr-FR" b="1" dirty="0" err="1" smtClean="0"/>
              <a:t>Bentolila</a:t>
            </a:r>
            <a:r>
              <a:rPr lang="fr-FR" b="1" dirty="0" smtClean="0"/>
              <a:t> </a:t>
            </a:r>
            <a:endParaRPr lang="fr-FR" dirty="0" smtClean="0"/>
          </a:p>
          <a:p>
            <a:pPr algn="just"/>
            <a:r>
              <a:rPr lang="fr-FR" dirty="0" smtClean="0"/>
              <a:t> </a:t>
            </a:r>
            <a:r>
              <a:rPr lang="fr-FR" dirty="0" err="1" smtClean="0"/>
              <a:t>Bentolila</a:t>
            </a:r>
            <a:r>
              <a:rPr lang="fr-FR" dirty="0" smtClean="0"/>
              <a:t> (1981), dans son essai de classification des unités de la langue amazighe en général et du parler des Ait </a:t>
            </a:r>
            <a:r>
              <a:rPr lang="fr-FR" dirty="0" err="1" smtClean="0"/>
              <a:t>Seghrouchen</a:t>
            </a:r>
            <a:r>
              <a:rPr lang="fr-FR" dirty="0" smtClean="0"/>
              <a:t> en particulier, a inventorié les classes grammaticales en se basant uniquement sur le critère syntaxique sans référer aux autres critères, tels que le sémantisme et la morphologie. De ce fait, il divise les monèmes en quatre groupements : </a:t>
            </a:r>
            <a:r>
              <a:rPr lang="fr-FR" dirty="0" smtClean="0">
                <a:solidFill>
                  <a:srgbClr val="FF0000"/>
                </a:solidFill>
              </a:rPr>
              <a:t>les verbes, les noms, les adverbes et les coordonnants</a:t>
            </a:r>
            <a:r>
              <a:rPr lang="fr-FR" dirty="0" smtClean="0"/>
              <a:t>. Ceux-ci se subdivisent, à leur tour, en coordonnants nominaux et coordonnants verbaux :</a:t>
            </a:r>
          </a:p>
          <a:p>
            <a:r>
              <a:rPr lang="fr-FR" dirty="0" smtClean="0"/>
              <a:t>-les verbes</a:t>
            </a:r>
          </a:p>
          <a:p>
            <a:r>
              <a:rPr lang="fr-FR" dirty="0" smtClean="0"/>
              <a:t>-les noms</a:t>
            </a:r>
          </a:p>
          <a:p>
            <a:r>
              <a:rPr lang="fr-FR" dirty="0" smtClean="0"/>
              <a:t>-les adverbes </a:t>
            </a:r>
          </a:p>
          <a:p>
            <a:r>
              <a:rPr lang="fr-FR" dirty="0" smtClean="0"/>
              <a:t>-les coordonnants</a:t>
            </a:r>
          </a:p>
          <a:p>
            <a:pPr>
              <a:buNone/>
            </a:pPr>
            <a:r>
              <a:rPr lang="fr-FR" dirty="0" smtClean="0"/>
              <a:t>   les coordonnants   nominaux</a:t>
            </a:r>
          </a:p>
          <a:p>
            <a:pPr>
              <a:buNone/>
            </a:pPr>
            <a:r>
              <a:rPr lang="fr-FR" dirty="0" smtClean="0"/>
              <a:t>   les coordonnants verbaux </a:t>
            </a:r>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22</a:t>
            </a:fld>
            <a:endParaRPr lang="fr-F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9E246F19-060F-4C85-B4E3-7BDC2028F9E8}" type="slidenum">
              <a:rPr lang="fr-FR" smtClean="0"/>
              <a:pPr/>
              <a:t>23</a:t>
            </a:fld>
            <a:endParaRPr lang="fr-FR"/>
          </a:p>
        </p:txBody>
      </p:sp>
      <p:sp>
        <p:nvSpPr>
          <p:cNvPr id="6" name="Espace réservé du contenu 5"/>
          <p:cNvSpPr>
            <a:spLocks noGrp="1"/>
          </p:cNvSpPr>
          <p:nvPr>
            <p:ph idx="1"/>
          </p:nvPr>
        </p:nvSpPr>
        <p:spPr>
          <a:xfrm>
            <a:off x="457200" y="500042"/>
            <a:ext cx="7239000" cy="5955694"/>
          </a:xfrm>
        </p:spPr>
        <p:txBody>
          <a:bodyPr/>
          <a:lstStyle/>
          <a:p>
            <a:pPr>
              <a:buNone/>
            </a:pPr>
            <a:r>
              <a:rPr lang="fr-FR" dirty="0" smtClean="0"/>
              <a:t>Les monèmes:</a:t>
            </a:r>
          </a:p>
          <a:p>
            <a:pPr>
              <a:buNone/>
            </a:pPr>
            <a:r>
              <a:rPr lang="fr-FR" dirty="0" smtClean="0"/>
              <a:t>Verbes</a:t>
            </a:r>
          </a:p>
          <a:p>
            <a:pPr>
              <a:buNone/>
            </a:pPr>
            <a:r>
              <a:rPr lang="fr-FR" dirty="0" smtClean="0"/>
              <a:t>Noms</a:t>
            </a:r>
          </a:p>
          <a:p>
            <a:pPr>
              <a:buNone/>
            </a:pPr>
            <a:r>
              <a:rPr lang="fr-FR" dirty="0" smtClean="0"/>
              <a:t>Adverbes</a:t>
            </a:r>
          </a:p>
          <a:p>
            <a:pPr>
              <a:buNone/>
            </a:pPr>
            <a:r>
              <a:rPr lang="fr-FR" dirty="0" smtClean="0"/>
              <a:t>Fonctionnels         propositions </a:t>
            </a:r>
          </a:p>
          <a:p>
            <a:pPr>
              <a:buNone/>
            </a:pPr>
            <a:r>
              <a:rPr lang="fr-FR" dirty="0" smtClean="0"/>
              <a:t>                            subordonnants</a:t>
            </a:r>
          </a:p>
          <a:p>
            <a:pPr>
              <a:buNone/>
            </a:pPr>
            <a:r>
              <a:rPr lang="fr-FR" dirty="0" smtClean="0"/>
              <a:t>                            coordonnants </a:t>
            </a:r>
          </a:p>
          <a:p>
            <a:pPr>
              <a:buNone/>
            </a:pPr>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7239000" cy="6170008"/>
          </a:xfrm>
        </p:spPr>
        <p:txBody>
          <a:bodyPr>
            <a:normAutofit fontScale="85000" lnSpcReduction="10000"/>
          </a:bodyPr>
          <a:lstStyle/>
          <a:p>
            <a:pPr algn="just"/>
            <a:r>
              <a:rPr lang="fr-FR" sz="2400" dirty="0" smtClean="0"/>
              <a:t> Il convient de remarquer, ici, que les adjectifs ne figurent pas dans  l’inventaire de </a:t>
            </a:r>
            <a:r>
              <a:rPr lang="fr-FR" sz="2400" dirty="0" err="1" smtClean="0"/>
              <a:t>Bentolila</a:t>
            </a:r>
            <a:r>
              <a:rPr lang="fr-FR" sz="2400" dirty="0" smtClean="0"/>
              <a:t>, car l’auteur les considère comme des noms ayant comme fonction l’apposition et qui : « du fait de leur contenu sémantique sont souvent utilisés pour qualifier un autre nom auquel ils sont apposés. C’est pourquoi, certains auteurs les appellent adjectifs qualificatifs. Mais rien dans leurs latitudes combinatoires ou dans leur comportement syntaxique ne les distingue des autres noms.» </a:t>
            </a:r>
            <a:r>
              <a:rPr lang="fr-FR" sz="2400" dirty="0" err="1" smtClean="0"/>
              <a:t>Bentolila</a:t>
            </a:r>
            <a:r>
              <a:rPr lang="fr-FR" sz="2400" dirty="0" smtClean="0"/>
              <a:t> (1981 : 346). Et par là, </a:t>
            </a:r>
            <a:r>
              <a:rPr lang="fr-FR" sz="2400" dirty="0" err="1" smtClean="0"/>
              <a:t>Bentolila</a:t>
            </a:r>
            <a:r>
              <a:rPr lang="fr-FR" sz="2400" dirty="0" smtClean="0"/>
              <a:t> exclut une classe tout entière de l’amazighe. </a:t>
            </a:r>
          </a:p>
          <a:p>
            <a:pPr algn="just"/>
            <a:r>
              <a:rPr lang="fr-FR" sz="2400" dirty="0" smtClean="0"/>
              <a:t>  Force est de signaler dans ce cadre, que cet auteur ainsi que </a:t>
            </a:r>
            <a:r>
              <a:rPr lang="fr-FR" sz="2400" dirty="0" err="1" smtClean="0"/>
              <a:t>Willms</a:t>
            </a:r>
            <a:r>
              <a:rPr lang="fr-FR" sz="2400" dirty="0" smtClean="0"/>
              <a:t> (1972) et </a:t>
            </a:r>
            <a:r>
              <a:rPr lang="fr-FR" sz="2400" dirty="0" err="1" smtClean="0"/>
              <a:t>Elmoujahid</a:t>
            </a:r>
            <a:r>
              <a:rPr lang="fr-FR" sz="2400" dirty="0" smtClean="0"/>
              <a:t> (1981) ont présenté une analyse syntaxique des « noms apposés » ; celle-ci  resterait incomplète parce qu’à l’intérieur des noms apposés, nous distinguons entre l’apposition et une sous-catégorie qui a pour fonction de déterminer le nom. En revanche, pour </a:t>
            </a:r>
            <a:r>
              <a:rPr lang="fr-FR" sz="2400" dirty="0" err="1" smtClean="0"/>
              <a:t>Chaker</a:t>
            </a:r>
            <a:r>
              <a:rPr lang="fr-FR" sz="2400" dirty="0" smtClean="0"/>
              <a:t> (1985 : 129-136) « l’adjectif constitue bien un inventaire spécifique au sein de l’ensemble du Nom. »</a:t>
            </a:r>
          </a:p>
          <a:p>
            <a:pPr algn="just">
              <a:buNone/>
            </a:pPr>
            <a:r>
              <a:rPr lang="fr-FR" sz="2400" dirty="0" smtClean="0"/>
              <a:t>  </a:t>
            </a:r>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24</a:t>
            </a:fld>
            <a:endParaRPr lang="fr-F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normAutofit lnSpcReduction="10000"/>
          </a:bodyPr>
          <a:lstStyle/>
          <a:p>
            <a:pPr algn="just">
              <a:buNone/>
            </a:pPr>
            <a:r>
              <a:rPr lang="fr-FR" dirty="0" smtClean="0"/>
              <a:t>A ce stade, il faut dire que </a:t>
            </a:r>
            <a:r>
              <a:rPr lang="fr-FR" dirty="0" err="1" smtClean="0"/>
              <a:t>Bentolila</a:t>
            </a:r>
            <a:r>
              <a:rPr lang="fr-FR" dirty="0" smtClean="0"/>
              <a:t> n’a pas présenté une classification catégorique des catégories grammaticales de l’amazighe. Son  essai est beaucoup plus particulier, parce qu’il s’est basé uniquement sur le critère syntaxique. Il n’a pas pris en compte les autres particularités formelles et sémantiques spécifiques à chaque catégorie. Le critère fonctionnel est insuffisant pour dégager un classement des mots amazighes, puisqu’il provoque un chevauchement catégoriel. Autrement dit, une unité linguistique peut avoir plus de fonctions mais selon son entourage immédiat et sa position dans la phrase.</a:t>
            </a: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25</a:t>
            </a:fld>
            <a:endParaRPr lang="fr-F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normAutofit fontScale="77500" lnSpcReduction="20000"/>
          </a:bodyPr>
          <a:lstStyle/>
          <a:p>
            <a:pPr lvl="0">
              <a:buNone/>
            </a:pPr>
            <a:r>
              <a:rPr lang="fr-FR" b="1" dirty="0" smtClean="0"/>
              <a:t>Classification de S. </a:t>
            </a:r>
            <a:r>
              <a:rPr lang="fr-FR" b="1" dirty="0" err="1" smtClean="0"/>
              <a:t>Chaker</a:t>
            </a:r>
            <a:r>
              <a:rPr lang="fr-FR" b="1" dirty="0" smtClean="0"/>
              <a:t> </a:t>
            </a:r>
            <a:endParaRPr lang="fr-FR" dirty="0" smtClean="0"/>
          </a:p>
          <a:p>
            <a:pPr algn="just"/>
            <a:r>
              <a:rPr lang="fr-FR" dirty="0" smtClean="0"/>
              <a:t>  A l’encontre de </a:t>
            </a:r>
            <a:r>
              <a:rPr lang="fr-FR" dirty="0" err="1" smtClean="0"/>
              <a:t>Bentolila</a:t>
            </a:r>
            <a:r>
              <a:rPr lang="fr-FR" dirty="0" smtClean="0"/>
              <a:t> (1981), </a:t>
            </a:r>
            <a:r>
              <a:rPr lang="fr-FR" dirty="0" err="1" smtClean="0"/>
              <a:t>Chaker</a:t>
            </a:r>
            <a:r>
              <a:rPr lang="fr-FR" dirty="0" smtClean="0"/>
              <a:t> (1983) a proposé une classification plus approfondie après une longue réflexion sur les catégories grammaticales de l’amazighe. L’auteur pose quatre grandes catégories : le verbe, le nom, les connecteurs ou relationnels et les déterminants divers.  Il dégage cette classification catégorielle en se basant sur l’opposition lexical / grammatical.</a:t>
            </a:r>
          </a:p>
          <a:p>
            <a:pPr algn="just"/>
            <a:r>
              <a:rPr lang="fr-FR" dirty="0" smtClean="0"/>
              <a:t>  Selon lui, le lexical permet l’inventaire ouvert des unités, c’est pourquoi nous  trouvons dans cette sphère les noms et les verbes. En revanche, le grammatical présente un inventaire fermé des unités. Dans cette sphère, se regroupent les déterminants divers et les connecteurs ou relationnels. L’auteur reconnaît que l’opposition lexical / grammatical proposée par la linguistique générale ne présente point une netteté de définitions. D’ailleurs, la fluidité catégorielle prévaut au niveau de la distinction lexical / grammatical : « la règle générale semble celle de la fluidité et du chevauchement (…) du fait même que ces regroupements sont le résultat d’une dynamique de spécialisation, jamais achevée.» </a:t>
            </a:r>
            <a:r>
              <a:rPr lang="fr-FR" dirty="0" err="1" smtClean="0"/>
              <a:t>Chaker</a:t>
            </a:r>
            <a:r>
              <a:rPr lang="fr-FR" dirty="0" smtClean="0"/>
              <a:t> (1991 :51).</a:t>
            </a:r>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26</a:t>
            </a:fld>
            <a:endParaRPr lang="fr-F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lstStyle/>
          <a:p>
            <a:pPr algn="just"/>
            <a:r>
              <a:rPr lang="fr-FR" dirty="0" smtClean="0"/>
              <a:t> Pour expliquer cet état de choses, nous considérons la catégorie des connecteurs et relationnels comme un complexe qui provient d’anciens noms mais qui se sont grammaticalisés au fur et à mesure. Il va de même pour la classe des déterminants divers qui recèle les adverbes. Ces derniers fonctionnent des fois comme des déterminants de prédicat (adverbes réels) et d’autres fois, comme des fonctions de nom (noms). </a:t>
            </a: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27</a:t>
            </a:fld>
            <a:endParaRPr lang="fr-F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a:bodyPr>
          <a:lstStyle/>
          <a:p>
            <a:pPr algn="just"/>
            <a:r>
              <a:rPr lang="fr-FR" dirty="0" smtClean="0"/>
              <a:t> Par conséquent : « c’est toute la constellation des connecteurs et des déterminants autonomes qui est caractérisée par ces chevauchements fonctionnels </a:t>
            </a:r>
            <a:r>
              <a:rPr lang="fr-FR" dirty="0" err="1" smtClean="0"/>
              <a:t>inversants</a:t>
            </a:r>
            <a:r>
              <a:rPr lang="fr-FR" dirty="0" smtClean="0"/>
              <a:t>.» </a:t>
            </a:r>
            <a:r>
              <a:rPr lang="fr-FR" dirty="0" err="1" smtClean="0"/>
              <a:t>Chaker</a:t>
            </a:r>
            <a:r>
              <a:rPr lang="fr-FR" dirty="0" smtClean="0"/>
              <a:t> (1991 :19). D’une manière générale, les unités de l’amazighe, selon </a:t>
            </a:r>
            <a:r>
              <a:rPr lang="fr-FR" dirty="0" err="1" smtClean="0"/>
              <a:t>Chaker</a:t>
            </a:r>
            <a:r>
              <a:rPr lang="fr-FR" dirty="0" smtClean="0"/>
              <a:t>, se répartissent en deux catégories : celles qui sont en inventaire ouvert et qui enrichissent la langue et celles qui sont en inventaire fermé.</a:t>
            </a:r>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28</a:t>
            </a:fld>
            <a:endParaRPr lang="fr-F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9E246F19-060F-4C85-B4E3-7BDC2028F9E8}" type="slidenum">
              <a:rPr lang="fr-FR" smtClean="0"/>
              <a:pPr/>
              <a:t>29</a:t>
            </a:fld>
            <a:endParaRPr lang="fr-FR"/>
          </a:p>
        </p:txBody>
      </p:sp>
      <p:pic>
        <p:nvPicPr>
          <p:cNvPr id="5" name="Espace réservé du contenu 4"/>
          <p:cNvPicPr>
            <a:picLocks noGrp="1"/>
          </p:cNvPicPr>
          <p:nvPr>
            <p:ph idx="1"/>
          </p:nvPr>
        </p:nvPicPr>
        <p:blipFill>
          <a:blip r:embed="rId2" cstate="print"/>
          <a:srcRect l="23595" t="13403" r="27232" b="14815"/>
          <a:stretch>
            <a:fillRect/>
          </a:stretch>
        </p:blipFill>
        <p:spPr bwMode="auto">
          <a:xfrm>
            <a:off x="773343" y="428625"/>
            <a:ext cx="6606714" cy="6027738"/>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Descriptif du cours</a:t>
            </a:r>
            <a:br>
              <a:rPr lang="fr-FR" dirty="0" smtClean="0"/>
            </a:br>
            <a:endParaRPr lang="fr-FR" dirty="0"/>
          </a:p>
        </p:txBody>
      </p:sp>
      <p:sp>
        <p:nvSpPr>
          <p:cNvPr id="3" name="Espace réservé du contenu 2"/>
          <p:cNvSpPr>
            <a:spLocks noGrp="1"/>
          </p:cNvSpPr>
          <p:nvPr>
            <p:ph idx="1"/>
          </p:nvPr>
        </p:nvSpPr>
        <p:spPr/>
        <p:txBody>
          <a:bodyPr/>
          <a:lstStyle/>
          <a:p>
            <a:pPr>
              <a:buNone/>
            </a:pPr>
            <a:r>
              <a:rPr lang="fr-FR" dirty="0" smtClean="0"/>
              <a:t>1) Objectifs du cours</a:t>
            </a:r>
          </a:p>
          <a:p>
            <a:pPr>
              <a:buNone/>
            </a:pPr>
            <a:r>
              <a:rPr lang="fr-FR" dirty="0" smtClean="0"/>
              <a:t>2) Contenu du cours</a:t>
            </a:r>
          </a:p>
          <a:p>
            <a:pPr>
              <a:buNone/>
            </a:pPr>
            <a:r>
              <a:rPr lang="fr-FR" dirty="0" smtClean="0"/>
              <a:t>3) Méthodologie  </a:t>
            </a:r>
          </a:p>
          <a:p>
            <a:pPr>
              <a:buNone/>
            </a:pPr>
            <a:r>
              <a:rPr lang="fr-FR" dirty="0" smtClean="0"/>
              <a:t>4) Bibliographie</a:t>
            </a:r>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3</a:t>
            </a:fld>
            <a:endParaRPr lang="fr-F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lstStyle/>
          <a:p>
            <a:pPr algn="just">
              <a:buNone/>
            </a:pPr>
            <a:r>
              <a:rPr lang="fr-FR" dirty="0" smtClean="0"/>
              <a:t> Enfin, ces deux auteurs sont les seuls qui ont accordé une importance à la classification des catégories grammaticales en amazighe. Les autres linguistes A. Basset (1952, 1957) et L. </a:t>
            </a:r>
            <a:r>
              <a:rPr lang="fr-FR" dirty="0" err="1" smtClean="0"/>
              <a:t>Galand</a:t>
            </a:r>
            <a:r>
              <a:rPr lang="fr-FR" dirty="0" smtClean="0"/>
              <a:t> (1960) se sont contentés de décrire ces catégories superficiellement sans affiner les frontières et établir une classification rigoureuse.  </a:t>
            </a: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30</a:t>
            </a:fld>
            <a:endParaRPr lang="fr-F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endParaRPr lang="fr-FR" dirty="0"/>
          </a:p>
        </p:txBody>
      </p:sp>
      <p:sp>
        <p:nvSpPr>
          <p:cNvPr id="3" name="Espace réservé du contenu 2"/>
          <p:cNvSpPr>
            <a:spLocks noGrp="1"/>
          </p:cNvSpPr>
          <p:nvPr>
            <p:ph idx="1"/>
          </p:nvPr>
        </p:nvSpPr>
        <p:spPr>
          <a:xfrm>
            <a:off x="457200" y="500042"/>
            <a:ext cx="7239000" cy="5955694"/>
          </a:xfrm>
        </p:spPr>
        <p:txBody>
          <a:bodyPr>
            <a:normAutofit/>
          </a:bodyPr>
          <a:lstStyle/>
          <a:p>
            <a:pPr algn="just">
              <a:buNone/>
            </a:pPr>
            <a:endParaRPr lang="fr-FR" sz="2000" dirty="0" smtClean="0"/>
          </a:p>
          <a:p>
            <a:pPr algn="just">
              <a:buNone/>
            </a:pPr>
            <a:r>
              <a:rPr lang="fr-FR" sz="2000" dirty="0" smtClean="0"/>
              <a:t> Nous concluons que:</a:t>
            </a:r>
          </a:p>
          <a:p>
            <a:pPr algn="just">
              <a:buNone/>
            </a:pPr>
            <a:r>
              <a:rPr lang="fr-FR" sz="2000" dirty="0" smtClean="0"/>
              <a:t>Le critère formel ou morphologique permettra généralement de distinguer les noms des verbes. Ainsi, les noms sont porteurs de marques de genre et de nombre, alors que les verbes sont porteurs de désinences personnelles de genre et de nombre et de marques aspectuelles. Cependant, il est à signaler que ce critère a ses limites, puisque la fluidité demeure entre la catégorie de l’adjectif et celle du nom, à titre d’exemple.</a:t>
            </a:r>
          </a:p>
          <a:p>
            <a:pPr algn="just">
              <a:buNone/>
            </a:pPr>
            <a:r>
              <a:rPr lang="fr-FR" sz="2000" dirty="0" smtClean="0"/>
              <a:t>En effet, le critère formel pose aussi le problème au niveau de la distinction entre la préposition et l’adverbe. La préposition est également invariable, malgré son changement devant le nom  à l’initiale vocalique (état d’annexion). Seule, la fonction syntaxique peut, donc, pallier cette lacune formelle. </a:t>
            </a:r>
          </a:p>
          <a:p>
            <a:pPr algn="just">
              <a:buNone/>
            </a:pPr>
            <a:endParaRPr lang="fr-FR" sz="2000"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31</a:t>
            </a:fld>
            <a:endParaRPr lang="fr-F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normAutofit/>
          </a:bodyPr>
          <a:lstStyle/>
          <a:p>
            <a:pPr algn="just">
              <a:buNone/>
            </a:pPr>
            <a:endParaRPr lang="fr-FR" sz="2000" dirty="0" smtClean="0"/>
          </a:p>
          <a:p>
            <a:pPr algn="just">
              <a:buNone/>
            </a:pPr>
            <a:r>
              <a:rPr lang="fr-FR" sz="2000" dirty="0" smtClean="0"/>
              <a:t> Quant au critère fonctionnel, comme son nom l’indique, il distingue les catégories  de la langue à travers leur fonction et à travers la relation à entretenir avec les autres constituants de la phrase. Ce critère permet d’identifier les adverbes et les adjectifs. Ainsi, les adverbes déterminent les verbes, alors que les adjectifs déterminent les noms. Or, ce critère ne présente pas une solide assise d’interprétation, étant donné que quelques catégories peuvent avoir plusieurs fonctions dans la phrase, comme d’ailleurs quelques fonctions, aussi, peuvent être communes à plusieurs catégories. Enfin, le critère sémantique est admis comme un trait de grammaticalité ou d’agrammaticalité des phrases forgées par le sujet-parlant, ainsi la phrase doit être à la fois grammaticale  et compréhensible. Toutefois, ce critère ne permet que la sous-catégorisation des catégories de la langue.</a:t>
            </a:r>
          </a:p>
          <a:p>
            <a:pPr algn="just">
              <a:buNone/>
            </a:pPr>
            <a:endParaRPr lang="fr-FR" sz="2000"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32</a:t>
            </a:fld>
            <a:endParaRPr lang="fr-F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marL="571500" indent="-571500"/>
            <a:r>
              <a:rPr lang="fr-FR" sz="2700" dirty="0" smtClean="0"/>
              <a:t>Parties du discours de la langue française</a:t>
            </a:r>
            <a:r>
              <a:rPr lang="fr-FR" dirty="0" smtClean="0"/>
              <a:t/>
            </a:r>
            <a:br>
              <a:rPr lang="fr-FR" dirty="0" smtClean="0"/>
            </a:br>
            <a:endParaRPr lang="fr-FR" dirty="0"/>
          </a:p>
        </p:txBody>
      </p:sp>
      <p:sp>
        <p:nvSpPr>
          <p:cNvPr id="3" name="Espace réservé du contenu 2"/>
          <p:cNvSpPr>
            <a:spLocks noGrp="1"/>
          </p:cNvSpPr>
          <p:nvPr>
            <p:ph idx="1"/>
          </p:nvPr>
        </p:nvSpPr>
        <p:spPr>
          <a:xfrm>
            <a:off x="457200" y="1214422"/>
            <a:ext cx="7239000" cy="5241314"/>
          </a:xfrm>
        </p:spPr>
        <p:txBody>
          <a:bodyPr>
            <a:normAutofit/>
          </a:bodyPr>
          <a:lstStyle/>
          <a:p>
            <a:pPr marL="514350" indent="-514350">
              <a:buNone/>
            </a:pPr>
            <a:r>
              <a:rPr lang="fr-FR" sz="2000" dirty="0" smtClean="0"/>
              <a:t>Verbe                                             procès</a:t>
            </a:r>
          </a:p>
          <a:p>
            <a:pPr marL="514350" indent="-514350">
              <a:buNone/>
            </a:pPr>
            <a:r>
              <a:rPr lang="fr-FR" sz="2000" dirty="0" smtClean="0"/>
              <a:t>Nom                                            être, objet</a:t>
            </a:r>
          </a:p>
          <a:p>
            <a:pPr marL="514350" indent="-514350">
              <a:buNone/>
            </a:pPr>
            <a:r>
              <a:rPr lang="fr-FR" sz="2000" dirty="0" smtClean="0"/>
              <a:t>Adjectif                                        état, qualité</a:t>
            </a:r>
          </a:p>
          <a:p>
            <a:pPr marL="514350" indent="-514350">
              <a:buNone/>
            </a:pPr>
            <a:r>
              <a:rPr lang="fr-FR" sz="2000" dirty="0" smtClean="0"/>
              <a:t>Adverbe                                      circonstance, quantité,</a:t>
            </a:r>
          </a:p>
          <a:p>
            <a:pPr marL="514350" indent="-514350">
              <a:buNone/>
            </a:pPr>
            <a:r>
              <a:rPr lang="fr-FR" sz="2000" dirty="0" smtClean="0"/>
              <a:t>                                                    modifie le verbe</a:t>
            </a:r>
          </a:p>
          <a:p>
            <a:pPr marL="514350" indent="-514350">
              <a:buNone/>
            </a:pPr>
            <a:r>
              <a:rPr lang="fr-FR" sz="2000" dirty="0" smtClean="0"/>
              <a:t>Article+pronom                      se réfèrent aux actants de la</a:t>
            </a:r>
          </a:p>
          <a:p>
            <a:pPr marL="514350" indent="-514350">
              <a:buNone/>
            </a:pPr>
            <a:r>
              <a:rPr lang="fr-FR" sz="2000" dirty="0" smtClean="0"/>
              <a:t>                                                      communication      </a:t>
            </a:r>
          </a:p>
          <a:p>
            <a:pPr marL="514350" indent="-514350">
              <a:buNone/>
            </a:pPr>
            <a:r>
              <a:rPr lang="fr-FR" sz="2000" dirty="0" smtClean="0"/>
              <a:t>Préposition + conjonction       indiquent les relations logiques </a:t>
            </a:r>
          </a:p>
          <a:p>
            <a:pPr marL="514350" indent="-514350">
              <a:buNone/>
            </a:pPr>
            <a:r>
              <a:rPr lang="fr-FR" sz="2000" dirty="0" smtClean="0"/>
              <a:t>                                                           entre les mots  </a:t>
            </a:r>
          </a:p>
          <a:p>
            <a:pPr marL="514350" indent="-514350">
              <a:buNone/>
            </a:pPr>
            <a:r>
              <a:rPr lang="fr-FR" sz="2000" dirty="0" smtClean="0"/>
              <a:t>Interjection                           intrusion directe du locuteur</a:t>
            </a:r>
          </a:p>
          <a:p>
            <a:pPr marL="514350" indent="-514350">
              <a:buNone/>
            </a:pPr>
            <a:r>
              <a:rPr lang="fr-FR" sz="2000" dirty="0" smtClean="0"/>
              <a:t>                                                      dans le discours</a:t>
            </a:r>
            <a:endParaRPr lang="fr-FR" sz="2000"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33</a:t>
            </a:fld>
            <a:endParaRPr lang="fr-FR"/>
          </a:p>
        </p:txBody>
      </p:sp>
      <p:cxnSp>
        <p:nvCxnSpPr>
          <p:cNvPr id="6" name="Connecteur droit avec flèche 5"/>
          <p:cNvCxnSpPr/>
          <p:nvPr/>
        </p:nvCxnSpPr>
        <p:spPr>
          <a:xfrm>
            <a:off x="2285984" y="1357298"/>
            <a:ext cx="1357322"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8" name="Connecteur droit avec flèche 7"/>
          <p:cNvCxnSpPr/>
          <p:nvPr/>
        </p:nvCxnSpPr>
        <p:spPr>
          <a:xfrm>
            <a:off x="3500430" y="4071942"/>
            <a:ext cx="42862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a:off x="2285984" y="1857364"/>
            <a:ext cx="1357322"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p:nvPr/>
        </p:nvCxnSpPr>
        <p:spPr>
          <a:xfrm>
            <a:off x="2500298" y="2214554"/>
            <a:ext cx="1357322"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a:off x="2571736" y="2643182"/>
            <a:ext cx="1357322"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a:off x="2500298" y="3357562"/>
            <a:ext cx="1357322"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a:off x="2285984" y="4857760"/>
            <a:ext cx="1357322"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nvPr>
        </p:nvGraphicFramePr>
        <p:xfrm>
          <a:off x="457200" y="571500"/>
          <a:ext cx="7239000" cy="5643582"/>
        </p:xfrm>
        <a:graphic>
          <a:graphicData uri="http://schemas.openxmlformats.org/drawingml/2006/table">
            <a:tbl>
              <a:tblPr firstRow="1" bandRow="1">
                <a:tableStyleId>{5C22544A-7EE6-4342-B048-85BDC9FD1C3A}</a:tableStyleId>
              </a:tblPr>
              <a:tblGrid>
                <a:gridCol w="3619500"/>
                <a:gridCol w="3619500"/>
              </a:tblGrid>
              <a:tr h="940597">
                <a:tc>
                  <a:txBody>
                    <a:bodyPr/>
                    <a:lstStyle/>
                    <a:p>
                      <a:pPr algn="ctr"/>
                      <a:r>
                        <a:rPr lang="fr-FR" dirty="0" smtClean="0"/>
                        <a:t>Catégories variables</a:t>
                      </a:r>
                      <a:endParaRPr lang="fr-FR" dirty="0"/>
                    </a:p>
                  </a:txBody>
                  <a:tcPr/>
                </a:tc>
                <a:tc>
                  <a:txBody>
                    <a:bodyPr/>
                    <a:lstStyle/>
                    <a:p>
                      <a:pPr algn="ctr"/>
                      <a:r>
                        <a:rPr lang="fr-FR" dirty="0" smtClean="0"/>
                        <a:t>Catégories invariables</a:t>
                      </a:r>
                      <a:endParaRPr lang="fr-FR" dirty="0"/>
                    </a:p>
                  </a:txBody>
                  <a:tcPr/>
                </a:tc>
              </a:tr>
              <a:tr h="940597">
                <a:tc>
                  <a:txBody>
                    <a:bodyPr/>
                    <a:lstStyle/>
                    <a:p>
                      <a:pPr algn="ctr"/>
                      <a:r>
                        <a:rPr lang="fr-FR" dirty="0" smtClean="0"/>
                        <a:t>Nom </a:t>
                      </a:r>
                      <a:endParaRPr lang="fr-F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smtClean="0"/>
                        <a:t>Adverbe </a:t>
                      </a:r>
                    </a:p>
                  </a:txBody>
                  <a:tcPr/>
                </a:tc>
              </a:tr>
              <a:tr h="940597">
                <a:tc>
                  <a:txBody>
                    <a:bodyPr/>
                    <a:lstStyle/>
                    <a:p>
                      <a:pPr algn="ctr"/>
                      <a:r>
                        <a:rPr lang="fr-FR" dirty="0" smtClean="0"/>
                        <a:t>Verbe </a:t>
                      </a:r>
                      <a:endParaRPr lang="fr-F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smtClean="0"/>
                        <a:t>Préposition </a:t>
                      </a:r>
                    </a:p>
                    <a:p>
                      <a:pPr algn="ctr"/>
                      <a:endParaRPr lang="fr-FR" dirty="0"/>
                    </a:p>
                  </a:txBody>
                  <a:tcPr/>
                </a:tc>
              </a:tr>
              <a:tr h="940597">
                <a:tc>
                  <a:txBody>
                    <a:bodyPr/>
                    <a:lstStyle/>
                    <a:p>
                      <a:pPr algn="ctr"/>
                      <a:r>
                        <a:rPr lang="fr-FR" dirty="0" smtClean="0"/>
                        <a:t>Adjectif</a:t>
                      </a:r>
                      <a:r>
                        <a:rPr lang="fr-FR" baseline="0" dirty="0" smtClean="0"/>
                        <a:t> </a:t>
                      </a:r>
                      <a:endParaRPr lang="fr-FR" dirty="0"/>
                    </a:p>
                  </a:txBody>
                  <a:tcPr/>
                </a:tc>
                <a:tc>
                  <a:txBody>
                    <a:bodyPr/>
                    <a:lstStyle/>
                    <a:p>
                      <a:pPr algn="ctr"/>
                      <a:r>
                        <a:rPr lang="fr-FR" dirty="0" smtClean="0"/>
                        <a:t>Conjonction </a:t>
                      </a:r>
                      <a:endParaRPr lang="fr-FR" dirty="0"/>
                    </a:p>
                  </a:txBody>
                  <a:tcPr/>
                </a:tc>
              </a:tr>
              <a:tr h="940597">
                <a:tc>
                  <a:txBody>
                    <a:bodyPr/>
                    <a:lstStyle/>
                    <a:p>
                      <a:pPr algn="ctr"/>
                      <a:r>
                        <a:rPr lang="fr-FR" dirty="0" smtClean="0"/>
                        <a:t>Article </a:t>
                      </a:r>
                      <a:endParaRPr lang="fr-FR" dirty="0"/>
                    </a:p>
                  </a:txBody>
                  <a:tcPr/>
                </a:tc>
                <a:tc>
                  <a:txBody>
                    <a:bodyPr/>
                    <a:lstStyle/>
                    <a:p>
                      <a:pPr algn="ctr"/>
                      <a:r>
                        <a:rPr lang="fr-FR" dirty="0" smtClean="0"/>
                        <a:t>Interjection </a:t>
                      </a:r>
                      <a:endParaRPr lang="fr-FR" dirty="0"/>
                    </a:p>
                  </a:txBody>
                  <a:tcPr/>
                </a:tc>
              </a:tr>
              <a:tr h="940597">
                <a:tc>
                  <a:txBody>
                    <a:bodyPr/>
                    <a:lstStyle/>
                    <a:p>
                      <a:pPr algn="ctr"/>
                      <a:r>
                        <a:rPr lang="fr-FR" dirty="0" smtClean="0"/>
                        <a:t>Pronom </a:t>
                      </a:r>
                      <a:endParaRPr lang="fr-FR" dirty="0"/>
                    </a:p>
                  </a:txBody>
                  <a:tcPr/>
                </a:tc>
                <a:tc>
                  <a:txBody>
                    <a:bodyPr/>
                    <a:lstStyle/>
                    <a:p>
                      <a:pPr algn="ctr"/>
                      <a:endParaRPr lang="fr-FR" dirty="0"/>
                    </a:p>
                  </a:txBody>
                  <a:tcPr/>
                </a:tc>
              </a:tr>
            </a:tbl>
          </a:graphicData>
        </a:graphic>
      </p:graphicFrame>
      <p:sp>
        <p:nvSpPr>
          <p:cNvPr id="4" name="Espace réservé du numéro de diapositive 3"/>
          <p:cNvSpPr>
            <a:spLocks noGrp="1"/>
          </p:cNvSpPr>
          <p:nvPr>
            <p:ph type="sldNum" sz="quarter" idx="12"/>
          </p:nvPr>
        </p:nvSpPr>
        <p:spPr/>
        <p:txBody>
          <a:bodyPr/>
          <a:lstStyle/>
          <a:p>
            <a:fld id="{9E246F19-060F-4C85-B4E3-7BDC2028F9E8}" type="slidenum">
              <a:rPr lang="fr-FR" smtClean="0"/>
              <a:pPr/>
              <a:t>34</a:t>
            </a:fld>
            <a:endParaRPr lang="fr-F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7239000" cy="5884256"/>
          </a:xfrm>
        </p:spPr>
        <p:txBody>
          <a:bodyPr>
            <a:normAutofit/>
          </a:bodyPr>
          <a:lstStyle/>
          <a:p>
            <a:pPr lvl="0" algn="just">
              <a:buNone/>
            </a:pPr>
            <a:r>
              <a:rPr lang="fr-FR" sz="2000" dirty="0" smtClean="0"/>
              <a:t>On va focaliser l’étude sur quatre catégories linguistiques, à savoir : le déterminant, le nom, l’adjectif et l’adverbe.</a:t>
            </a:r>
          </a:p>
          <a:p>
            <a:pPr algn="just">
              <a:buNone/>
            </a:pPr>
            <a:r>
              <a:rPr lang="fr-FR" sz="2000" dirty="0" smtClean="0"/>
              <a:t>Notre choix est déterminant, ici, pour des raisons purement didactiques. </a:t>
            </a:r>
            <a:endParaRPr lang="fr-FR" sz="2000"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35</a:t>
            </a:fld>
            <a:endParaRPr lang="fr-F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déterminant</a:t>
            </a:r>
            <a:br>
              <a:rPr lang="fr-FR" dirty="0" smtClean="0"/>
            </a:br>
            <a:endParaRPr lang="fr-FR" dirty="0"/>
          </a:p>
        </p:txBody>
      </p:sp>
      <p:sp>
        <p:nvSpPr>
          <p:cNvPr id="3" name="Espace réservé du contenu 2"/>
          <p:cNvSpPr>
            <a:spLocks noGrp="1"/>
          </p:cNvSpPr>
          <p:nvPr>
            <p:ph idx="1"/>
          </p:nvPr>
        </p:nvSpPr>
        <p:spPr>
          <a:xfrm>
            <a:off x="457200" y="1214422"/>
            <a:ext cx="7239000" cy="5241314"/>
          </a:xfrm>
        </p:spPr>
        <p:txBody>
          <a:bodyPr/>
          <a:lstStyle/>
          <a:p>
            <a:pPr algn="just">
              <a:buNone/>
            </a:pPr>
            <a:r>
              <a:rPr lang="fr-FR" dirty="0" smtClean="0"/>
              <a:t>Le déterminant est un élément qui précède le nom (article        déterminant minimal)</a:t>
            </a:r>
          </a:p>
          <a:p>
            <a:pPr algn="just">
              <a:buNone/>
            </a:pPr>
            <a:r>
              <a:rPr lang="fr-FR" dirty="0" smtClean="0"/>
              <a:t>Le déterminant est un élément qui suit le nom (adjectif qualificatif)</a:t>
            </a:r>
          </a:p>
          <a:p>
            <a:pPr algn="just">
              <a:buNone/>
            </a:pPr>
            <a:r>
              <a:rPr lang="fr-FR" dirty="0" smtClean="0"/>
              <a:t>Cet élément a deux rôles: il annonce le nom ou il le détermine.</a:t>
            </a:r>
          </a:p>
          <a:p>
            <a:pPr algn="just">
              <a:buNone/>
            </a:pPr>
            <a:r>
              <a:rPr lang="fr-FR" dirty="0" smtClean="0"/>
              <a:t>Dans notre cas, on va étudier l’article défini, indéfini et partitif.</a:t>
            </a:r>
          </a:p>
          <a:p>
            <a:pPr algn="just">
              <a:buNone/>
            </a:pPr>
            <a:r>
              <a:rPr lang="fr-FR" dirty="0" smtClean="0"/>
              <a:t>Tout d’abord, l’article est un adjoint du nom. Dans la langue française, l’article défini, à titre d’exemple, vient d’un démonstratif latin </a:t>
            </a:r>
            <a:r>
              <a:rPr lang="fr-FR" i="1" dirty="0" smtClean="0"/>
              <a:t>« </a:t>
            </a:r>
            <a:r>
              <a:rPr lang="fr-FR" i="1" dirty="0" err="1" smtClean="0"/>
              <a:t>ille</a:t>
            </a:r>
            <a:r>
              <a:rPr lang="fr-FR" i="1" dirty="0" smtClean="0"/>
              <a:t> ».</a:t>
            </a:r>
            <a:endParaRPr lang="fr-FR" i="1"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36</a:t>
            </a:fld>
            <a:endParaRPr lang="fr-FR"/>
          </a:p>
        </p:txBody>
      </p:sp>
      <p:sp>
        <p:nvSpPr>
          <p:cNvPr id="5" name="Flèche droite 4"/>
          <p:cNvSpPr/>
          <p:nvPr/>
        </p:nvSpPr>
        <p:spPr>
          <a:xfrm>
            <a:off x="2857488" y="1857364"/>
            <a:ext cx="428628"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lstStyle/>
          <a:p>
            <a:pPr>
              <a:buNone/>
            </a:pPr>
            <a:r>
              <a:rPr lang="fr-FR" dirty="0" err="1" smtClean="0"/>
              <a:t>Exp</a:t>
            </a:r>
            <a:r>
              <a:rPr lang="fr-FR" dirty="0" smtClean="0"/>
              <a:t>:</a:t>
            </a:r>
          </a:p>
          <a:p>
            <a:pPr>
              <a:buNone/>
            </a:pPr>
            <a:r>
              <a:rPr lang="fr-FR" dirty="0" smtClean="0"/>
              <a:t>« Si l’on vous entendait parler de </a:t>
            </a:r>
            <a:r>
              <a:rPr lang="fr-FR" dirty="0" smtClean="0">
                <a:solidFill>
                  <a:srgbClr val="FF0000"/>
                </a:solidFill>
              </a:rPr>
              <a:t>la</a:t>
            </a:r>
            <a:r>
              <a:rPr lang="fr-FR" dirty="0" smtClean="0"/>
              <a:t> façon » Molière                                   </a:t>
            </a:r>
          </a:p>
          <a:p>
            <a:pPr>
              <a:buNone/>
            </a:pPr>
            <a:r>
              <a:rPr lang="fr-FR" dirty="0" smtClean="0"/>
              <a:t>                                                cette     </a:t>
            </a:r>
          </a:p>
          <a:p>
            <a:pPr>
              <a:buNone/>
            </a:pPr>
            <a:r>
              <a:rPr lang="fr-FR" dirty="0" smtClean="0"/>
              <a:t> </a:t>
            </a:r>
            <a:r>
              <a:rPr lang="fr-FR" dirty="0" err="1" smtClean="0"/>
              <a:t>ung</a:t>
            </a:r>
            <a:r>
              <a:rPr lang="fr-FR" dirty="0" smtClean="0"/>
              <a:t> (ancien français)           un</a:t>
            </a: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37</a:t>
            </a:fld>
            <a:endParaRPr lang="fr-FR"/>
          </a:p>
        </p:txBody>
      </p:sp>
      <p:cxnSp>
        <p:nvCxnSpPr>
          <p:cNvPr id="6" name="Connecteur droit avec flèche 5"/>
          <p:cNvCxnSpPr/>
          <p:nvPr/>
        </p:nvCxnSpPr>
        <p:spPr>
          <a:xfrm rot="5400000">
            <a:off x="5536413" y="1464455"/>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Connecteur droit avec flèche 7"/>
          <p:cNvCxnSpPr/>
          <p:nvPr/>
        </p:nvCxnSpPr>
        <p:spPr>
          <a:xfrm>
            <a:off x="3929058" y="2500306"/>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Valeurs de l’article défini</a:t>
            </a:r>
            <a:br>
              <a:rPr lang="fr-FR" dirty="0" smtClean="0"/>
            </a:br>
            <a:endParaRPr lang="fr-FR" dirty="0"/>
          </a:p>
        </p:txBody>
      </p:sp>
      <p:sp>
        <p:nvSpPr>
          <p:cNvPr id="3" name="Espace réservé du contenu 2"/>
          <p:cNvSpPr>
            <a:spLocks noGrp="1"/>
          </p:cNvSpPr>
          <p:nvPr>
            <p:ph idx="1"/>
          </p:nvPr>
        </p:nvSpPr>
        <p:spPr>
          <a:xfrm>
            <a:off x="457200" y="1142984"/>
            <a:ext cx="7239000" cy="5312752"/>
          </a:xfrm>
        </p:spPr>
        <p:txBody>
          <a:bodyPr/>
          <a:lstStyle/>
          <a:p>
            <a:pPr marL="514350" indent="-514350" algn="just">
              <a:buNone/>
            </a:pPr>
            <a:r>
              <a:rPr lang="fr-FR" dirty="0" smtClean="0"/>
              <a:t>1)Valeur anaphorique</a:t>
            </a:r>
          </a:p>
          <a:p>
            <a:pPr marL="514350" indent="-514350" algn="just">
              <a:buNone/>
            </a:pPr>
            <a:r>
              <a:rPr lang="fr-FR" dirty="0" smtClean="0"/>
              <a:t>L’article défini détermine un nom évoquant un objet (être, chose) connu. Cet objet est bien présent à l’esprit du locuteur (explicite) ou implicite, c’est-à-dire connu par le contexte (proposé par la situation de communication).</a:t>
            </a:r>
          </a:p>
          <a:p>
            <a:pPr marL="514350" indent="-514350" algn="just">
              <a:buNone/>
            </a:pPr>
            <a:r>
              <a:rPr lang="fr-FR" dirty="0" err="1" smtClean="0"/>
              <a:t>Exp</a:t>
            </a:r>
            <a:r>
              <a:rPr lang="fr-FR" dirty="0" smtClean="0"/>
              <a:t>:  Voilà les étudiants.</a:t>
            </a:r>
          </a:p>
          <a:p>
            <a:pPr marL="514350" indent="-514350" algn="just">
              <a:buNone/>
            </a:pPr>
            <a:r>
              <a:rPr lang="fr-FR" dirty="0" smtClean="0"/>
              <a:t>2) Valeur </a:t>
            </a:r>
            <a:r>
              <a:rPr lang="fr-FR" dirty="0" err="1" smtClean="0"/>
              <a:t>généralisante</a:t>
            </a:r>
            <a:endParaRPr lang="fr-FR" dirty="0" smtClean="0"/>
          </a:p>
          <a:p>
            <a:pPr marL="514350" indent="-514350" algn="just">
              <a:buNone/>
            </a:pPr>
            <a:r>
              <a:rPr lang="fr-FR" dirty="0" smtClean="0"/>
              <a:t>L’article « les » s’emploie pour indiquer la totalité et la pluralité.</a:t>
            </a:r>
          </a:p>
          <a:p>
            <a:pPr marL="514350" indent="-514350" algn="just">
              <a:buNone/>
            </a:pPr>
            <a:r>
              <a:rPr lang="fr-FR" dirty="0" err="1" smtClean="0"/>
              <a:t>Exp</a:t>
            </a:r>
            <a:r>
              <a:rPr lang="fr-FR" dirty="0" smtClean="0"/>
              <a:t>: L’étudiant emporte les livres.</a:t>
            </a: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38</a:t>
            </a:fld>
            <a:endParaRPr lang="fr-F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lstStyle/>
          <a:p>
            <a:pPr algn="just">
              <a:buNone/>
            </a:pPr>
            <a:r>
              <a:rPr lang="fr-FR" dirty="0" smtClean="0"/>
              <a:t>On emploie « le » au singulier quand on conçoit l’objet à l’exclusion de tout autre objet de même ordre, que ce soit cet objet unique par nature ou il tient son unicité d’une détermination.</a:t>
            </a:r>
          </a:p>
          <a:p>
            <a:pPr algn="just">
              <a:buNone/>
            </a:pPr>
            <a:r>
              <a:rPr lang="fr-FR" dirty="0" err="1" smtClean="0"/>
              <a:t>Exp</a:t>
            </a:r>
            <a:r>
              <a:rPr lang="fr-FR" dirty="0" smtClean="0"/>
              <a:t>: la lune, le sable, le soleil</a:t>
            </a:r>
          </a:p>
          <a:p>
            <a:pPr algn="just">
              <a:buNone/>
            </a:pPr>
            <a:r>
              <a:rPr lang="fr-FR" dirty="0" err="1" smtClean="0"/>
              <a:t>Exp</a:t>
            </a:r>
            <a:r>
              <a:rPr lang="fr-FR" dirty="0" smtClean="0"/>
              <a:t>: la chèvre de mon voisin</a:t>
            </a:r>
          </a:p>
          <a:p>
            <a:pPr>
              <a:buNone/>
            </a:pPr>
            <a:endParaRPr lang="fr-FR" dirty="0" smtClean="0"/>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39</a:t>
            </a:fld>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Objectifs du cours</a:t>
            </a:r>
            <a:br>
              <a:rPr lang="fr-FR" dirty="0" smtClean="0"/>
            </a:br>
            <a:endParaRPr lang="fr-FR" dirty="0"/>
          </a:p>
        </p:txBody>
      </p:sp>
      <p:sp>
        <p:nvSpPr>
          <p:cNvPr id="3" name="Espace réservé du contenu 2"/>
          <p:cNvSpPr>
            <a:spLocks noGrp="1"/>
          </p:cNvSpPr>
          <p:nvPr>
            <p:ph idx="1"/>
          </p:nvPr>
        </p:nvSpPr>
        <p:spPr>
          <a:xfrm>
            <a:off x="457200" y="1142984"/>
            <a:ext cx="7239000" cy="5312752"/>
          </a:xfrm>
        </p:spPr>
        <p:txBody>
          <a:bodyPr>
            <a:normAutofit/>
          </a:bodyPr>
          <a:lstStyle/>
          <a:p>
            <a:pPr lvl="0"/>
            <a:r>
              <a:rPr lang="fr-FR" sz="2000" dirty="0" smtClean="0"/>
              <a:t>Initier l’étudiant au domaine de la linguistique en général et la syntaxe en particulier. </a:t>
            </a:r>
          </a:p>
          <a:p>
            <a:pPr lvl="0"/>
            <a:r>
              <a:rPr lang="fr-FR" sz="2000" dirty="0" smtClean="0"/>
              <a:t>Connaître, au cours de ce deuxième semestre, les caractéristiques syntaxiques des catégories linguistiques de la langue française.</a:t>
            </a:r>
          </a:p>
          <a:p>
            <a:pPr lvl="0"/>
            <a:r>
              <a:rPr lang="fr-FR" sz="2000" dirty="0" smtClean="0"/>
              <a:t>Somme toute, on va focaliser l’étude sur quatre catégories linguistiques majeures, à savoir : le déterminant, le nom, l’adjectif et l’adverbe.</a:t>
            </a:r>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4</a:t>
            </a:fld>
            <a:endParaRPr lang="fr-F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Valeurs de l’article indéfini</a:t>
            </a:r>
            <a:br>
              <a:rPr lang="fr-FR" dirty="0" smtClean="0"/>
            </a:br>
            <a:endParaRPr lang="fr-FR" dirty="0"/>
          </a:p>
        </p:txBody>
      </p:sp>
      <p:sp>
        <p:nvSpPr>
          <p:cNvPr id="3" name="Espace réservé du contenu 2"/>
          <p:cNvSpPr>
            <a:spLocks noGrp="1"/>
          </p:cNvSpPr>
          <p:nvPr>
            <p:ph idx="1"/>
          </p:nvPr>
        </p:nvSpPr>
        <p:spPr>
          <a:xfrm>
            <a:off x="457200" y="1000108"/>
            <a:ext cx="7239000" cy="5455628"/>
          </a:xfrm>
        </p:spPr>
        <p:txBody>
          <a:bodyPr>
            <a:normAutofit lnSpcReduction="10000"/>
          </a:bodyPr>
          <a:lstStyle/>
          <a:p>
            <a:pPr marL="514350" indent="-514350" algn="just">
              <a:buNone/>
            </a:pPr>
            <a:r>
              <a:rPr lang="fr-FR" dirty="0" smtClean="0"/>
              <a:t>1)Valeur anaphorique</a:t>
            </a:r>
          </a:p>
          <a:p>
            <a:pPr marL="514350" indent="-514350" algn="just">
              <a:buNone/>
            </a:pPr>
            <a:r>
              <a:rPr lang="fr-FR" dirty="0" smtClean="0"/>
              <a:t> L’article indéfini désigne tout objet (être, chose) inconnu.</a:t>
            </a:r>
          </a:p>
          <a:p>
            <a:pPr marL="514350" indent="-514350" algn="just">
              <a:buNone/>
            </a:pPr>
            <a:r>
              <a:rPr lang="fr-FR" dirty="0" err="1" smtClean="0"/>
              <a:t>Exp</a:t>
            </a:r>
            <a:r>
              <a:rPr lang="fr-FR" dirty="0" smtClean="0"/>
              <a:t>: Voilà des étudiants.</a:t>
            </a:r>
          </a:p>
          <a:p>
            <a:pPr marL="514350" indent="-514350" algn="just">
              <a:buNone/>
            </a:pPr>
            <a:r>
              <a:rPr lang="fr-FR" dirty="0" smtClean="0"/>
              <a:t>2) Valeur particularisante</a:t>
            </a:r>
          </a:p>
          <a:p>
            <a:pPr marL="514350" indent="-514350" algn="just">
              <a:buNone/>
            </a:pPr>
            <a:r>
              <a:rPr lang="fr-FR" dirty="0" smtClean="0"/>
              <a:t>Cet article indéfini désigne un objet pris dans un ensemble d’éléments de même ordre par référence aux autres objets de cet ensemble même. C’est ainsi qu’il détermine un substantif évoquant un échantillon, une espèce, bref, une conception globale de l’ensemble.</a:t>
            </a:r>
          </a:p>
          <a:p>
            <a:pPr marL="514350" indent="-514350" algn="just">
              <a:buNone/>
            </a:pPr>
            <a:r>
              <a:rPr lang="fr-FR" dirty="0" err="1" smtClean="0"/>
              <a:t>Exp</a:t>
            </a:r>
            <a:r>
              <a:rPr lang="fr-FR" dirty="0" smtClean="0"/>
              <a:t>: Un labrador </a:t>
            </a:r>
          </a:p>
          <a:p>
            <a:pPr marL="514350" indent="-514350">
              <a:buNone/>
            </a:pPr>
            <a:endParaRPr lang="fr-FR" dirty="0" smtClean="0"/>
          </a:p>
          <a:p>
            <a:pPr marL="514350" indent="-514350">
              <a:buNone/>
            </a:pPr>
            <a:endParaRPr lang="fr-FR" dirty="0" smtClean="0"/>
          </a:p>
          <a:p>
            <a:pPr marL="514350" indent="-514350">
              <a:buNone/>
            </a:pPr>
            <a:endParaRPr lang="fr-FR" dirty="0" smtClean="0"/>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40</a:t>
            </a:fld>
            <a:endParaRPr lang="fr-F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Quelques emplois de l’article</a:t>
            </a:r>
            <a:br>
              <a:rPr lang="fr-FR" dirty="0" smtClean="0"/>
            </a:br>
            <a:endParaRPr lang="fr-FR" dirty="0"/>
          </a:p>
        </p:txBody>
      </p:sp>
      <p:sp>
        <p:nvSpPr>
          <p:cNvPr id="3" name="Espace réservé du contenu 2"/>
          <p:cNvSpPr>
            <a:spLocks noGrp="1"/>
          </p:cNvSpPr>
          <p:nvPr>
            <p:ph idx="1"/>
          </p:nvPr>
        </p:nvSpPr>
        <p:spPr>
          <a:xfrm>
            <a:off x="457200" y="1142984"/>
            <a:ext cx="7239000" cy="5312752"/>
          </a:xfrm>
        </p:spPr>
        <p:txBody>
          <a:bodyPr/>
          <a:lstStyle/>
          <a:p>
            <a:pPr marL="514350" indent="-514350">
              <a:buNone/>
            </a:pPr>
            <a:r>
              <a:rPr lang="fr-FR" dirty="0" smtClean="0"/>
              <a:t>1) L’article se répète quand deux adjectifs sont unis par et / ou:</a:t>
            </a:r>
          </a:p>
          <a:p>
            <a:pPr marL="514350" indent="-514350">
              <a:buNone/>
            </a:pPr>
            <a:r>
              <a:rPr lang="fr-FR" dirty="0" err="1" smtClean="0"/>
              <a:t>Exp</a:t>
            </a:r>
            <a:r>
              <a:rPr lang="fr-FR" dirty="0" smtClean="0"/>
              <a:t>: Il y a une bonne et une mauvaise honte.</a:t>
            </a:r>
          </a:p>
          <a:p>
            <a:pPr marL="514350" indent="-514350">
              <a:buNone/>
            </a:pPr>
            <a:r>
              <a:rPr lang="fr-FR" dirty="0" smtClean="0"/>
              <a:t>2) De même, il se répète là où il y a des adjectifs coordonnés après le nom:</a:t>
            </a:r>
          </a:p>
          <a:p>
            <a:pPr marL="514350" indent="-514350">
              <a:buNone/>
            </a:pPr>
            <a:r>
              <a:rPr lang="fr-FR" dirty="0" smtClean="0"/>
              <a:t> -quatre tours sont possibles:</a:t>
            </a:r>
          </a:p>
          <a:p>
            <a:pPr marL="514350" indent="-514350">
              <a:buNone/>
            </a:pPr>
            <a:r>
              <a:rPr lang="fr-FR" dirty="0" err="1" smtClean="0"/>
              <a:t>Exp</a:t>
            </a:r>
            <a:r>
              <a:rPr lang="fr-FR" dirty="0" smtClean="0"/>
              <a:t>:</a:t>
            </a:r>
          </a:p>
          <a:p>
            <a:pPr marL="514350" indent="-514350">
              <a:buNone/>
            </a:pPr>
            <a:r>
              <a:rPr lang="fr-FR" dirty="0" smtClean="0"/>
              <a:t>La langue française et la langue amazighe</a:t>
            </a:r>
          </a:p>
          <a:p>
            <a:pPr marL="514350" indent="-514350">
              <a:buNone/>
            </a:pPr>
            <a:r>
              <a:rPr lang="fr-FR" dirty="0" smtClean="0"/>
              <a:t>La langue française et l’amazighe</a:t>
            </a:r>
          </a:p>
          <a:p>
            <a:pPr marL="514350" indent="-514350">
              <a:buNone/>
            </a:pPr>
            <a:r>
              <a:rPr lang="fr-FR" dirty="0" smtClean="0"/>
              <a:t>La langue française et amazighe</a:t>
            </a:r>
          </a:p>
          <a:p>
            <a:pPr marL="514350" indent="-514350">
              <a:buNone/>
            </a:pPr>
            <a:r>
              <a:rPr lang="fr-FR" dirty="0" smtClean="0"/>
              <a:t>Les langues français et amazighe</a:t>
            </a: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41</a:t>
            </a:fld>
            <a:endParaRPr lang="fr-F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lstStyle/>
          <a:p>
            <a:pPr>
              <a:buNone/>
            </a:pPr>
            <a:r>
              <a:rPr lang="fr-FR" dirty="0" smtClean="0"/>
              <a:t>On répète, aussi, l’article devant le premier nom d’une série:</a:t>
            </a:r>
          </a:p>
          <a:p>
            <a:pPr>
              <a:buNone/>
            </a:pPr>
            <a:r>
              <a:rPr lang="fr-FR" dirty="0" err="1" smtClean="0"/>
              <a:t>Exp</a:t>
            </a:r>
            <a:r>
              <a:rPr lang="fr-FR" dirty="0" smtClean="0"/>
              <a:t>: Au midi sont les appartements et les garages…</a:t>
            </a:r>
          </a:p>
          <a:p>
            <a:pPr>
              <a:buNone/>
            </a:pPr>
            <a:r>
              <a:rPr lang="fr-FR" dirty="0" smtClean="0"/>
              <a:t>En revanche, on ne répète pas l’article, lorsque le deuxième nom désigne le même être ou la même chose que le premier:</a:t>
            </a:r>
          </a:p>
          <a:p>
            <a:pPr>
              <a:buNone/>
            </a:pPr>
            <a:r>
              <a:rPr lang="fr-FR" dirty="0" err="1" smtClean="0"/>
              <a:t>Exp</a:t>
            </a:r>
            <a:r>
              <a:rPr lang="fr-FR" dirty="0" smtClean="0"/>
              <a:t>:   le sanglier ou porc sauvage…</a:t>
            </a:r>
          </a:p>
          <a:p>
            <a:pPr>
              <a:buNone/>
            </a:pPr>
            <a:r>
              <a:rPr lang="fr-FR" dirty="0" smtClean="0"/>
              <a:t>         les élèves, étudiants…..</a:t>
            </a:r>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42</a:t>
            </a:fld>
            <a:endParaRPr lang="fr-F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lstStyle/>
          <a:p>
            <a:pPr>
              <a:buNone/>
            </a:pPr>
            <a:r>
              <a:rPr lang="fr-FR" dirty="0" smtClean="0"/>
              <a:t>(  )       emploi facultatif de l’article</a:t>
            </a:r>
          </a:p>
          <a:p>
            <a:pPr>
              <a:buNone/>
            </a:pPr>
            <a:endParaRPr lang="fr-FR" dirty="0" smtClean="0"/>
          </a:p>
          <a:p>
            <a:pPr>
              <a:buNone/>
            </a:pPr>
            <a:r>
              <a:rPr lang="fr-FR" dirty="0" smtClean="0"/>
              <a:t>- Entre (les) deux        moyennement</a:t>
            </a:r>
          </a:p>
          <a:p>
            <a:pPr>
              <a:buNone/>
            </a:pPr>
            <a:r>
              <a:rPr lang="fr-FR" dirty="0" smtClean="0"/>
              <a:t>- Le midi, le soir, le matin</a:t>
            </a:r>
          </a:p>
          <a:p>
            <a:pPr>
              <a:buNone/>
            </a:pPr>
            <a:r>
              <a:rPr lang="fr-FR" dirty="0" smtClean="0"/>
              <a:t>- Accuser (la) réception</a:t>
            </a:r>
          </a:p>
          <a:p>
            <a:pPr>
              <a:buFontTx/>
              <a:buChar char="-"/>
            </a:pPr>
            <a:r>
              <a:rPr lang="fr-FR" dirty="0" smtClean="0"/>
              <a:t>Avoir (le) droit de + infinitif</a:t>
            </a:r>
          </a:p>
          <a:p>
            <a:pPr>
              <a:buFontTx/>
              <a:buChar char="-"/>
            </a:pPr>
            <a:r>
              <a:rPr lang="fr-FR" dirty="0" smtClean="0"/>
              <a:t>La Noël </a:t>
            </a:r>
          </a:p>
          <a:p>
            <a:pPr>
              <a:buFontTx/>
              <a:buChar char="-"/>
            </a:pPr>
            <a:r>
              <a:rPr lang="fr-FR" dirty="0" smtClean="0"/>
              <a:t>Article + un nom propre         mépris</a:t>
            </a:r>
          </a:p>
          <a:p>
            <a:pPr>
              <a:buFontTx/>
              <a:buChar char="-"/>
            </a:pPr>
            <a:r>
              <a:rPr lang="fr-FR" dirty="0" smtClean="0"/>
              <a:t>Parler (le) français</a:t>
            </a:r>
          </a:p>
          <a:p>
            <a:pPr>
              <a:buFontTx/>
              <a:buChar char="-"/>
            </a:pPr>
            <a:r>
              <a:rPr lang="fr-FR" dirty="0" smtClean="0"/>
              <a:t>Le plus      pour augmenter la quantité, la qualité.</a:t>
            </a:r>
          </a:p>
          <a:p>
            <a:pPr>
              <a:buFontTx/>
              <a:buChar char="-"/>
            </a:pPr>
            <a:endParaRPr lang="fr-FR" dirty="0" smtClean="0"/>
          </a:p>
          <a:p>
            <a:pPr>
              <a:buFontTx/>
              <a:buChar char="-"/>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43</a:t>
            </a:fld>
            <a:endParaRPr lang="fr-FR"/>
          </a:p>
        </p:txBody>
      </p:sp>
      <p:cxnSp>
        <p:nvCxnSpPr>
          <p:cNvPr id="7" name="Connecteur droit avec flèche 6"/>
          <p:cNvCxnSpPr/>
          <p:nvPr/>
        </p:nvCxnSpPr>
        <p:spPr>
          <a:xfrm>
            <a:off x="1142976" y="857232"/>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a:off x="3143240" y="1714488"/>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p:nvPr/>
        </p:nvCxnSpPr>
        <p:spPr>
          <a:xfrm>
            <a:off x="4500562" y="4071942"/>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a:off x="1928794" y="5000636"/>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lstStyle/>
          <a:p>
            <a:pPr>
              <a:buNone/>
            </a:pPr>
            <a:r>
              <a:rPr lang="fr-FR" dirty="0" smtClean="0"/>
              <a:t>Absence de l’article        valeur générale</a:t>
            </a:r>
          </a:p>
          <a:p>
            <a:pPr>
              <a:buNone/>
            </a:pPr>
            <a:r>
              <a:rPr lang="fr-FR" dirty="0" err="1" smtClean="0"/>
              <a:t>Exp</a:t>
            </a:r>
            <a:r>
              <a:rPr lang="fr-FR" dirty="0" smtClean="0"/>
              <a:t>: proverbes </a:t>
            </a:r>
          </a:p>
          <a:p>
            <a:pPr>
              <a:buNone/>
            </a:pPr>
            <a:r>
              <a:rPr lang="fr-FR" dirty="0" smtClean="0"/>
              <a:t>Prudence est mère de sûreté.</a:t>
            </a:r>
          </a:p>
          <a:p>
            <a:pPr>
              <a:buNone/>
            </a:pPr>
            <a:r>
              <a:rPr lang="fr-FR" dirty="0" smtClean="0"/>
              <a:t>Œil pour œil, dent pour dent.</a:t>
            </a:r>
          </a:p>
          <a:p>
            <a:pPr>
              <a:buNone/>
            </a:pPr>
            <a:r>
              <a:rPr lang="fr-FR" dirty="0" smtClean="0"/>
              <a:t>Pierre qui roule n’amasse pas de mousse.</a:t>
            </a:r>
          </a:p>
          <a:p>
            <a:pPr>
              <a:buNone/>
            </a:pPr>
            <a:r>
              <a:rPr lang="fr-FR" dirty="0" err="1" smtClean="0"/>
              <a:t>Exp</a:t>
            </a:r>
            <a:r>
              <a:rPr lang="fr-FR" dirty="0" smtClean="0"/>
              <a:t>: locutions verbales</a:t>
            </a:r>
          </a:p>
          <a:p>
            <a:pPr>
              <a:buNone/>
            </a:pPr>
            <a:r>
              <a:rPr lang="fr-FR" dirty="0" smtClean="0"/>
              <a:t>Avoir soif, avoir faim, avoir peur,</a:t>
            </a:r>
          </a:p>
          <a:p>
            <a:pPr>
              <a:buNone/>
            </a:pPr>
            <a:r>
              <a:rPr lang="fr-FR" dirty="0" smtClean="0"/>
              <a:t>        (avoir </a:t>
            </a:r>
            <a:r>
              <a:rPr lang="fr-FR" dirty="0" smtClean="0">
                <a:solidFill>
                  <a:srgbClr val="FF0000"/>
                </a:solidFill>
              </a:rPr>
              <a:t>une</a:t>
            </a:r>
            <a:r>
              <a:rPr lang="fr-FR" dirty="0" smtClean="0"/>
              <a:t> peur bleu)</a:t>
            </a:r>
          </a:p>
          <a:p>
            <a:pPr>
              <a:buNone/>
            </a:pPr>
            <a:r>
              <a:rPr lang="fr-FR" dirty="0" smtClean="0"/>
              <a:t> </a:t>
            </a: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44</a:t>
            </a:fld>
            <a:endParaRPr lang="fr-FR"/>
          </a:p>
        </p:txBody>
      </p:sp>
      <p:cxnSp>
        <p:nvCxnSpPr>
          <p:cNvPr id="5" name="Connecteur droit avec flèche 4"/>
          <p:cNvCxnSpPr/>
          <p:nvPr/>
        </p:nvCxnSpPr>
        <p:spPr>
          <a:xfrm>
            <a:off x="3714744" y="785794"/>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Connecteur droit avec flèche 5"/>
          <p:cNvCxnSpPr/>
          <p:nvPr/>
        </p:nvCxnSpPr>
        <p:spPr>
          <a:xfrm>
            <a:off x="642910" y="4071942"/>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lstStyle/>
          <a:p>
            <a:pPr>
              <a:buNone/>
            </a:pPr>
            <a:r>
              <a:rPr lang="fr-FR" dirty="0" smtClean="0"/>
              <a:t>Au pluriel, il faut substituer l’article indéfini « des » par « de, d’ » ( mot à l’initial vocalique) lorsque le nom est précédé d’un adjectif qualificatif.</a:t>
            </a:r>
          </a:p>
          <a:p>
            <a:pPr>
              <a:buNone/>
            </a:pPr>
            <a:r>
              <a:rPr lang="fr-FR" dirty="0" smtClean="0"/>
              <a:t>L’article indéfini, dans ce cas, détermine et caractérise le nom (qualités):</a:t>
            </a:r>
          </a:p>
          <a:p>
            <a:pPr>
              <a:buNone/>
            </a:pPr>
            <a:r>
              <a:rPr lang="fr-FR" dirty="0" err="1" smtClean="0"/>
              <a:t>Exp</a:t>
            </a:r>
            <a:r>
              <a:rPr lang="fr-FR" dirty="0" smtClean="0"/>
              <a:t>: </a:t>
            </a:r>
          </a:p>
          <a:p>
            <a:pPr>
              <a:buNone/>
            </a:pPr>
            <a:r>
              <a:rPr lang="fr-FR" dirty="0" smtClean="0"/>
              <a:t>Le spectacle était d’une beauté</a:t>
            </a:r>
          </a:p>
          <a:p>
            <a:pPr>
              <a:buNone/>
            </a:pPr>
            <a:r>
              <a:rPr lang="fr-FR" dirty="0" smtClean="0"/>
              <a:t>Le spectacle était d’une grande beauté</a:t>
            </a:r>
          </a:p>
          <a:p>
            <a:pPr>
              <a:buNone/>
            </a:pPr>
            <a:r>
              <a:rPr lang="fr-FR" dirty="0" smtClean="0"/>
              <a:t> NB: la première phrase équivaut à la deuxième.</a:t>
            </a: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45</a:t>
            </a:fld>
            <a:endParaRPr lang="fr-F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L’article partitif</a:t>
            </a:r>
            <a:br>
              <a:rPr lang="fr-FR" dirty="0" smtClean="0"/>
            </a:br>
            <a:endParaRPr lang="fr-FR" dirty="0"/>
          </a:p>
        </p:txBody>
      </p:sp>
      <p:sp>
        <p:nvSpPr>
          <p:cNvPr id="3" name="Espace réservé du contenu 2"/>
          <p:cNvSpPr>
            <a:spLocks noGrp="1"/>
          </p:cNvSpPr>
          <p:nvPr>
            <p:ph idx="1"/>
          </p:nvPr>
        </p:nvSpPr>
        <p:spPr>
          <a:xfrm>
            <a:off x="457200" y="1142984"/>
            <a:ext cx="7239000" cy="5312752"/>
          </a:xfrm>
        </p:spPr>
        <p:txBody>
          <a:bodyPr/>
          <a:lstStyle/>
          <a:p>
            <a:pPr>
              <a:buNone/>
            </a:pPr>
            <a:r>
              <a:rPr lang="fr-FR" dirty="0" smtClean="0"/>
              <a:t>On emploie l’article partitif pour désigner une partie d’un tout (qualité, matière, sentiments (joie, haine, amour, jalousie…):</a:t>
            </a:r>
          </a:p>
          <a:p>
            <a:pPr>
              <a:buNone/>
            </a:pPr>
            <a:r>
              <a:rPr lang="fr-FR" dirty="0" smtClean="0"/>
              <a:t>Observez l’exemple suivant:</a:t>
            </a:r>
          </a:p>
          <a:p>
            <a:pPr>
              <a:buNone/>
            </a:pPr>
            <a:r>
              <a:rPr lang="fr-FR" dirty="0" smtClean="0"/>
              <a:t>J’ai vendu du bois.     (la matière: le bois)</a:t>
            </a:r>
          </a:p>
          <a:p>
            <a:pPr>
              <a:buNone/>
            </a:pPr>
            <a:r>
              <a:rPr lang="fr-FR" dirty="0" smtClean="0"/>
              <a:t>J’ai vendu un bois.     (la forêt)</a:t>
            </a:r>
          </a:p>
          <a:p>
            <a:pPr>
              <a:buNone/>
            </a:pPr>
            <a:r>
              <a:rPr lang="fr-FR" dirty="0" smtClean="0"/>
              <a:t> partitif+ négation:</a:t>
            </a:r>
          </a:p>
          <a:p>
            <a:pPr>
              <a:buNone/>
            </a:pPr>
            <a:r>
              <a:rPr lang="fr-FR" dirty="0" smtClean="0"/>
              <a:t>a) La négation est absolue      de      aucune quantité    </a:t>
            </a:r>
          </a:p>
          <a:p>
            <a:pPr>
              <a:buNone/>
            </a:pPr>
            <a:r>
              <a:rPr lang="fr-FR" dirty="0" smtClean="0"/>
              <a:t>b) La négation n’est pas absolue       du, de la, de l’, des:</a:t>
            </a: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46</a:t>
            </a:fld>
            <a:endParaRPr lang="fr-FR"/>
          </a:p>
        </p:txBody>
      </p:sp>
      <p:cxnSp>
        <p:nvCxnSpPr>
          <p:cNvPr id="6" name="Connecteur droit avec flèche 5"/>
          <p:cNvCxnSpPr/>
          <p:nvPr/>
        </p:nvCxnSpPr>
        <p:spPr>
          <a:xfrm>
            <a:off x="4500562" y="4572008"/>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Connecteur droit avec flèche 7"/>
          <p:cNvCxnSpPr/>
          <p:nvPr/>
        </p:nvCxnSpPr>
        <p:spPr>
          <a:xfrm>
            <a:off x="5357818" y="5500702"/>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a:off x="5429256" y="4572008"/>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lstStyle/>
          <a:p>
            <a:pPr>
              <a:buNone/>
            </a:pPr>
            <a:r>
              <a:rPr lang="fr-FR" dirty="0" err="1" smtClean="0"/>
              <a:t>Exp</a:t>
            </a:r>
            <a:r>
              <a:rPr lang="fr-FR" dirty="0" smtClean="0"/>
              <a:t>: </a:t>
            </a:r>
          </a:p>
          <a:p>
            <a:pPr>
              <a:buNone/>
            </a:pPr>
            <a:r>
              <a:rPr lang="fr-FR" dirty="0" smtClean="0"/>
              <a:t>-Je n’ai pas de l’argent pour le gaspiller.</a:t>
            </a:r>
          </a:p>
          <a:p>
            <a:pPr>
              <a:buNone/>
            </a:pPr>
            <a:r>
              <a:rPr lang="fr-FR" dirty="0" smtClean="0"/>
              <a:t>-Je n’ai pas d’argent pour le gaspiller.</a:t>
            </a:r>
          </a:p>
          <a:p>
            <a:pPr>
              <a:buNone/>
            </a:pPr>
            <a:r>
              <a:rPr lang="fr-FR" dirty="0" smtClean="0"/>
              <a:t>-« Il n’a de la beauté que dans la tête. » Diderot</a:t>
            </a:r>
          </a:p>
          <a:p>
            <a:pPr>
              <a:buNone/>
            </a:pPr>
            <a:r>
              <a:rPr lang="fr-FR" dirty="0" smtClean="0"/>
              <a:t>Enfin l’article contracté, comme son nom l’indique est la contraction de la préposition et de l’article défini:</a:t>
            </a:r>
          </a:p>
          <a:p>
            <a:pPr>
              <a:buNone/>
            </a:pPr>
            <a:r>
              <a:rPr lang="fr-FR" dirty="0" smtClean="0"/>
              <a:t>à + le (s)              au (x)</a:t>
            </a:r>
          </a:p>
          <a:p>
            <a:pPr>
              <a:buNone/>
            </a:pPr>
            <a:r>
              <a:rPr lang="fr-FR" dirty="0" smtClean="0"/>
              <a:t>de + le (s)             du / des     </a:t>
            </a:r>
          </a:p>
          <a:p>
            <a:pPr>
              <a:buNone/>
            </a:pPr>
            <a:r>
              <a:rPr lang="fr-FR" dirty="0" smtClean="0"/>
              <a:t>en + les                ès </a:t>
            </a:r>
          </a:p>
          <a:p>
            <a:pPr>
              <a:buNone/>
            </a:pPr>
            <a:r>
              <a:rPr lang="fr-FR" dirty="0" err="1" smtClean="0"/>
              <a:t>Exp</a:t>
            </a:r>
            <a:r>
              <a:rPr lang="fr-FR" dirty="0" smtClean="0"/>
              <a:t>: </a:t>
            </a:r>
          </a:p>
          <a:p>
            <a:pPr>
              <a:buNone/>
            </a:pPr>
            <a:r>
              <a:rPr lang="fr-FR" dirty="0" smtClean="0"/>
              <a:t>Il est docteur ès Lettres françaises.</a:t>
            </a: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47</a:t>
            </a:fld>
            <a:endParaRPr lang="fr-FR"/>
          </a:p>
        </p:txBody>
      </p:sp>
      <p:cxnSp>
        <p:nvCxnSpPr>
          <p:cNvPr id="5" name="Connecteur droit avec flèche 4"/>
          <p:cNvCxnSpPr/>
          <p:nvPr/>
        </p:nvCxnSpPr>
        <p:spPr>
          <a:xfrm>
            <a:off x="2071670" y="4286256"/>
            <a:ext cx="107157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Connecteur droit avec flèche 5"/>
          <p:cNvCxnSpPr/>
          <p:nvPr/>
        </p:nvCxnSpPr>
        <p:spPr>
          <a:xfrm>
            <a:off x="2143108" y="4714884"/>
            <a:ext cx="107157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p:nvPr/>
        </p:nvCxnSpPr>
        <p:spPr>
          <a:xfrm>
            <a:off x="2143108" y="5214950"/>
            <a:ext cx="107157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La classe du nom</a:t>
            </a:r>
            <a:br>
              <a:rPr lang="fr-FR" dirty="0" smtClean="0"/>
            </a:br>
            <a:endParaRPr lang="fr-FR" dirty="0"/>
          </a:p>
        </p:txBody>
      </p:sp>
      <p:sp>
        <p:nvSpPr>
          <p:cNvPr id="3" name="Espace réservé du contenu 2"/>
          <p:cNvSpPr>
            <a:spLocks noGrp="1"/>
          </p:cNvSpPr>
          <p:nvPr>
            <p:ph idx="1"/>
          </p:nvPr>
        </p:nvSpPr>
        <p:spPr>
          <a:xfrm>
            <a:off x="457200" y="1142984"/>
            <a:ext cx="7239000" cy="5312752"/>
          </a:xfrm>
        </p:spPr>
        <p:txBody>
          <a:bodyPr>
            <a:normAutofit fontScale="92500"/>
          </a:bodyPr>
          <a:lstStyle/>
          <a:p>
            <a:pPr>
              <a:buNone/>
            </a:pPr>
            <a:r>
              <a:rPr lang="fr-FR" sz="2000" dirty="0" smtClean="0"/>
              <a:t>La classe du substantif comporte des lexèmes qui se distinguent par:</a:t>
            </a:r>
          </a:p>
          <a:p>
            <a:pPr marL="514350" indent="-514350">
              <a:buAutoNum type="arabicParenR"/>
            </a:pPr>
            <a:r>
              <a:rPr lang="fr-FR" sz="2000" dirty="0" smtClean="0"/>
              <a:t>Structure: ils ont un radical (la base primaire), et une seule structure qui ne contient pas de suffixes (mère, vache).</a:t>
            </a:r>
          </a:p>
          <a:p>
            <a:pPr marL="514350" indent="-514350">
              <a:buAutoNum type="arabicParenR"/>
            </a:pPr>
            <a:r>
              <a:rPr lang="fr-FR" sz="2000" dirty="0" smtClean="0"/>
              <a:t>Origine: ils appartiennent au fonds lexical français depuis l’origine et bien d’autres qui sont intégrés par le procédé de dérivation impropre (le rire, le boire, le dîner).</a:t>
            </a:r>
          </a:p>
          <a:p>
            <a:pPr marL="514350" indent="-514350">
              <a:buAutoNum type="arabicParenR"/>
            </a:pPr>
            <a:r>
              <a:rPr lang="fr-FR" sz="2000" dirty="0" smtClean="0"/>
              <a:t>Extension: ils désignent des noms propres ou encore des désignations individuelles (sénat).</a:t>
            </a:r>
          </a:p>
          <a:p>
            <a:pPr marL="514350" indent="-514350">
              <a:buAutoNum type="arabicParenR"/>
            </a:pPr>
            <a:r>
              <a:rPr lang="fr-FR" sz="2000" dirty="0" smtClean="0"/>
              <a:t>Sens: un substantif renvoie à un objet, une matière, une personne, notion, action (chaise, zinc, pape, démocratie, natation)</a:t>
            </a:r>
          </a:p>
          <a:p>
            <a:pPr marL="514350" indent="-514350">
              <a:buAutoNum type="arabicParenR"/>
            </a:pPr>
            <a:r>
              <a:rPr lang="fr-FR" sz="2000" dirty="0" smtClean="0"/>
              <a:t>Morphologie: ils connaissent les deux catégories du genre et du nombre</a:t>
            </a:r>
          </a:p>
          <a:p>
            <a:pPr marL="514350" indent="-514350">
              <a:buAutoNum type="arabicParenR"/>
            </a:pPr>
            <a:r>
              <a:rPr lang="fr-FR" sz="2000" dirty="0" smtClean="0"/>
              <a:t>Détermination: ils se caractérisent par le déterminant (articles, adjectifs possessifs).</a:t>
            </a:r>
            <a:endParaRPr lang="fr-FR" sz="2000"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48</a:t>
            </a:fld>
            <a:endParaRPr lang="fr-F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genre du nom</a:t>
            </a:r>
            <a:br>
              <a:rPr lang="fr-FR" dirty="0" smtClean="0"/>
            </a:br>
            <a:endParaRPr lang="fr-FR" dirty="0"/>
          </a:p>
        </p:txBody>
      </p:sp>
      <p:sp>
        <p:nvSpPr>
          <p:cNvPr id="3" name="Espace réservé du contenu 2"/>
          <p:cNvSpPr>
            <a:spLocks noGrp="1"/>
          </p:cNvSpPr>
          <p:nvPr>
            <p:ph idx="1"/>
          </p:nvPr>
        </p:nvSpPr>
        <p:spPr>
          <a:xfrm>
            <a:off x="457200" y="1142984"/>
            <a:ext cx="7239000" cy="5312752"/>
          </a:xfrm>
        </p:spPr>
        <p:txBody>
          <a:bodyPr/>
          <a:lstStyle/>
          <a:p>
            <a:pPr>
              <a:buNone/>
            </a:pPr>
            <a:r>
              <a:rPr lang="fr-FR" dirty="0" smtClean="0"/>
              <a:t>La classe du nom, comme d’autres classes variables, a un genre et n nombre.</a:t>
            </a:r>
          </a:p>
          <a:p>
            <a:pPr>
              <a:buNone/>
            </a:pPr>
            <a:r>
              <a:rPr lang="fr-FR" dirty="0" smtClean="0"/>
              <a:t>Le genre (masculin, féminin):</a:t>
            </a:r>
          </a:p>
          <a:p>
            <a:pPr marL="514350" indent="-514350">
              <a:buAutoNum type="arabicParenR"/>
            </a:pPr>
            <a:r>
              <a:rPr lang="fr-FR" dirty="0" smtClean="0"/>
              <a:t>Un grand nombre de noms ont changé de genre au cours des siècles. Ainsi au XVI, les noms: énigme, épithète, ombre étaient du masculin tandis que les noms: âge, orage, ordre, ouvrage, minuit étaient du féminin.</a:t>
            </a:r>
          </a:p>
          <a:p>
            <a:pPr marL="514350" indent="-514350">
              <a:buAutoNum type="arabicParenR"/>
            </a:pPr>
            <a:r>
              <a:rPr lang="fr-FR" dirty="0" smtClean="0"/>
              <a:t>En même temps, il y a des noms qui connaissent les deux catégories du genre: </a:t>
            </a: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49</a:t>
            </a:fld>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Méthodologie</a:t>
            </a:r>
            <a:br>
              <a:rPr lang="fr-FR" dirty="0" smtClean="0"/>
            </a:br>
            <a:endParaRPr lang="fr-FR" dirty="0"/>
          </a:p>
        </p:txBody>
      </p:sp>
      <p:sp>
        <p:nvSpPr>
          <p:cNvPr id="3" name="Espace réservé du contenu 2"/>
          <p:cNvSpPr>
            <a:spLocks noGrp="1"/>
          </p:cNvSpPr>
          <p:nvPr>
            <p:ph idx="1"/>
          </p:nvPr>
        </p:nvSpPr>
        <p:spPr/>
        <p:txBody>
          <a:bodyPr/>
          <a:lstStyle/>
          <a:p>
            <a:pPr>
              <a:buNone/>
            </a:pPr>
            <a:r>
              <a:rPr lang="fr-FR" dirty="0" smtClean="0"/>
              <a:t>-Cours théoriques</a:t>
            </a:r>
          </a:p>
          <a:p>
            <a:pPr>
              <a:buNone/>
            </a:pPr>
            <a:r>
              <a:rPr lang="fr-FR" dirty="0" smtClean="0"/>
              <a:t>- Travaux pratiques (exercices à base de corpus)</a:t>
            </a:r>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5</a:t>
            </a:fld>
            <a:endParaRPr lang="fr-F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7239000" cy="6241446"/>
          </a:xfrm>
        </p:spPr>
        <p:txBody>
          <a:bodyPr/>
          <a:lstStyle/>
          <a:p>
            <a:pPr>
              <a:buNone/>
            </a:pPr>
            <a:r>
              <a:rPr lang="fr-FR" sz="2000" dirty="0" smtClean="0"/>
              <a:t>                M    homme de génie</a:t>
            </a:r>
          </a:p>
          <a:p>
            <a:pPr>
              <a:buNone/>
            </a:pPr>
            <a:r>
              <a:rPr lang="fr-FR" sz="2000" dirty="0" smtClean="0"/>
              <a:t>Aigle         F   oiseau femelle</a:t>
            </a:r>
          </a:p>
          <a:p>
            <a:pPr>
              <a:buNone/>
            </a:pPr>
            <a:r>
              <a:rPr lang="fr-FR" sz="2000" dirty="0" smtClean="0"/>
              <a:t>Ambassadeur    Homme</a:t>
            </a:r>
          </a:p>
          <a:p>
            <a:pPr>
              <a:buNone/>
            </a:pPr>
            <a:r>
              <a:rPr lang="fr-FR" sz="2000" dirty="0" smtClean="0"/>
              <a:t>                       femme, ambassadeur (désigne la fonction </a:t>
            </a:r>
          </a:p>
          <a:p>
            <a:pPr>
              <a:buNone/>
            </a:pPr>
            <a:r>
              <a:rPr lang="fr-FR" sz="2000" dirty="0" smtClean="0"/>
              <a:t>                                                   que le sexe de la personne)</a:t>
            </a:r>
          </a:p>
          <a:p>
            <a:pPr>
              <a:buNone/>
            </a:pPr>
            <a:r>
              <a:rPr lang="fr-FR" sz="2000" dirty="0" smtClean="0"/>
              <a:t>Auteur     H</a:t>
            </a:r>
          </a:p>
          <a:p>
            <a:pPr>
              <a:buNone/>
            </a:pPr>
            <a:r>
              <a:rPr lang="fr-FR" sz="2000" dirty="0" smtClean="0"/>
              <a:t>               F. auteur   </a:t>
            </a:r>
          </a:p>
          <a:p>
            <a:pPr>
              <a:buNone/>
            </a:pPr>
            <a:r>
              <a:rPr lang="fr-FR" sz="2000" dirty="0" smtClean="0"/>
              <a:t>Docteur    H</a:t>
            </a:r>
          </a:p>
          <a:p>
            <a:pPr>
              <a:buNone/>
            </a:pPr>
            <a:r>
              <a:rPr lang="fr-FR" sz="2000" dirty="0" smtClean="0"/>
              <a:t>                F   une femme docteur   (doctoresse)</a:t>
            </a:r>
          </a:p>
          <a:p>
            <a:pPr>
              <a:buNone/>
            </a:pPr>
            <a:r>
              <a:rPr lang="fr-FR" sz="2000" dirty="0" smtClean="0"/>
              <a:t>Médecin      H</a:t>
            </a:r>
          </a:p>
          <a:p>
            <a:pPr>
              <a:buNone/>
            </a:pPr>
            <a:r>
              <a:rPr lang="fr-FR" sz="2000" dirty="0" smtClean="0"/>
              <a:t>                  F    médecin</a:t>
            </a:r>
          </a:p>
          <a:p>
            <a:pPr>
              <a:buNone/>
            </a:pPr>
            <a:r>
              <a:rPr lang="fr-FR" sz="2000" dirty="0" smtClean="0"/>
              <a:t>Esquimau    H</a:t>
            </a:r>
          </a:p>
          <a:p>
            <a:pPr>
              <a:buNone/>
            </a:pPr>
            <a:r>
              <a:rPr lang="fr-FR" sz="2000" dirty="0" smtClean="0"/>
              <a:t>                  F   esquimau    (esquimaude)</a:t>
            </a:r>
          </a:p>
          <a:p>
            <a:pPr>
              <a:buNone/>
            </a:pPr>
            <a:r>
              <a:rPr lang="fr-FR" sz="2000" dirty="0" smtClean="0"/>
              <a:t>La foudre                      le foudre de guerre/ de sable</a:t>
            </a:r>
          </a:p>
          <a:p>
            <a:pPr>
              <a:buNone/>
            </a:pPr>
            <a:r>
              <a:rPr lang="fr-FR" sz="2000" dirty="0" smtClean="0"/>
              <a:t>Hymne   M</a:t>
            </a:r>
          </a:p>
          <a:p>
            <a:pPr>
              <a:buNone/>
            </a:pPr>
            <a:r>
              <a:rPr lang="fr-FR" sz="2000" dirty="0" smtClean="0"/>
              <a:t>             F  (hymnes chantées dans l’église)</a:t>
            </a:r>
          </a:p>
          <a:p>
            <a:pPr>
              <a:buNone/>
            </a:pPr>
            <a:endParaRPr lang="fr-FR" sz="2000" dirty="0" smtClean="0"/>
          </a:p>
          <a:p>
            <a:pPr>
              <a:buNone/>
            </a:pPr>
            <a:endParaRPr lang="fr-FR" sz="2000" dirty="0" smtClean="0"/>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50</a:t>
            </a:fld>
            <a:endParaRPr lang="fr-FR"/>
          </a:p>
        </p:txBody>
      </p:sp>
      <p:cxnSp>
        <p:nvCxnSpPr>
          <p:cNvPr id="5" name="Connecteur droit avec flèche 4"/>
          <p:cNvCxnSpPr/>
          <p:nvPr/>
        </p:nvCxnSpPr>
        <p:spPr>
          <a:xfrm>
            <a:off x="1285852" y="2357430"/>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Connecteur droit avec flèche 5"/>
          <p:cNvCxnSpPr/>
          <p:nvPr/>
        </p:nvCxnSpPr>
        <p:spPr>
          <a:xfrm rot="16200000" flipH="1">
            <a:off x="1321571" y="2464587"/>
            <a:ext cx="285752"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p:nvPr/>
        </p:nvCxnSpPr>
        <p:spPr>
          <a:xfrm>
            <a:off x="1500166" y="3143248"/>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Connecteur droit avec flèche 7"/>
          <p:cNvCxnSpPr/>
          <p:nvPr/>
        </p:nvCxnSpPr>
        <p:spPr>
          <a:xfrm rot="16200000" flipH="1">
            <a:off x="1500166" y="3286124"/>
            <a:ext cx="285752"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a:off x="1571604" y="3857628"/>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p:nvPr/>
        </p:nvCxnSpPr>
        <p:spPr>
          <a:xfrm rot="16200000" flipH="1">
            <a:off x="1535885" y="3893347"/>
            <a:ext cx="357190"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a:off x="1643042" y="4643446"/>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rot="16200000" flipH="1">
            <a:off x="1607323" y="4750603"/>
            <a:ext cx="285752"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a:off x="1785918" y="5429264"/>
            <a:ext cx="142876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a:off x="1357290" y="5786454"/>
            <a:ext cx="14287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rot="16200000" flipH="1">
            <a:off x="1285852" y="5929330"/>
            <a:ext cx="285752"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a:bodyPr>
          <a:lstStyle/>
          <a:p>
            <a:pPr>
              <a:buNone/>
            </a:pPr>
            <a:r>
              <a:rPr lang="fr-FR" sz="2000" dirty="0" smtClean="0"/>
              <a:t>À propos des noms de villes</a:t>
            </a:r>
          </a:p>
          <a:p>
            <a:pPr marL="514350" indent="-514350">
              <a:buAutoNum type="arabicParenR"/>
            </a:pPr>
            <a:r>
              <a:rPr lang="fr-FR" sz="2000" dirty="0" smtClean="0"/>
              <a:t>Ville +   e     ou     es             F</a:t>
            </a:r>
          </a:p>
          <a:p>
            <a:pPr marL="514350" indent="-514350">
              <a:buAutoNum type="arabicParenR"/>
            </a:pPr>
            <a:r>
              <a:rPr lang="fr-FR" sz="2000" dirty="0" smtClean="0"/>
              <a:t>Adjectif attribut          F     (Nador est pleine…)</a:t>
            </a:r>
          </a:p>
          <a:p>
            <a:pPr marL="514350" indent="-514350">
              <a:buAutoNum type="arabicParenR"/>
            </a:pPr>
            <a:r>
              <a:rPr lang="fr-FR" sz="2000" dirty="0" smtClean="0"/>
              <a:t>Tout + noms de ville            M</a:t>
            </a:r>
          </a:p>
          <a:p>
            <a:pPr marL="514350" indent="-514350">
              <a:buNone/>
            </a:pPr>
            <a:endParaRPr lang="fr-FR" sz="2000" dirty="0" smtClean="0"/>
          </a:p>
          <a:p>
            <a:pPr marL="514350" indent="-514350">
              <a:buNone/>
            </a:pPr>
            <a:r>
              <a:rPr lang="fr-FR" sz="2000" dirty="0" smtClean="0"/>
              <a:t>Étudiez la catégorie du genre des substantifs suivant:</a:t>
            </a:r>
          </a:p>
          <a:p>
            <a:pPr marL="514350" indent="-514350">
              <a:buNone/>
            </a:pPr>
            <a:r>
              <a:rPr lang="fr-FR" sz="2000" dirty="0" smtClean="0"/>
              <a:t>Marchand, singe, chanteur, poète.</a:t>
            </a:r>
            <a:endParaRPr lang="fr-FR" sz="2000"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51</a:t>
            </a:fld>
            <a:endParaRPr lang="fr-FR"/>
          </a:p>
        </p:txBody>
      </p:sp>
      <p:cxnSp>
        <p:nvCxnSpPr>
          <p:cNvPr id="6" name="Connecteur droit avec flèche 5"/>
          <p:cNvCxnSpPr/>
          <p:nvPr/>
        </p:nvCxnSpPr>
        <p:spPr>
          <a:xfrm>
            <a:off x="3000364" y="1428736"/>
            <a:ext cx="6429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p:nvPr/>
        </p:nvCxnSpPr>
        <p:spPr>
          <a:xfrm>
            <a:off x="3500430" y="1000108"/>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Connecteur droit avec flèche 7"/>
          <p:cNvCxnSpPr/>
          <p:nvPr/>
        </p:nvCxnSpPr>
        <p:spPr>
          <a:xfrm>
            <a:off x="3428992" y="1785926"/>
            <a:ext cx="7143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nvPr>
        </p:nvGraphicFramePr>
        <p:xfrm>
          <a:off x="457200" y="285750"/>
          <a:ext cx="7239001" cy="6000768"/>
        </p:xfrm>
        <a:graphic>
          <a:graphicData uri="http://schemas.openxmlformats.org/drawingml/2006/table">
            <a:tbl>
              <a:tblPr firstRow="1" bandRow="1">
                <a:tableStyleId>{5C22544A-7EE6-4342-B048-85BDC9FD1C3A}</a:tableStyleId>
              </a:tblPr>
              <a:tblGrid>
                <a:gridCol w="1034143"/>
                <a:gridCol w="1034143"/>
                <a:gridCol w="1034143"/>
                <a:gridCol w="1034143"/>
                <a:gridCol w="1034143"/>
                <a:gridCol w="1034143"/>
                <a:gridCol w="1034143"/>
              </a:tblGrid>
              <a:tr h="750096">
                <a:tc>
                  <a:txBody>
                    <a:bodyPr/>
                    <a:lstStyle/>
                    <a:p>
                      <a:r>
                        <a:rPr lang="fr-FR" sz="1200" dirty="0" smtClean="0"/>
                        <a:t>Substantifs </a:t>
                      </a:r>
                      <a:endParaRPr lang="fr-FR" sz="1200" dirty="0"/>
                    </a:p>
                  </a:txBody>
                  <a:tcPr/>
                </a:tc>
                <a:tc>
                  <a:txBody>
                    <a:bodyPr/>
                    <a:lstStyle/>
                    <a:p>
                      <a:r>
                        <a:rPr lang="fr-FR" sz="1200" dirty="0" smtClean="0"/>
                        <a:t>Emploi du mot classifieur</a:t>
                      </a:r>
                      <a:endParaRPr lang="fr-FR" sz="1200" dirty="0"/>
                    </a:p>
                  </a:txBody>
                  <a:tcPr/>
                </a:tc>
                <a:tc>
                  <a:txBody>
                    <a:bodyPr/>
                    <a:lstStyle/>
                    <a:p>
                      <a:r>
                        <a:rPr lang="fr-FR" sz="1200" dirty="0" smtClean="0"/>
                        <a:t>Suppression d’un suffixe</a:t>
                      </a:r>
                      <a:endParaRPr lang="fr-FR" sz="1200" dirty="0"/>
                    </a:p>
                  </a:txBody>
                  <a:tcPr/>
                </a:tc>
                <a:tc>
                  <a:txBody>
                    <a:bodyPr/>
                    <a:lstStyle/>
                    <a:p>
                      <a:r>
                        <a:rPr lang="fr-FR" sz="1200" dirty="0" smtClean="0"/>
                        <a:t>Changement d’un suffixe</a:t>
                      </a:r>
                      <a:endParaRPr lang="fr-FR" sz="1200" dirty="0"/>
                    </a:p>
                  </a:txBody>
                  <a:tcPr/>
                </a:tc>
                <a:tc>
                  <a:txBody>
                    <a:bodyPr/>
                    <a:lstStyle/>
                    <a:p>
                      <a:r>
                        <a:rPr lang="fr-FR" sz="1200" dirty="0" smtClean="0"/>
                        <a:t>Addition du suffixe</a:t>
                      </a:r>
                      <a:endParaRPr lang="fr-FR" sz="1200" dirty="0"/>
                    </a:p>
                  </a:txBody>
                  <a:tcPr/>
                </a:tc>
                <a:tc>
                  <a:txBody>
                    <a:bodyPr/>
                    <a:lstStyle/>
                    <a:p>
                      <a:r>
                        <a:rPr lang="fr-FR" sz="1200" dirty="0" smtClean="0"/>
                        <a:t>Addition du graphème</a:t>
                      </a:r>
                      <a:endParaRPr lang="fr-FR" sz="1200" dirty="0"/>
                    </a:p>
                  </a:txBody>
                  <a:tcPr/>
                </a:tc>
                <a:tc>
                  <a:txBody>
                    <a:bodyPr/>
                    <a:lstStyle/>
                    <a:p>
                      <a:r>
                        <a:rPr lang="fr-FR" sz="1200" dirty="0" smtClean="0"/>
                        <a:t>Opposition lexicale</a:t>
                      </a:r>
                      <a:endParaRPr lang="fr-FR" sz="1200" dirty="0"/>
                    </a:p>
                  </a:txBody>
                  <a:tcPr/>
                </a:tc>
              </a:tr>
              <a:tr h="750096">
                <a:tc>
                  <a:txBody>
                    <a:bodyPr/>
                    <a:lstStyle/>
                    <a:p>
                      <a:r>
                        <a:rPr lang="fr-FR" sz="1200" dirty="0" smtClean="0"/>
                        <a:t>philosophe</a:t>
                      </a:r>
                      <a:endParaRPr lang="fr-FR" sz="1200" dirty="0"/>
                    </a:p>
                  </a:txBody>
                  <a:tcPr/>
                </a:tc>
                <a:tc>
                  <a:txBody>
                    <a:bodyPr/>
                    <a:lstStyle/>
                    <a:p>
                      <a:r>
                        <a:rPr lang="fr-FR" sz="1200" dirty="0" smtClean="0"/>
                        <a:t>F</a:t>
                      </a:r>
                      <a:r>
                        <a:rPr lang="fr-FR" sz="1200" baseline="0" dirty="0" smtClean="0"/>
                        <a:t> philosophe</a:t>
                      </a:r>
                      <a:endParaRPr lang="fr-FR" sz="1200" dirty="0"/>
                    </a:p>
                  </a:txBody>
                  <a:tcPr/>
                </a:tc>
                <a:tc>
                  <a:txBody>
                    <a:bodyPr/>
                    <a:lstStyle/>
                    <a:p>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750096">
                <a:tc>
                  <a:txBody>
                    <a:bodyPr/>
                    <a:lstStyle/>
                    <a:p>
                      <a:r>
                        <a:rPr lang="fr-FR" sz="1200" dirty="0" smtClean="0"/>
                        <a:t>compagnon</a:t>
                      </a:r>
                      <a:endParaRPr lang="fr-FR" sz="1200" dirty="0"/>
                    </a:p>
                  </a:txBody>
                  <a:tcPr/>
                </a:tc>
                <a:tc>
                  <a:txBody>
                    <a:bodyPr/>
                    <a:lstStyle/>
                    <a:p>
                      <a:endParaRPr lang="fr-FR" sz="1200"/>
                    </a:p>
                  </a:txBody>
                  <a:tcPr/>
                </a:tc>
                <a:tc>
                  <a:txBody>
                    <a:bodyPr/>
                    <a:lstStyle/>
                    <a:p>
                      <a:r>
                        <a:rPr lang="fr-FR" sz="1200" dirty="0" smtClean="0"/>
                        <a:t>compagne</a:t>
                      </a:r>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r>
              <a:tr h="750096">
                <a:tc>
                  <a:txBody>
                    <a:bodyPr/>
                    <a:lstStyle/>
                    <a:p>
                      <a:r>
                        <a:rPr lang="fr-FR" sz="1200" dirty="0" smtClean="0"/>
                        <a:t>menteur</a:t>
                      </a:r>
                      <a:endParaRPr lang="fr-FR" sz="1200" dirty="0"/>
                    </a:p>
                  </a:txBody>
                  <a:tcPr/>
                </a:tc>
                <a:tc>
                  <a:txBody>
                    <a:bodyPr/>
                    <a:lstStyle/>
                    <a:p>
                      <a:endParaRPr lang="fr-FR" sz="1200" dirty="0"/>
                    </a:p>
                  </a:txBody>
                  <a:tcPr/>
                </a:tc>
                <a:tc>
                  <a:txBody>
                    <a:bodyPr/>
                    <a:lstStyle/>
                    <a:p>
                      <a:endParaRPr lang="fr-FR" sz="1200"/>
                    </a:p>
                  </a:txBody>
                  <a:tcPr/>
                </a:tc>
                <a:tc>
                  <a:txBody>
                    <a:bodyPr/>
                    <a:lstStyle/>
                    <a:p>
                      <a:r>
                        <a:rPr lang="fr-FR" sz="1200" dirty="0" smtClean="0"/>
                        <a:t>menteuse</a:t>
                      </a:r>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a:p>
                  </a:txBody>
                  <a:tcPr/>
                </a:tc>
              </a:tr>
              <a:tr h="750096">
                <a:tc>
                  <a:txBody>
                    <a:bodyPr/>
                    <a:lstStyle/>
                    <a:p>
                      <a:r>
                        <a:rPr lang="fr-FR" sz="1200" dirty="0" smtClean="0"/>
                        <a:t>héros</a:t>
                      </a:r>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r>
                        <a:rPr lang="fr-FR" sz="1200" dirty="0" smtClean="0"/>
                        <a:t>héroïne</a:t>
                      </a:r>
                      <a:endParaRPr lang="fr-FR" sz="1200" dirty="0"/>
                    </a:p>
                  </a:txBody>
                  <a:tcPr/>
                </a:tc>
                <a:tc>
                  <a:txBody>
                    <a:bodyPr/>
                    <a:lstStyle/>
                    <a:p>
                      <a:endParaRPr lang="fr-FR" sz="1200"/>
                    </a:p>
                  </a:txBody>
                  <a:tcPr/>
                </a:tc>
                <a:tc>
                  <a:txBody>
                    <a:bodyPr/>
                    <a:lstStyle/>
                    <a:p>
                      <a:endParaRPr lang="fr-FR" sz="1200"/>
                    </a:p>
                  </a:txBody>
                  <a:tcPr/>
                </a:tc>
              </a:tr>
              <a:tr h="750096">
                <a:tc>
                  <a:txBody>
                    <a:bodyPr/>
                    <a:lstStyle/>
                    <a:p>
                      <a:r>
                        <a:rPr lang="fr-FR" sz="1200" dirty="0" smtClean="0"/>
                        <a:t>pécheur</a:t>
                      </a:r>
                      <a:endParaRPr lang="fr-FR" sz="1200" dirty="0"/>
                    </a:p>
                  </a:txBody>
                  <a:tcPr/>
                </a:tc>
                <a:tc>
                  <a:txBody>
                    <a:bodyPr/>
                    <a:lstStyle/>
                    <a:p>
                      <a:endParaRPr lang="fr-FR" sz="1200"/>
                    </a:p>
                  </a:txBody>
                  <a:tcPr/>
                </a:tc>
                <a:tc>
                  <a:txBody>
                    <a:bodyPr/>
                    <a:lstStyle/>
                    <a:p>
                      <a:endParaRPr lang="fr-FR" sz="1200"/>
                    </a:p>
                  </a:txBody>
                  <a:tcPr/>
                </a:tc>
                <a:tc>
                  <a:txBody>
                    <a:bodyPr/>
                    <a:lstStyle/>
                    <a:p>
                      <a:r>
                        <a:rPr lang="fr-FR" sz="1200" dirty="0" smtClean="0"/>
                        <a:t>pécheresse</a:t>
                      </a:r>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a:p>
                  </a:txBody>
                  <a:tcPr/>
                </a:tc>
              </a:tr>
              <a:tr h="750096">
                <a:tc>
                  <a:txBody>
                    <a:bodyPr/>
                    <a:lstStyle/>
                    <a:p>
                      <a:r>
                        <a:rPr lang="fr-FR" sz="1200" dirty="0" smtClean="0"/>
                        <a:t>bélier</a:t>
                      </a:r>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r>
                        <a:rPr lang="fr-FR" sz="1200" dirty="0" smtClean="0"/>
                        <a:t>brebis</a:t>
                      </a:r>
                      <a:endParaRPr lang="fr-FR" sz="1200" dirty="0"/>
                    </a:p>
                  </a:txBody>
                  <a:tcPr/>
                </a:tc>
              </a:tr>
              <a:tr h="750096">
                <a:tc>
                  <a:txBody>
                    <a:bodyPr/>
                    <a:lstStyle/>
                    <a:p>
                      <a:r>
                        <a:rPr lang="fr-FR" sz="1200" dirty="0" smtClean="0"/>
                        <a:t>canard</a:t>
                      </a:r>
                      <a:endParaRPr lang="fr-FR" sz="1200" dirty="0"/>
                    </a:p>
                  </a:txBody>
                  <a:tcPr/>
                </a:tc>
                <a:tc>
                  <a:txBody>
                    <a:bodyPr/>
                    <a:lstStyle/>
                    <a:p>
                      <a:endParaRPr lang="fr-FR" sz="1200"/>
                    </a:p>
                  </a:txBody>
                  <a:tcPr/>
                </a:tc>
                <a:tc>
                  <a:txBody>
                    <a:bodyPr/>
                    <a:lstStyle/>
                    <a:p>
                      <a:r>
                        <a:rPr lang="fr-FR" sz="1200" dirty="0" smtClean="0"/>
                        <a:t>cane</a:t>
                      </a:r>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dirty="0"/>
                    </a:p>
                  </a:txBody>
                  <a:tcPr/>
                </a:tc>
                <a:tc>
                  <a:txBody>
                    <a:bodyPr/>
                    <a:lstStyle/>
                    <a:p>
                      <a:endParaRPr lang="fr-FR" sz="1200" dirty="0"/>
                    </a:p>
                  </a:txBody>
                  <a:tcPr/>
                </a:tc>
              </a:tr>
            </a:tbl>
          </a:graphicData>
        </a:graphic>
      </p:graphicFrame>
      <p:sp>
        <p:nvSpPr>
          <p:cNvPr id="4" name="Espace réservé du numéro de diapositive 3"/>
          <p:cNvSpPr>
            <a:spLocks noGrp="1"/>
          </p:cNvSpPr>
          <p:nvPr>
            <p:ph type="sldNum" sz="quarter" idx="12"/>
          </p:nvPr>
        </p:nvSpPr>
        <p:spPr/>
        <p:txBody>
          <a:bodyPr/>
          <a:lstStyle/>
          <a:p>
            <a:fld id="{9E246F19-060F-4C85-B4E3-7BDC2028F9E8}" type="slidenum">
              <a:rPr lang="fr-FR" smtClean="0"/>
              <a:pPr/>
              <a:t>52</a:t>
            </a:fld>
            <a:endParaRPr lang="fr-F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nvPr>
        </p:nvGraphicFramePr>
        <p:xfrm>
          <a:off x="457200" y="285750"/>
          <a:ext cx="7239001" cy="6072208"/>
        </p:xfrm>
        <a:graphic>
          <a:graphicData uri="http://schemas.openxmlformats.org/drawingml/2006/table">
            <a:tbl>
              <a:tblPr firstRow="1" bandRow="1">
                <a:tableStyleId>{5C22544A-7EE6-4342-B048-85BDC9FD1C3A}</a:tableStyleId>
              </a:tblPr>
              <a:tblGrid>
                <a:gridCol w="1034143"/>
                <a:gridCol w="1034143"/>
                <a:gridCol w="903506"/>
                <a:gridCol w="1164780"/>
                <a:gridCol w="1034143"/>
                <a:gridCol w="1034143"/>
                <a:gridCol w="1034143"/>
              </a:tblGrid>
              <a:tr h="785815">
                <a:tc>
                  <a:txBody>
                    <a:bodyPr/>
                    <a:lstStyle/>
                    <a:p>
                      <a:endParaRPr lang="fr-FR" dirty="0"/>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r>
              <a:tr h="785815">
                <a:tc>
                  <a:txBody>
                    <a:bodyPr/>
                    <a:lstStyle/>
                    <a:p>
                      <a:r>
                        <a:rPr lang="fr-FR" sz="1200" dirty="0" smtClean="0"/>
                        <a:t>veuf</a:t>
                      </a:r>
                      <a:endParaRPr lang="fr-FR" sz="1200" dirty="0"/>
                    </a:p>
                  </a:txBody>
                  <a:tcPr/>
                </a:tc>
                <a:tc>
                  <a:txBody>
                    <a:bodyPr/>
                    <a:lstStyle/>
                    <a:p>
                      <a:endParaRPr lang="fr-FR"/>
                    </a:p>
                  </a:txBody>
                  <a:tcPr/>
                </a:tc>
                <a:tc>
                  <a:txBody>
                    <a:bodyPr/>
                    <a:lstStyle/>
                    <a:p>
                      <a:endParaRPr lang="fr-FR" sz="1200"/>
                    </a:p>
                  </a:txBody>
                  <a:tcPr/>
                </a:tc>
                <a:tc>
                  <a:txBody>
                    <a:bodyPr/>
                    <a:lstStyle/>
                    <a:p>
                      <a:r>
                        <a:rPr lang="fr-FR" sz="1200" dirty="0" smtClean="0"/>
                        <a:t>veuve</a:t>
                      </a:r>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a:p>
                  </a:txBody>
                  <a:tcPr/>
                </a:tc>
              </a:tr>
              <a:tr h="785815">
                <a:tc>
                  <a:txBody>
                    <a:bodyPr/>
                    <a:lstStyle/>
                    <a:p>
                      <a:r>
                        <a:rPr lang="fr-FR" sz="1200" dirty="0" smtClean="0"/>
                        <a:t>demandeur</a:t>
                      </a:r>
                      <a:endParaRPr lang="fr-FR" sz="1200" dirty="0"/>
                    </a:p>
                  </a:txBody>
                  <a:tcPr/>
                </a:tc>
                <a:tc>
                  <a:txBody>
                    <a:bodyPr/>
                    <a:lstStyle/>
                    <a:p>
                      <a:endParaRPr lang="fr-FR"/>
                    </a:p>
                  </a:txBody>
                  <a:tcPr/>
                </a:tc>
                <a:tc>
                  <a:txBody>
                    <a:bodyPr/>
                    <a:lstStyle/>
                    <a:p>
                      <a:endParaRPr lang="fr-FR" sz="1200"/>
                    </a:p>
                  </a:txBody>
                  <a:tcPr/>
                </a:tc>
                <a:tc>
                  <a:txBody>
                    <a:bodyPr/>
                    <a:lstStyle/>
                    <a:p>
                      <a:r>
                        <a:rPr lang="fr-FR" sz="1200" dirty="0" smtClean="0"/>
                        <a:t>demanderesse</a:t>
                      </a:r>
                      <a:endParaRPr lang="fr-FR" sz="1200" dirty="0"/>
                    </a:p>
                  </a:txBody>
                  <a:tcPr/>
                </a:tc>
                <a:tc>
                  <a:txBody>
                    <a:bodyPr/>
                    <a:lstStyle/>
                    <a:p>
                      <a:endParaRPr lang="fr-FR" sz="1200"/>
                    </a:p>
                  </a:txBody>
                  <a:tcPr/>
                </a:tc>
                <a:tc>
                  <a:txBody>
                    <a:bodyPr/>
                    <a:lstStyle/>
                    <a:p>
                      <a:endParaRPr lang="fr-FR" sz="1200"/>
                    </a:p>
                  </a:txBody>
                  <a:tcPr/>
                </a:tc>
                <a:tc>
                  <a:txBody>
                    <a:bodyPr/>
                    <a:lstStyle/>
                    <a:p>
                      <a:endParaRPr lang="fr-FR" sz="1200"/>
                    </a:p>
                  </a:txBody>
                  <a:tcPr/>
                </a:tc>
              </a:tr>
              <a:tr h="785815">
                <a:tc>
                  <a:txBody>
                    <a:bodyPr/>
                    <a:lstStyle/>
                    <a:p>
                      <a:r>
                        <a:rPr lang="fr-FR" sz="1200" dirty="0" smtClean="0"/>
                        <a:t>mineur</a:t>
                      </a:r>
                      <a:endParaRPr lang="fr-FR" sz="1200" dirty="0"/>
                    </a:p>
                  </a:txBody>
                  <a:tcPr/>
                </a:tc>
                <a:tc>
                  <a:txBody>
                    <a:bodyPr/>
                    <a:lstStyle/>
                    <a:p>
                      <a:endParaRPr lang="fr-FR"/>
                    </a:p>
                  </a:txBody>
                  <a:tcP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r>
                        <a:rPr lang="fr-FR" sz="1200" dirty="0" smtClean="0"/>
                        <a:t>mineure</a:t>
                      </a:r>
                      <a:endParaRPr lang="fr-FR" sz="1200" dirty="0"/>
                    </a:p>
                  </a:txBody>
                  <a:tcPr/>
                </a:tc>
                <a:tc>
                  <a:txBody>
                    <a:bodyPr/>
                    <a:lstStyle/>
                    <a:p>
                      <a:endParaRPr lang="fr-FR" sz="1200"/>
                    </a:p>
                  </a:txBody>
                  <a:tcPr/>
                </a:tc>
              </a:tr>
              <a:tr h="785815">
                <a:tc>
                  <a:txBody>
                    <a:bodyPr/>
                    <a:lstStyle/>
                    <a:p>
                      <a:r>
                        <a:rPr lang="fr-FR" sz="1200" dirty="0" smtClean="0"/>
                        <a:t>gendre</a:t>
                      </a:r>
                      <a:endParaRPr lang="fr-FR" sz="1200" dirty="0"/>
                    </a:p>
                  </a:txBody>
                  <a:tcPr/>
                </a:tc>
                <a:tc>
                  <a:txBody>
                    <a:bodyPr/>
                    <a:lstStyle/>
                    <a:p>
                      <a:endParaRPr lang="fr-FR"/>
                    </a:p>
                  </a:txBody>
                  <a:tcP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r>
                        <a:rPr lang="fr-FR" sz="1200" dirty="0" smtClean="0"/>
                        <a:t>bru</a:t>
                      </a:r>
                      <a:endParaRPr lang="fr-FR" sz="1200" dirty="0"/>
                    </a:p>
                  </a:txBody>
                  <a:tcPr/>
                </a:tc>
              </a:tr>
              <a:tr h="785815">
                <a:tc>
                  <a:txBody>
                    <a:bodyPr/>
                    <a:lstStyle/>
                    <a:p>
                      <a:r>
                        <a:rPr lang="fr-FR" sz="1200" dirty="0" smtClean="0"/>
                        <a:t>supérieur</a:t>
                      </a:r>
                      <a:endParaRPr lang="fr-FR" sz="1200" dirty="0"/>
                    </a:p>
                  </a:txBody>
                  <a:tcPr/>
                </a:tc>
                <a:tc>
                  <a:txBody>
                    <a:bodyPr/>
                    <a:lstStyle/>
                    <a:p>
                      <a:endParaRPr lang="fr-FR"/>
                    </a:p>
                  </a:txBody>
                  <a:tcP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r>
                        <a:rPr lang="fr-FR" sz="1200" dirty="0" smtClean="0"/>
                        <a:t>supérieure</a:t>
                      </a:r>
                      <a:endParaRPr lang="fr-FR" sz="1200" dirty="0"/>
                    </a:p>
                  </a:txBody>
                  <a:tcPr/>
                </a:tc>
                <a:tc>
                  <a:txBody>
                    <a:bodyPr/>
                    <a:lstStyle/>
                    <a:p>
                      <a:endParaRPr lang="fr-FR" sz="1200"/>
                    </a:p>
                  </a:txBody>
                  <a:tcPr/>
                </a:tc>
              </a:tr>
              <a:tr h="785815">
                <a:tc>
                  <a:txBody>
                    <a:bodyPr/>
                    <a:lstStyle/>
                    <a:p>
                      <a:r>
                        <a:rPr lang="fr-FR" sz="1200" dirty="0" smtClean="0"/>
                        <a:t>jars</a:t>
                      </a:r>
                      <a:endParaRPr lang="fr-FR" sz="1200" dirty="0"/>
                    </a:p>
                  </a:txBody>
                  <a:tcPr/>
                </a:tc>
                <a:tc>
                  <a:txBody>
                    <a:bodyPr/>
                    <a:lstStyle/>
                    <a:p>
                      <a:endParaRPr lang="fr-FR"/>
                    </a:p>
                  </a:txBody>
                  <a:tcP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r>
                        <a:rPr lang="fr-FR" sz="1200" dirty="0" smtClean="0"/>
                        <a:t>oie</a:t>
                      </a:r>
                      <a:endParaRPr lang="fr-FR" sz="1200" dirty="0"/>
                    </a:p>
                  </a:txBody>
                  <a:tcPr/>
                </a:tc>
              </a:tr>
              <a:tr h="571503">
                <a:tc>
                  <a:txBody>
                    <a:bodyPr/>
                    <a:lstStyle/>
                    <a:p>
                      <a:r>
                        <a:rPr lang="fr-FR" sz="1200" dirty="0" smtClean="0"/>
                        <a:t>sanglier</a:t>
                      </a:r>
                      <a:endParaRPr lang="fr-FR" sz="1200" dirty="0"/>
                    </a:p>
                  </a:txBody>
                  <a:tcPr/>
                </a:tc>
                <a:tc>
                  <a:txBody>
                    <a:bodyPr/>
                    <a:lstStyle/>
                    <a:p>
                      <a:endParaRPr lang="fr-FR"/>
                    </a:p>
                  </a:txBody>
                  <a:tcP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endParaRPr lang="fr-FR" sz="1200"/>
                    </a:p>
                  </a:txBody>
                  <a:tcPr/>
                </a:tc>
                <a:tc>
                  <a:txBody>
                    <a:bodyPr/>
                    <a:lstStyle/>
                    <a:p>
                      <a:r>
                        <a:rPr lang="fr-FR" sz="1200" dirty="0" smtClean="0"/>
                        <a:t>laie</a:t>
                      </a:r>
                      <a:endParaRPr lang="fr-FR" sz="1200" dirty="0"/>
                    </a:p>
                  </a:txBody>
                  <a:tcPr/>
                </a:tc>
              </a:tr>
            </a:tbl>
          </a:graphicData>
        </a:graphic>
      </p:graphicFrame>
      <p:sp>
        <p:nvSpPr>
          <p:cNvPr id="4" name="Espace réservé du numéro de diapositive 3"/>
          <p:cNvSpPr>
            <a:spLocks noGrp="1"/>
          </p:cNvSpPr>
          <p:nvPr>
            <p:ph type="sldNum" sz="quarter" idx="12"/>
          </p:nvPr>
        </p:nvSpPr>
        <p:spPr/>
        <p:txBody>
          <a:bodyPr/>
          <a:lstStyle/>
          <a:p>
            <a:fld id="{9E246F19-060F-4C85-B4E3-7BDC2028F9E8}" type="slidenum">
              <a:rPr lang="fr-FR" smtClean="0"/>
              <a:pPr/>
              <a:t>53</a:t>
            </a:fld>
            <a:endParaRPr lang="fr-F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nvPr>
        </p:nvGraphicFramePr>
        <p:xfrm>
          <a:off x="457200" y="285750"/>
          <a:ext cx="7238997" cy="5786455"/>
        </p:xfrm>
        <a:graphic>
          <a:graphicData uri="http://schemas.openxmlformats.org/drawingml/2006/table">
            <a:tbl>
              <a:tblPr firstRow="1" bandRow="1">
                <a:tableStyleId>{5C22544A-7EE6-4342-B048-85BDC9FD1C3A}</a:tableStyleId>
              </a:tblPr>
              <a:tblGrid>
                <a:gridCol w="685776"/>
                <a:gridCol w="785818"/>
                <a:gridCol w="857256"/>
                <a:gridCol w="928694"/>
                <a:gridCol w="785818"/>
                <a:gridCol w="642942"/>
                <a:gridCol w="785818"/>
                <a:gridCol w="1000132"/>
                <a:gridCol w="766743"/>
              </a:tblGrid>
              <a:tr h="887472">
                <a:tc>
                  <a:txBody>
                    <a:bodyPr/>
                    <a:lstStyle/>
                    <a:p>
                      <a:r>
                        <a:rPr lang="fr-FR" sz="1200" dirty="0" smtClean="0"/>
                        <a:t>substantifs</a:t>
                      </a:r>
                      <a:endParaRPr lang="fr-FR" sz="1200" dirty="0"/>
                    </a:p>
                  </a:txBody>
                  <a:tcPr/>
                </a:tc>
                <a:tc>
                  <a:txBody>
                    <a:bodyPr/>
                    <a:lstStyle/>
                    <a:p>
                      <a:r>
                        <a:rPr lang="fr-FR" sz="1200" dirty="0" smtClean="0"/>
                        <a:t>N propre</a:t>
                      </a:r>
                      <a:endParaRPr lang="fr-FR" sz="1200" dirty="0"/>
                    </a:p>
                  </a:txBody>
                  <a:tcPr/>
                </a:tc>
                <a:tc>
                  <a:txBody>
                    <a:bodyPr/>
                    <a:lstStyle/>
                    <a:p>
                      <a:r>
                        <a:rPr lang="fr-FR" sz="1200" dirty="0" smtClean="0"/>
                        <a:t>N </a:t>
                      </a:r>
                    </a:p>
                    <a:p>
                      <a:r>
                        <a:rPr lang="fr-FR" sz="1200" dirty="0" smtClean="0"/>
                        <a:t>commun</a:t>
                      </a:r>
                      <a:endParaRPr lang="fr-FR" sz="1200" dirty="0"/>
                    </a:p>
                  </a:txBody>
                  <a:tcPr/>
                </a:tc>
                <a:tc>
                  <a:txBody>
                    <a:bodyPr/>
                    <a:lstStyle/>
                    <a:p>
                      <a:r>
                        <a:rPr lang="fr-FR" sz="1200" dirty="0" smtClean="0"/>
                        <a:t>abstrait</a:t>
                      </a:r>
                      <a:endParaRPr lang="fr-FR" sz="1200" dirty="0"/>
                    </a:p>
                  </a:txBody>
                  <a:tcPr/>
                </a:tc>
                <a:tc>
                  <a:txBody>
                    <a:bodyPr/>
                    <a:lstStyle/>
                    <a:p>
                      <a:r>
                        <a:rPr lang="fr-FR" sz="1200" dirty="0" smtClean="0"/>
                        <a:t>concret</a:t>
                      </a:r>
                      <a:endParaRPr lang="fr-FR" sz="1200" dirty="0"/>
                    </a:p>
                  </a:txBody>
                  <a:tcPr/>
                </a:tc>
                <a:tc>
                  <a:txBody>
                    <a:bodyPr/>
                    <a:lstStyle/>
                    <a:p>
                      <a:r>
                        <a:rPr lang="fr-FR" sz="1200" dirty="0" smtClean="0"/>
                        <a:t>animé</a:t>
                      </a:r>
                      <a:endParaRPr lang="fr-FR" sz="1200" dirty="0"/>
                    </a:p>
                  </a:txBody>
                  <a:tcPr/>
                </a:tc>
                <a:tc>
                  <a:txBody>
                    <a:bodyPr/>
                    <a:lstStyle/>
                    <a:p>
                      <a:r>
                        <a:rPr lang="fr-FR" sz="1200" dirty="0" smtClean="0"/>
                        <a:t>inanimé</a:t>
                      </a:r>
                      <a:endParaRPr lang="fr-FR" sz="1200" dirty="0"/>
                    </a:p>
                  </a:txBody>
                  <a:tcPr/>
                </a:tc>
                <a:tc>
                  <a:txBody>
                    <a:bodyPr/>
                    <a:lstStyle/>
                    <a:p>
                      <a:r>
                        <a:rPr lang="fr-FR" sz="1200" dirty="0" smtClean="0"/>
                        <a:t>comptable</a:t>
                      </a:r>
                      <a:endParaRPr lang="fr-FR" sz="1200" dirty="0"/>
                    </a:p>
                  </a:txBody>
                  <a:tcPr/>
                </a:tc>
                <a:tc>
                  <a:txBody>
                    <a:bodyPr/>
                    <a:lstStyle/>
                    <a:p>
                      <a:r>
                        <a:rPr lang="fr-FR" sz="1200" dirty="0" smtClean="0"/>
                        <a:t>Non comptable</a:t>
                      </a:r>
                      <a:endParaRPr lang="fr-FR" sz="1200" dirty="0"/>
                    </a:p>
                  </a:txBody>
                  <a:tcPr/>
                </a:tc>
              </a:tr>
              <a:tr h="576871">
                <a:tc>
                  <a:txBody>
                    <a:bodyPr/>
                    <a:lstStyle/>
                    <a:p>
                      <a:endParaRPr lang="fr-FR" sz="1400"/>
                    </a:p>
                  </a:txBody>
                  <a:tcPr/>
                </a:tc>
                <a:tc>
                  <a:txBody>
                    <a:bodyPr/>
                    <a:lstStyle/>
                    <a:p>
                      <a:r>
                        <a:rPr lang="fr-FR" sz="1400" dirty="0" smtClean="0"/>
                        <a:t>Ahmed </a:t>
                      </a:r>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r>
              <a:tr h="643729">
                <a:tc>
                  <a:txBody>
                    <a:bodyPr/>
                    <a:lstStyle/>
                    <a:p>
                      <a:endParaRPr lang="fr-FR" sz="1400"/>
                    </a:p>
                  </a:txBody>
                  <a:tcPr/>
                </a:tc>
                <a:tc>
                  <a:txBody>
                    <a:bodyPr/>
                    <a:lstStyle/>
                    <a:p>
                      <a:endParaRPr lang="fr-FR" sz="14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t>table</a:t>
                      </a:r>
                    </a:p>
                    <a:p>
                      <a:endParaRPr lang="fr-FR" sz="1400" dirty="0"/>
                    </a:p>
                  </a:txBody>
                  <a:tcPr/>
                </a:tc>
                <a:tc>
                  <a:txBody>
                    <a:bodyPr/>
                    <a:lstStyle/>
                    <a:p>
                      <a:endParaRPr lang="fr-FR" sz="1400"/>
                    </a:p>
                  </a:txBody>
                  <a:tcPr/>
                </a:tc>
                <a:tc>
                  <a:txBody>
                    <a:bodyPr/>
                    <a:lstStyle/>
                    <a:p>
                      <a:endParaRPr lang="fr-FR" sz="1400"/>
                    </a:p>
                  </a:txBody>
                  <a:tcPr/>
                </a:tc>
                <a:tc>
                  <a:txBody>
                    <a:bodyPr/>
                    <a:lstStyle/>
                    <a:p>
                      <a:endParaRPr lang="fr-FR" sz="1400" dirty="0"/>
                    </a:p>
                  </a:txBody>
                  <a:tcPr/>
                </a:tc>
                <a:tc>
                  <a:txBody>
                    <a:bodyPr/>
                    <a:lstStyle/>
                    <a:p>
                      <a:endParaRPr lang="fr-FR" sz="1400"/>
                    </a:p>
                  </a:txBody>
                  <a:tcPr/>
                </a:tc>
                <a:tc>
                  <a:txBody>
                    <a:bodyPr/>
                    <a:lstStyle/>
                    <a:p>
                      <a:endParaRPr lang="fr-FR" sz="1400"/>
                    </a:p>
                  </a:txBody>
                  <a:tcPr/>
                </a:tc>
                <a:tc>
                  <a:txBody>
                    <a:bodyPr/>
                    <a:lstStyle/>
                    <a:p>
                      <a:endParaRPr lang="fr-FR" sz="1400"/>
                    </a:p>
                  </a:txBody>
                  <a:tcPr/>
                </a:tc>
              </a:tr>
              <a:tr h="643729">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t>politique</a:t>
                      </a:r>
                    </a:p>
                    <a:p>
                      <a:endParaRPr lang="fr-FR" sz="1400" dirty="0"/>
                    </a:p>
                  </a:txBody>
                  <a:tcPr/>
                </a:tc>
                <a:tc>
                  <a:txBody>
                    <a:bodyPr/>
                    <a:lstStyle/>
                    <a:p>
                      <a:endParaRPr lang="fr-FR" sz="1400"/>
                    </a:p>
                  </a:txBody>
                  <a:tcPr/>
                </a:tc>
                <a:tc>
                  <a:txBody>
                    <a:bodyPr/>
                    <a:lstStyle/>
                    <a:p>
                      <a:endParaRPr lang="fr-FR" sz="1400" dirty="0"/>
                    </a:p>
                  </a:txBody>
                  <a:tcPr/>
                </a:tc>
                <a:tc>
                  <a:txBody>
                    <a:bodyPr/>
                    <a:lstStyle/>
                    <a:p>
                      <a:endParaRPr lang="fr-FR" sz="1400"/>
                    </a:p>
                  </a:txBody>
                  <a:tcPr/>
                </a:tc>
                <a:tc>
                  <a:txBody>
                    <a:bodyPr/>
                    <a:lstStyle/>
                    <a:p>
                      <a:endParaRPr lang="fr-FR" sz="1400"/>
                    </a:p>
                  </a:txBody>
                  <a:tcPr/>
                </a:tc>
                <a:tc>
                  <a:txBody>
                    <a:bodyPr/>
                    <a:lstStyle/>
                    <a:p>
                      <a:endParaRPr lang="fr-FR" sz="1400"/>
                    </a:p>
                  </a:txBody>
                  <a:tcPr/>
                </a:tc>
              </a:tr>
              <a:tr h="643729">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t>voiture</a:t>
                      </a:r>
                    </a:p>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tc>
                  <a:txBody>
                    <a:bodyPr/>
                    <a:lstStyle/>
                    <a:p>
                      <a:endParaRPr lang="fr-FR" sz="1400"/>
                    </a:p>
                  </a:txBody>
                  <a:tcPr/>
                </a:tc>
              </a:tr>
              <a:tr h="796975">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t>chat</a:t>
                      </a:r>
                    </a:p>
                    <a:p>
                      <a:endParaRPr lang="fr-FR" sz="1400" dirty="0"/>
                    </a:p>
                  </a:txBody>
                  <a:tcPr/>
                </a:tc>
                <a:tc>
                  <a:txBody>
                    <a:bodyPr/>
                    <a:lstStyle/>
                    <a:p>
                      <a:endParaRPr lang="fr-FR" sz="1400"/>
                    </a:p>
                  </a:txBody>
                  <a:tcPr/>
                </a:tc>
                <a:tc>
                  <a:txBody>
                    <a:bodyPr/>
                    <a:lstStyle/>
                    <a:p>
                      <a:endParaRPr lang="fr-FR" sz="1400"/>
                    </a:p>
                  </a:txBody>
                  <a:tcPr/>
                </a:tc>
                <a:tc>
                  <a:txBody>
                    <a:bodyPr/>
                    <a:lstStyle/>
                    <a:p>
                      <a:endParaRPr lang="fr-FR" sz="1400"/>
                    </a:p>
                  </a:txBody>
                  <a:tcPr/>
                </a:tc>
              </a:tr>
              <a:tr h="796975">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t>pierre</a:t>
                      </a:r>
                    </a:p>
                    <a:p>
                      <a:endParaRPr lang="fr-F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t>stylo</a:t>
                      </a:r>
                    </a:p>
                    <a:p>
                      <a:endParaRPr lang="fr-FR" sz="1400" dirty="0"/>
                    </a:p>
                  </a:txBody>
                  <a:tcPr/>
                </a:tc>
                <a:tc>
                  <a:txBody>
                    <a:bodyPr/>
                    <a:lstStyle/>
                    <a:p>
                      <a:endParaRPr lang="fr-FR" sz="1400"/>
                    </a:p>
                  </a:txBody>
                  <a:tcPr/>
                </a:tc>
              </a:tr>
              <a:tr h="796975">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endParaRPr lang="fr-FR" sz="14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t>eau</a:t>
                      </a:r>
                    </a:p>
                    <a:p>
                      <a:endParaRPr lang="fr-FR" sz="1400" dirty="0"/>
                    </a:p>
                  </a:txBody>
                  <a:tcPr/>
                </a:tc>
              </a:tr>
            </a:tbl>
          </a:graphicData>
        </a:graphic>
      </p:graphicFrame>
      <p:sp>
        <p:nvSpPr>
          <p:cNvPr id="4" name="Espace réservé du numéro de diapositive 3"/>
          <p:cNvSpPr>
            <a:spLocks noGrp="1"/>
          </p:cNvSpPr>
          <p:nvPr>
            <p:ph type="sldNum" sz="quarter" idx="12"/>
          </p:nvPr>
        </p:nvSpPr>
        <p:spPr/>
        <p:txBody>
          <a:bodyPr/>
          <a:lstStyle/>
          <a:p>
            <a:fld id="{9E246F19-060F-4C85-B4E3-7BDC2028F9E8}" type="slidenum">
              <a:rPr lang="fr-FR" smtClean="0"/>
              <a:pPr/>
              <a:t>54</a:t>
            </a:fld>
            <a:endParaRPr lang="fr-F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nombre du nom</a:t>
            </a:r>
            <a:br>
              <a:rPr lang="fr-FR" dirty="0" smtClean="0"/>
            </a:br>
            <a:endParaRPr lang="fr-FR" dirty="0"/>
          </a:p>
        </p:txBody>
      </p:sp>
      <p:sp>
        <p:nvSpPr>
          <p:cNvPr id="3" name="Espace réservé du contenu 2"/>
          <p:cNvSpPr>
            <a:spLocks noGrp="1"/>
          </p:cNvSpPr>
          <p:nvPr>
            <p:ph idx="1"/>
          </p:nvPr>
        </p:nvSpPr>
        <p:spPr>
          <a:xfrm>
            <a:off x="457200" y="1142984"/>
            <a:ext cx="7239000" cy="5312752"/>
          </a:xfrm>
        </p:spPr>
        <p:txBody>
          <a:bodyPr/>
          <a:lstStyle/>
          <a:p>
            <a:pPr algn="just">
              <a:buNone/>
            </a:pPr>
            <a:r>
              <a:rPr lang="fr-FR" dirty="0" smtClean="0"/>
              <a:t>Le nom affecte certaines parties du discours telles l’adjectif, le pronom, le déterminant.</a:t>
            </a:r>
          </a:p>
          <a:p>
            <a:pPr algn="just">
              <a:buNone/>
            </a:pPr>
            <a:r>
              <a:rPr lang="fr-FR" dirty="0" smtClean="0"/>
              <a:t>Le substantif prend deux formes numériques; le singulier et le pluriel.</a:t>
            </a:r>
          </a:p>
          <a:p>
            <a:pPr algn="just">
              <a:buNone/>
            </a:pPr>
            <a:r>
              <a:rPr lang="fr-FR" dirty="0" smtClean="0"/>
              <a:t>Le nom prend la forme du singulier lorsqu’il renvoie aux substances et aux individus soit uniques soit isolés, et la forme du pluriel quand il renvoie à la pluralité d’éléments.</a:t>
            </a:r>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55</a:t>
            </a:fld>
            <a:endParaRPr lang="fr-F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lstStyle/>
          <a:p>
            <a:pPr>
              <a:buNone/>
            </a:pPr>
            <a:r>
              <a:rPr lang="fr-FR" dirty="0" smtClean="0"/>
              <a:t>Description sémantique de l’opposition du nombre</a:t>
            </a:r>
          </a:p>
          <a:p>
            <a:pPr marL="514350" indent="-514350">
              <a:buAutoNum type="arabicParenR"/>
            </a:pPr>
            <a:r>
              <a:rPr lang="fr-FR" dirty="0" smtClean="0"/>
              <a:t>Substantifs invariables en nombre:</a:t>
            </a:r>
          </a:p>
          <a:p>
            <a:pPr marL="514350" indent="-514350">
              <a:buNone/>
            </a:pPr>
            <a:r>
              <a:rPr lang="fr-FR" dirty="0" smtClean="0"/>
              <a:t>Substantifs qui s’emploient toujours au singulier: </a:t>
            </a:r>
          </a:p>
          <a:p>
            <a:pPr marL="514350" indent="-514350">
              <a:buNone/>
            </a:pPr>
            <a:r>
              <a:rPr lang="fr-FR" dirty="0" smtClean="0"/>
              <a:t>Les noms non comptables sont employés uniquement au singulier, leur référent est conçu selon l’aspect du contenu, comme le sable, l’or, l’air. Ces noms peuvent être employés au pluriel mais avec un autre sens.</a:t>
            </a:r>
          </a:p>
          <a:p>
            <a:pPr marL="514350" indent="-514350">
              <a:buNone/>
            </a:pPr>
            <a:r>
              <a:rPr lang="fr-FR" dirty="0" err="1" smtClean="0"/>
              <a:t>Exp</a:t>
            </a:r>
            <a:r>
              <a:rPr lang="fr-FR" dirty="0" smtClean="0"/>
              <a:t>. Méchanceté  (s)</a:t>
            </a:r>
          </a:p>
          <a:p>
            <a:pPr marL="514350" indent="-514350">
              <a:buNone/>
            </a:pPr>
            <a:r>
              <a:rPr lang="fr-FR" dirty="0" smtClean="0"/>
              <a:t>Paroles par laquelle s’exerce la méchanceté</a:t>
            </a: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56</a:t>
            </a:fld>
            <a:endParaRPr lang="fr-F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Marques écrites x    z    s</a:t>
            </a:r>
            <a:br>
              <a:rPr lang="fr-FR" dirty="0" smtClean="0"/>
            </a:br>
            <a:endParaRPr lang="fr-FR" dirty="0"/>
          </a:p>
        </p:txBody>
      </p:sp>
      <p:sp>
        <p:nvSpPr>
          <p:cNvPr id="3" name="Espace réservé du contenu 2"/>
          <p:cNvSpPr>
            <a:spLocks noGrp="1"/>
          </p:cNvSpPr>
          <p:nvPr>
            <p:ph idx="1"/>
          </p:nvPr>
        </p:nvSpPr>
        <p:spPr>
          <a:xfrm>
            <a:off x="457200" y="1071546"/>
            <a:ext cx="7239000" cy="5384190"/>
          </a:xfrm>
        </p:spPr>
        <p:txBody>
          <a:bodyPr>
            <a:normAutofit lnSpcReduction="10000"/>
          </a:bodyPr>
          <a:lstStyle/>
          <a:p>
            <a:pPr algn="just">
              <a:buNone/>
            </a:pPr>
            <a:r>
              <a:rPr lang="fr-FR" dirty="0" smtClean="0"/>
              <a:t>-Certains infinitifs (le boire, le manger, le toucher), noms de sens (odorat, le tactile..),</a:t>
            </a:r>
          </a:p>
          <a:p>
            <a:pPr algn="just">
              <a:buNone/>
            </a:pPr>
            <a:r>
              <a:rPr lang="fr-FR" dirty="0" smtClean="0"/>
              <a:t>Points cardinaux ne s’emploient qu’au singulier.</a:t>
            </a:r>
          </a:p>
          <a:p>
            <a:pPr algn="just">
              <a:buNone/>
            </a:pPr>
            <a:r>
              <a:rPr lang="fr-FR" dirty="0" smtClean="0"/>
              <a:t>Certains substantifs ne s’emploient qu’au pluriel, tels les noms qui désignent les objets doubles (ciseaux), ou un ensemble d’objet (lettres, entrailles, proches), des substantifs ayant un nombre fixe et arbitraire. Ces substantifs ont des explications historiques (fiançailles, funérailles, obsèques, annales, noms de lieux, de montagnes, de régions, archipel.</a:t>
            </a:r>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57</a:t>
            </a:fld>
            <a:endParaRPr lang="fr-F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lstStyle/>
          <a:p>
            <a:pPr>
              <a:buNone/>
            </a:pPr>
            <a:r>
              <a:rPr lang="fr-FR" dirty="0" smtClean="0"/>
              <a:t>Certains noms sont employés exclusivement au pluriel (échecs).</a:t>
            </a:r>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58</a:t>
            </a:fld>
            <a:endParaRPr lang="fr-F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Substantifs variables en nombre</a:t>
            </a:r>
            <a:br>
              <a:rPr lang="fr-FR" sz="3200" dirty="0" smtClean="0"/>
            </a:br>
            <a:endParaRPr lang="fr-FR" sz="3200" dirty="0"/>
          </a:p>
        </p:txBody>
      </p:sp>
      <p:sp>
        <p:nvSpPr>
          <p:cNvPr id="3" name="Espace réservé du contenu 2"/>
          <p:cNvSpPr>
            <a:spLocks noGrp="1"/>
          </p:cNvSpPr>
          <p:nvPr>
            <p:ph idx="1"/>
          </p:nvPr>
        </p:nvSpPr>
        <p:spPr>
          <a:xfrm>
            <a:off x="457200" y="1214422"/>
            <a:ext cx="7239000" cy="5241314"/>
          </a:xfrm>
        </p:spPr>
        <p:txBody>
          <a:bodyPr/>
          <a:lstStyle/>
          <a:p>
            <a:pPr>
              <a:buNone/>
            </a:pPr>
            <a:r>
              <a:rPr lang="fr-FR" dirty="0" smtClean="0"/>
              <a:t>Les marques du nombre sont:  x, s, z</a:t>
            </a:r>
          </a:p>
          <a:p>
            <a:pPr>
              <a:buNone/>
            </a:pPr>
            <a:r>
              <a:rPr lang="fr-FR" dirty="0" smtClean="0"/>
              <a:t>Lorsque le substantif se termine au singulier par  s (os) ou  z  (nez) ou encore x (voix), le déterminant indique le nombre.</a:t>
            </a:r>
          </a:p>
          <a:p>
            <a:pPr>
              <a:buNone/>
            </a:pPr>
            <a:r>
              <a:rPr lang="fr-FR" dirty="0" smtClean="0"/>
              <a:t>Le graphème x se substitue à la désinence s: tous les mots terminés par au, eau, eu, à l’exception de sarrau, pneu, bleu, lieu, landau; dans la série joujou, bijou, hibou, pou, chou, genou, caillou.</a:t>
            </a:r>
          </a:p>
          <a:p>
            <a:pPr>
              <a:buFontTx/>
              <a:buChar char="-"/>
            </a:pPr>
            <a:r>
              <a:rPr lang="fr-FR" dirty="0" smtClean="0"/>
              <a:t>Noms:    al      aux, à l’exception de carnaval, festival, récital, régal, narval, bal, aval, chacal.</a:t>
            </a:r>
          </a:p>
          <a:p>
            <a:pPr>
              <a:buFontTx/>
              <a:buChar char="-"/>
            </a:pPr>
            <a:endParaRPr lang="fr-FR" dirty="0" smtClean="0"/>
          </a:p>
          <a:p>
            <a:pPr>
              <a:buNone/>
            </a:pPr>
            <a:endParaRPr lang="fr-FR" dirty="0" smtClean="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59</a:t>
            </a:fld>
            <a:endParaRPr lang="fr-FR"/>
          </a:p>
        </p:txBody>
      </p:sp>
      <p:cxnSp>
        <p:nvCxnSpPr>
          <p:cNvPr id="6" name="Connecteur droit avec flèche 5"/>
          <p:cNvCxnSpPr/>
          <p:nvPr/>
        </p:nvCxnSpPr>
        <p:spPr>
          <a:xfrm>
            <a:off x="2500298" y="5286388"/>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Bibliographie</a:t>
            </a:r>
            <a:br>
              <a:rPr lang="fr-FR" dirty="0" smtClean="0"/>
            </a:br>
            <a:endParaRPr lang="fr-FR" dirty="0"/>
          </a:p>
        </p:txBody>
      </p:sp>
      <p:sp>
        <p:nvSpPr>
          <p:cNvPr id="3" name="Espace réservé du contenu 2"/>
          <p:cNvSpPr>
            <a:spLocks noGrp="1"/>
          </p:cNvSpPr>
          <p:nvPr>
            <p:ph idx="1"/>
          </p:nvPr>
        </p:nvSpPr>
        <p:spPr>
          <a:xfrm>
            <a:off x="457200" y="1214422"/>
            <a:ext cx="7239000" cy="5241314"/>
          </a:xfrm>
        </p:spPr>
        <p:txBody>
          <a:bodyPr>
            <a:normAutofit fontScale="70000" lnSpcReduction="20000"/>
          </a:bodyPr>
          <a:lstStyle/>
          <a:p>
            <a:pPr lvl="0"/>
            <a:r>
              <a:rPr lang="fr-FR" dirty="0" smtClean="0"/>
              <a:t>BAYLON Christian et FABRE Paul</a:t>
            </a:r>
            <a:r>
              <a:rPr lang="fr-FR" i="1" dirty="0" smtClean="0"/>
              <a:t>, Grammaire systématique</a:t>
            </a:r>
            <a:r>
              <a:rPr lang="fr-FR" i="1" u="sng" dirty="0" smtClean="0"/>
              <a:t> </a:t>
            </a:r>
            <a:r>
              <a:rPr lang="fr-FR" i="1" dirty="0" smtClean="0"/>
              <a:t>de la langue française avec des travaux et leurs corrigés</a:t>
            </a:r>
            <a:r>
              <a:rPr lang="fr-FR" dirty="0" smtClean="0"/>
              <a:t>, édition Fernand Nathan, 1978.</a:t>
            </a:r>
          </a:p>
          <a:p>
            <a:pPr lvl="0"/>
            <a:r>
              <a:rPr lang="fr-FR" dirty="0" smtClean="0"/>
              <a:t>CHEVALIER et autre, </a:t>
            </a:r>
            <a:r>
              <a:rPr lang="fr-FR" i="1" dirty="0" smtClean="0"/>
              <a:t>Grammaire du français contemporain</a:t>
            </a:r>
            <a:r>
              <a:rPr lang="fr-FR" dirty="0" smtClean="0"/>
              <a:t>, Librairie Larousse, Paris, 1964.</a:t>
            </a:r>
          </a:p>
          <a:p>
            <a:pPr lvl="0"/>
            <a:r>
              <a:rPr lang="fr-FR" dirty="0" smtClean="0"/>
              <a:t>DUBOIS. J, </a:t>
            </a:r>
            <a:r>
              <a:rPr lang="fr-FR" i="1" dirty="0" smtClean="0"/>
              <a:t>Grammaire structurale du français :la phrase et les transformations</a:t>
            </a:r>
            <a:r>
              <a:rPr lang="fr-FR" dirty="0" smtClean="0"/>
              <a:t>, Paris, 1972.</a:t>
            </a:r>
          </a:p>
          <a:p>
            <a:pPr lvl="0"/>
            <a:r>
              <a:rPr lang="fr-FR" dirty="0" smtClean="0"/>
              <a:t>EMONDS Joseph, </a:t>
            </a:r>
            <a:r>
              <a:rPr lang="fr-FR" i="1" dirty="0" smtClean="0"/>
              <a:t>Les parties du discours en grammaire</a:t>
            </a:r>
            <a:r>
              <a:rPr lang="fr-FR" i="1" u="sng" dirty="0" smtClean="0"/>
              <a:t> </a:t>
            </a:r>
            <a:r>
              <a:rPr lang="fr-FR" i="1" dirty="0" smtClean="0"/>
              <a:t>générative</a:t>
            </a:r>
            <a:r>
              <a:rPr lang="fr-FR" dirty="0" smtClean="0"/>
              <a:t>,</a:t>
            </a:r>
            <a:r>
              <a:rPr lang="fr-FR" u="sng" dirty="0" smtClean="0"/>
              <a:t> </a:t>
            </a:r>
            <a:r>
              <a:rPr lang="fr-FR" dirty="0" smtClean="0"/>
              <a:t>Recherches linguistiques de Vincennes, 1984.</a:t>
            </a:r>
          </a:p>
          <a:p>
            <a:pPr lvl="0"/>
            <a:r>
              <a:rPr lang="fr-FR" dirty="0" smtClean="0"/>
              <a:t>GREVISSE Maurice , </a:t>
            </a:r>
            <a:r>
              <a:rPr lang="fr-FR" i="1" dirty="0" smtClean="0"/>
              <a:t>Le bon usage</a:t>
            </a:r>
            <a:r>
              <a:rPr lang="fr-FR" dirty="0" smtClean="0"/>
              <a:t>, 13</a:t>
            </a:r>
            <a:r>
              <a:rPr lang="fr-FR" baseline="30000" dirty="0" smtClean="0"/>
              <a:t>ème</a:t>
            </a:r>
            <a:r>
              <a:rPr lang="fr-FR" dirty="0" smtClean="0"/>
              <a:t> édition , 6° tirage, 2001.</a:t>
            </a:r>
          </a:p>
          <a:p>
            <a:pPr lvl="0"/>
            <a:r>
              <a:rPr lang="fr-FR" dirty="0" smtClean="0"/>
              <a:t>MARTINET André, </a:t>
            </a:r>
            <a:r>
              <a:rPr lang="fr-FR" i="1" dirty="0" smtClean="0"/>
              <a:t>Grammaire fonctionnelle du français</a:t>
            </a:r>
            <a:r>
              <a:rPr lang="fr-FR" dirty="0" smtClean="0"/>
              <a:t>, Paris, </a:t>
            </a:r>
            <a:r>
              <a:rPr lang="fr-FR" dirty="0" err="1" smtClean="0"/>
              <a:t>Crédif</a:t>
            </a:r>
            <a:r>
              <a:rPr lang="fr-FR" dirty="0" smtClean="0"/>
              <a:t>, 1979.</a:t>
            </a:r>
          </a:p>
          <a:p>
            <a:pPr lvl="0"/>
            <a:r>
              <a:rPr lang="fr-FR" dirty="0" smtClean="0"/>
              <a:t>MARTINET André</a:t>
            </a:r>
            <a:r>
              <a:rPr lang="fr-FR" i="1" dirty="0" smtClean="0"/>
              <a:t>, La linguistique synchronique</a:t>
            </a:r>
            <a:r>
              <a:rPr lang="fr-FR" dirty="0" smtClean="0"/>
              <a:t>, Paris, Presses universitaires de France, 1965.</a:t>
            </a:r>
          </a:p>
          <a:p>
            <a:pPr lvl="0"/>
            <a:r>
              <a:rPr lang="fr-FR" dirty="0" smtClean="0"/>
              <a:t>MAHMOUDIAN </a:t>
            </a:r>
            <a:r>
              <a:rPr lang="fr-FR" dirty="0" err="1" smtClean="0"/>
              <a:t>Mortéza</a:t>
            </a:r>
            <a:r>
              <a:rPr lang="fr-FR" dirty="0" smtClean="0"/>
              <a:t>, </a:t>
            </a:r>
            <a:r>
              <a:rPr lang="fr-FR" i="1" dirty="0" smtClean="0"/>
              <a:t>Comment enseigner le français</a:t>
            </a:r>
            <a:r>
              <a:rPr lang="fr-FR" dirty="0" smtClean="0"/>
              <a:t>, Presses universitaires de France, 1</a:t>
            </a:r>
            <a:r>
              <a:rPr lang="fr-FR" baseline="30000" dirty="0" smtClean="0"/>
              <a:t>ère</a:t>
            </a:r>
            <a:r>
              <a:rPr lang="fr-FR" dirty="0" smtClean="0"/>
              <a:t> édition, 1976.</a:t>
            </a:r>
          </a:p>
          <a:p>
            <a:pPr lvl="0"/>
            <a:r>
              <a:rPr lang="fr-FR" dirty="0" smtClean="0"/>
              <a:t>NIQUE Christian, </a:t>
            </a:r>
            <a:r>
              <a:rPr lang="fr-FR" i="1" dirty="0" smtClean="0"/>
              <a:t>Initiation méthodique à la grammaire</a:t>
            </a:r>
            <a:r>
              <a:rPr lang="fr-FR" i="1" u="sng" dirty="0" smtClean="0"/>
              <a:t> </a:t>
            </a:r>
            <a:r>
              <a:rPr lang="fr-FR" i="1" dirty="0" smtClean="0"/>
              <a:t>générative</a:t>
            </a:r>
            <a:r>
              <a:rPr lang="fr-FR" i="1" u="sng" dirty="0" smtClean="0"/>
              <a:t>,</a:t>
            </a:r>
            <a:r>
              <a:rPr lang="fr-FR" dirty="0" smtClean="0"/>
              <a:t> Armand Colin Editeur, Paris, 1974, 1991.</a:t>
            </a:r>
          </a:p>
          <a:p>
            <a:r>
              <a:rPr lang="fr-FR" dirty="0" smtClean="0"/>
              <a:t>WAGNER, R.L, et PINCHON, J, </a:t>
            </a:r>
            <a:r>
              <a:rPr lang="fr-FR" i="1" dirty="0" smtClean="0"/>
              <a:t>Grammaire du français</a:t>
            </a:r>
            <a:r>
              <a:rPr lang="fr-FR" i="1" u="sng" dirty="0" smtClean="0"/>
              <a:t> </a:t>
            </a:r>
            <a:r>
              <a:rPr lang="fr-FR" i="1" dirty="0" smtClean="0"/>
              <a:t>classique et moderne</a:t>
            </a:r>
            <a:r>
              <a:rPr lang="fr-FR" dirty="0" smtClean="0"/>
              <a:t>, Paris, Hachette, 1967.</a:t>
            </a:r>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6</a:t>
            </a:fld>
            <a:endParaRPr lang="fr-F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nvPr>
        </p:nvGraphicFramePr>
        <p:xfrm>
          <a:off x="457200" y="285750"/>
          <a:ext cx="7239000" cy="6072208"/>
        </p:xfrm>
        <a:graphic>
          <a:graphicData uri="http://schemas.openxmlformats.org/drawingml/2006/table">
            <a:tbl>
              <a:tblPr firstRow="1" bandRow="1">
                <a:tableStyleId>{5C22544A-7EE6-4342-B048-85BDC9FD1C3A}</a:tableStyleId>
              </a:tblPr>
              <a:tblGrid>
                <a:gridCol w="2413000"/>
                <a:gridCol w="2413000"/>
                <a:gridCol w="2413000"/>
              </a:tblGrid>
              <a:tr h="759026">
                <a:tc>
                  <a:txBody>
                    <a:bodyPr/>
                    <a:lstStyle/>
                    <a:p>
                      <a:r>
                        <a:rPr lang="fr-FR" dirty="0" smtClean="0"/>
                        <a:t>Types de noms composés </a:t>
                      </a:r>
                      <a:endParaRPr lang="fr-FR" dirty="0"/>
                    </a:p>
                  </a:txBody>
                  <a:tcPr/>
                </a:tc>
                <a:tc>
                  <a:txBody>
                    <a:bodyPr/>
                    <a:lstStyle/>
                    <a:p>
                      <a:r>
                        <a:rPr lang="fr-FR" dirty="0" smtClean="0"/>
                        <a:t>Formation du pluriel</a:t>
                      </a:r>
                      <a:endParaRPr lang="fr-FR" dirty="0"/>
                    </a:p>
                  </a:txBody>
                  <a:tcPr/>
                </a:tc>
                <a:tc>
                  <a:txBody>
                    <a:bodyPr/>
                    <a:lstStyle/>
                    <a:p>
                      <a:r>
                        <a:rPr lang="fr-FR" dirty="0" smtClean="0"/>
                        <a:t>Exemples </a:t>
                      </a:r>
                      <a:endParaRPr lang="fr-FR" dirty="0"/>
                    </a:p>
                  </a:txBody>
                  <a:tcPr/>
                </a:tc>
              </a:tr>
              <a:tr h="759026">
                <a:tc>
                  <a:txBody>
                    <a:bodyPr/>
                    <a:lstStyle/>
                    <a:p>
                      <a:r>
                        <a:rPr lang="fr-FR" dirty="0" smtClean="0"/>
                        <a:t>Verbe+ verbe </a:t>
                      </a:r>
                      <a:endParaRPr lang="fr-FR" dirty="0"/>
                    </a:p>
                  </a:txBody>
                  <a:tcPr/>
                </a:tc>
                <a:tc>
                  <a:txBody>
                    <a:bodyPr/>
                    <a:lstStyle/>
                    <a:p>
                      <a:r>
                        <a:rPr lang="fr-FR" dirty="0" smtClean="0"/>
                        <a:t>O + 0</a:t>
                      </a:r>
                      <a:endParaRPr lang="fr-FR" dirty="0"/>
                    </a:p>
                  </a:txBody>
                  <a:tcPr/>
                </a:tc>
                <a:tc>
                  <a:txBody>
                    <a:bodyPr/>
                    <a:lstStyle/>
                    <a:p>
                      <a:r>
                        <a:rPr lang="fr-FR" dirty="0" smtClean="0"/>
                        <a:t>Laissez-passer</a:t>
                      </a:r>
                      <a:endParaRPr lang="fr-FR" dirty="0"/>
                    </a:p>
                  </a:txBody>
                  <a:tcPr/>
                </a:tc>
              </a:tr>
              <a:tr h="759026">
                <a:tc>
                  <a:txBody>
                    <a:bodyPr/>
                    <a:lstStyle/>
                    <a:p>
                      <a:r>
                        <a:rPr lang="fr-FR" dirty="0" smtClean="0"/>
                        <a:t>Nom+</a:t>
                      </a:r>
                      <a:r>
                        <a:rPr lang="fr-FR" baseline="0" dirty="0" smtClean="0"/>
                        <a:t> nom</a:t>
                      </a:r>
                    </a:p>
                    <a:p>
                      <a:r>
                        <a:rPr lang="fr-FR" baseline="0" dirty="0" smtClean="0"/>
                        <a:t>Nom+ nom</a:t>
                      </a:r>
                      <a:endParaRPr lang="fr-FR" dirty="0"/>
                    </a:p>
                  </a:txBody>
                  <a:tcPr/>
                </a:tc>
                <a:tc>
                  <a:txBody>
                    <a:bodyPr/>
                    <a:lstStyle/>
                    <a:p>
                      <a:r>
                        <a:rPr lang="fr-FR" dirty="0" smtClean="0"/>
                        <a:t>S + O</a:t>
                      </a:r>
                    </a:p>
                    <a:p>
                      <a:r>
                        <a:rPr lang="fr-FR" dirty="0" smtClean="0"/>
                        <a:t>S + S</a:t>
                      </a:r>
                      <a:endParaRPr lang="fr-FR" dirty="0"/>
                    </a:p>
                  </a:txBody>
                  <a:tcPr/>
                </a:tc>
                <a:tc>
                  <a:txBody>
                    <a:bodyPr/>
                    <a:lstStyle/>
                    <a:p>
                      <a:r>
                        <a:rPr lang="fr-FR" dirty="0" err="1" smtClean="0"/>
                        <a:t>Timbres-poste</a:t>
                      </a:r>
                      <a:endParaRPr lang="fr-FR" dirty="0" smtClean="0"/>
                    </a:p>
                    <a:p>
                      <a:r>
                        <a:rPr lang="fr-FR" dirty="0" smtClean="0"/>
                        <a:t>Choux-fleurs</a:t>
                      </a:r>
                      <a:endParaRPr lang="fr-FR" dirty="0"/>
                    </a:p>
                  </a:txBody>
                  <a:tcPr/>
                </a:tc>
              </a:tr>
              <a:tr h="759026">
                <a:tc>
                  <a:txBody>
                    <a:bodyPr/>
                    <a:lstStyle/>
                    <a:p>
                      <a:r>
                        <a:rPr lang="fr-FR" dirty="0" smtClean="0"/>
                        <a:t>Nom+ adjectif</a:t>
                      </a:r>
                    </a:p>
                    <a:p>
                      <a:r>
                        <a:rPr lang="fr-FR" dirty="0" smtClean="0"/>
                        <a:t>Adjectif+ nom</a:t>
                      </a:r>
                      <a:endParaRPr lang="fr-FR" dirty="0"/>
                    </a:p>
                  </a:txBody>
                  <a:tcPr/>
                </a:tc>
                <a:tc>
                  <a:txBody>
                    <a:bodyPr/>
                    <a:lstStyle/>
                    <a:p>
                      <a:r>
                        <a:rPr lang="fr-FR" dirty="0" smtClean="0"/>
                        <a:t>S + S</a:t>
                      </a:r>
                      <a:endParaRPr lang="fr-FR" dirty="0"/>
                    </a:p>
                  </a:txBody>
                  <a:tcPr/>
                </a:tc>
                <a:tc>
                  <a:txBody>
                    <a:bodyPr/>
                    <a:lstStyle/>
                    <a:p>
                      <a:r>
                        <a:rPr lang="fr-FR" dirty="0" smtClean="0"/>
                        <a:t>Sages-femmes</a:t>
                      </a:r>
                      <a:endParaRPr lang="fr-FR" dirty="0"/>
                    </a:p>
                  </a:txBody>
                  <a:tcPr/>
                </a:tc>
              </a:tr>
              <a:tr h="759026">
                <a:tc>
                  <a:txBody>
                    <a:bodyPr/>
                    <a:lstStyle/>
                    <a:p>
                      <a:r>
                        <a:rPr lang="fr-FR" dirty="0" smtClean="0"/>
                        <a:t>Verbe+ complément non comptable </a:t>
                      </a:r>
                      <a:endParaRPr lang="fr-FR" dirty="0"/>
                    </a:p>
                  </a:txBody>
                  <a:tcPr/>
                </a:tc>
                <a:tc>
                  <a:txBody>
                    <a:bodyPr/>
                    <a:lstStyle/>
                    <a:p>
                      <a:r>
                        <a:rPr lang="fr-FR" dirty="0" smtClean="0"/>
                        <a:t>O + O</a:t>
                      </a:r>
                      <a:endParaRPr lang="fr-FR" dirty="0"/>
                    </a:p>
                  </a:txBody>
                  <a:tcPr/>
                </a:tc>
                <a:tc>
                  <a:txBody>
                    <a:bodyPr/>
                    <a:lstStyle/>
                    <a:p>
                      <a:r>
                        <a:rPr lang="fr-FR" dirty="0" smtClean="0"/>
                        <a:t>Pare-boue</a:t>
                      </a:r>
                    </a:p>
                    <a:p>
                      <a:r>
                        <a:rPr lang="fr-FR" dirty="0" smtClean="0"/>
                        <a:t>Savoir-faire</a:t>
                      </a:r>
                      <a:endParaRPr lang="fr-FR" dirty="0"/>
                    </a:p>
                  </a:txBody>
                  <a:tcPr/>
                </a:tc>
              </a:tr>
              <a:tr h="759026">
                <a:tc>
                  <a:txBody>
                    <a:bodyPr/>
                    <a:lstStyle/>
                    <a:p>
                      <a:r>
                        <a:rPr lang="fr-FR" dirty="0" smtClean="0"/>
                        <a:t>Verbe+ complément</a:t>
                      </a:r>
                      <a:endParaRPr lang="fr-FR" dirty="0"/>
                    </a:p>
                  </a:txBody>
                  <a:tcPr/>
                </a:tc>
                <a:tc>
                  <a:txBody>
                    <a:bodyPr/>
                    <a:lstStyle/>
                    <a:p>
                      <a:r>
                        <a:rPr lang="fr-FR" dirty="0" smtClean="0"/>
                        <a:t>O + S</a:t>
                      </a:r>
                      <a:endParaRPr lang="fr-FR" dirty="0"/>
                    </a:p>
                  </a:txBody>
                  <a:tcPr/>
                </a:tc>
                <a:tc>
                  <a:txBody>
                    <a:bodyPr/>
                    <a:lstStyle/>
                    <a:p>
                      <a:r>
                        <a:rPr lang="fr-FR" dirty="0" smtClean="0"/>
                        <a:t>Porte-drapeaux</a:t>
                      </a:r>
                      <a:endParaRPr lang="fr-FR" dirty="0"/>
                    </a:p>
                  </a:txBody>
                  <a:tcPr/>
                </a:tc>
              </a:tr>
              <a:tr h="759026">
                <a:tc>
                  <a:txBody>
                    <a:bodyPr/>
                    <a:lstStyle/>
                    <a:p>
                      <a:r>
                        <a:rPr lang="fr-FR" dirty="0" smtClean="0"/>
                        <a:t>Préposition/adverbe+ nom</a:t>
                      </a:r>
                      <a:endParaRPr lang="fr-FR" dirty="0"/>
                    </a:p>
                  </a:txBody>
                  <a:tcPr/>
                </a:tc>
                <a:tc>
                  <a:txBody>
                    <a:bodyPr/>
                    <a:lstStyle/>
                    <a:p>
                      <a:r>
                        <a:rPr lang="fr-FR" dirty="0" smtClean="0"/>
                        <a:t>O</a:t>
                      </a:r>
                      <a:r>
                        <a:rPr lang="fr-FR" baseline="0" dirty="0" smtClean="0"/>
                        <a:t> + S</a:t>
                      </a:r>
                      <a:endParaRPr lang="fr-FR" dirty="0"/>
                    </a:p>
                  </a:txBody>
                  <a:tcPr/>
                </a:tc>
                <a:tc>
                  <a:txBody>
                    <a:bodyPr/>
                    <a:lstStyle/>
                    <a:p>
                      <a:r>
                        <a:rPr lang="fr-FR" dirty="0" smtClean="0"/>
                        <a:t>Haut-parleurs</a:t>
                      </a:r>
                    </a:p>
                    <a:p>
                      <a:r>
                        <a:rPr lang="fr-FR" dirty="0" smtClean="0"/>
                        <a:t>Arrière-pensées</a:t>
                      </a:r>
                      <a:endParaRPr lang="fr-FR" dirty="0"/>
                    </a:p>
                  </a:txBody>
                  <a:tcPr/>
                </a:tc>
              </a:tr>
              <a:tr h="759026">
                <a:tc>
                  <a:txBody>
                    <a:bodyPr/>
                    <a:lstStyle/>
                    <a:p>
                      <a:r>
                        <a:rPr lang="fr-FR" dirty="0" smtClean="0"/>
                        <a:t>Préfixe+ nom</a:t>
                      </a:r>
                      <a:endParaRPr lang="fr-FR" dirty="0"/>
                    </a:p>
                  </a:txBody>
                  <a:tcPr/>
                </a:tc>
                <a:tc>
                  <a:txBody>
                    <a:bodyPr/>
                    <a:lstStyle/>
                    <a:p>
                      <a:r>
                        <a:rPr lang="fr-FR" dirty="0" smtClean="0"/>
                        <a:t>O + S</a:t>
                      </a:r>
                      <a:endParaRPr lang="fr-FR" dirty="0"/>
                    </a:p>
                  </a:txBody>
                  <a:tcPr/>
                </a:tc>
                <a:tc>
                  <a:txBody>
                    <a:bodyPr/>
                    <a:lstStyle/>
                    <a:p>
                      <a:r>
                        <a:rPr lang="fr-FR" dirty="0" smtClean="0"/>
                        <a:t>Ex-parlements</a:t>
                      </a:r>
                      <a:endParaRPr lang="fr-FR" dirty="0"/>
                    </a:p>
                  </a:txBody>
                  <a:tcPr/>
                </a:tc>
              </a:tr>
            </a:tbl>
          </a:graphicData>
        </a:graphic>
      </p:graphicFrame>
      <p:sp>
        <p:nvSpPr>
          <p:cNvPr id="4" name="Espace réservé du numéro de diapositive 3"/>
          <p:cNvSpPr>
            <a:spLocks noGrp="1"/>
          </p:cNvSpPr>
          <p:nvPr>
            <p:ph type="sldNum" sz="quarter" idx="12"/>
          </p:nvPr>
        </p:nvSpPr>
        <p:spPr/>
        <p:txBody>
          <a:bodyPr/>
          <a:lstStyle/>
          <a:p>
            <a:fld id="{9E246F19-060F-4C85-B4E3-7BDC2028F9E8}" type="slidenum">
              <a:rPr lang="fr-FR" smtClean="0"/>
              <a:pPr/>
              <a:t>60</a:t>
            </a:fld>
            <a:endParaRPr lang="fr-F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nvPr>
        </p:nvGraphicFramePr>
        <p:xfrm>
          <a:off x="457200" y="357188"/>
          <a:ext cx="7239000" cy="1010920"/>
        </p:xfrm>
        <a:graphic>
          <a:graphicData uri="http://schemas.openxmlformats.org/drawingml/2006/table">
            <a:tbl>
              <a:tblPr firstRow="1" bandRow="1">
                <a:tableStyleId>{5C22544A-7EE6-4342-B048-85BDC9FD1C3A}</a:tableStyleId>
              </a:tblPr>
              <a:tblGrid>
                <a:gridCol w="2413000"/>
                <a:gridCol w="2413000"/>
                <a:gridCol w="2413000"/>
              </a:tblGrid>
              <a:tr h="370840">
                <a:tc>
                  <a:txBody>
                    <a:bodyPr/>
                    <a:lstStyle/>
                    <a:p>
                      <a:endParaRPr lang="fr-FR" dirty="0"/>
                    </a:p>
                  </a:txBody>
                  <a:tcPr/>
                </a:tc>
                <a:tc>
                  <a:txBody>
                    <a:bodyPr/>
                    <a:lstStyle/>
                    <a:p>
                      <a:endParaRPr lang="fr-FR"/>
                    </a:p>
                  </a:txBody>
                  <a:tcPr/>
                </a:tc>
                <a:tc>
                  <a:txBody>
                    <a:bodyPr/>
                    <a:lstStyle/>
                    <a:p>
                      <a:endParaRPr lang="fr-FR"/>
                    </a:p>
                  </a:txBody>
                  <a:tcPr/>
                </a:tc>
              </a:tr>
              <a:tr h="370840">
                <a:tc>
                  <a:txBody>
                    <a:bodyPr/>
                    <a:lstStyle/>
                    <a:p>
                      <a:r>
                        <a:rPr lang="fr-FR" dirty="0" smtClean="0"/>
                        <a:t>proposition</a:t>
                      </a:r>
                      <a:endParaRPr lang="fr-FR" dirty="0"/>
                    </a:p>
                  </a:txBody>
                  <a:tcPr/>
                </a:tc>
                <a:tc>
                  <a:txBody>
                    <a:bodyPr/>
                    <a:lstStyle/>
                    <a:p>
                      <a:r>
                        <a:rPr lang="fr-FR" dirty="0" smtClean="0"/>
                        <a:t>O + O</a:t>
                      </a:r>
                      <a:endParaRPr lang="fr-FR" dirty="0"/>
                    </a:p>
                  </a:txBody>
                  <a:tcPr/>
                </a:tc>
                <a:tc>
                  <a:txBody>
                    <a:bodyPr/>
                    <a:lstStyle/>
                    <a:p>
                      <a:r>
                        <a:rPr lang="fr-FR" dirty="0" smtClean="0"/>
                        <a:t>Va- et- vient</a:t>
                      </a:r>
                    </a:p>
                    <a:p>
                      <a:r>
                        <a:rPr lang="fr-FR" dirty="0" smtClean="0"/>
                        <a:t>On-dit</a:t>
                      </a:r>
                      <a:endParaRPr lang="fr-FR" dirty="0"/>
                    </a:p>
                  </a:txBody>
                  <a:tcPr/>
                </a:tc>
              </a:tr>
            </a:tbl>
          </a:graphicData>
        </a:graphic>
      </p:graphicFrame>
      <p:sp>
        <p:nvSpPr>
          <p:cNvPr id="4" name="Espace réservé du numéro de diapositive 3"/>
          <p:cNvSpPr>
            <a:spLocks noGrp="1"/>
          </p:cNvSpPr>
          <p:nvPr>
            <p:ph type="sldNum" sz="quarter" idx="12"/>
          </p:nvPr>
        </p:nvSpPr>
        <p:spPr/>
        <p:txBody>
          <a:bodyPr/>
          <a:lstStyle/>
          <a:p>
            <a:fld id="{9E246F19-060F-4C85-B4E3-7BDC2028F9E8}" type="slidenum">
              <a:rPr lang="fr-FR" smtClean="0"/>
              <a:pPr/>
              <a:t>61</a:t>
            </a:fld>
            <a:endParaRPr lang="fr-F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La classe de l’adjectif</a:t>
            </a:r>
            <a:br>
              <a:rPr lang="fr-FR" dirty="0" smtClean="0"/>
            </a:br>
            <a:endParaRPr lang="fr-FR" dirty="0"/>
          </a:p>
        </p:txBody>
      </p:sp>
      <p:sp>
        <p:nvSpPr>
          <p:cNvPr id="3" name="Espace réservé du contenu 2"/>
          <p:cNvSpPr>
            <a:spLocks noGrp="1"/>
          </p:cNvSpPr>
          <p:nvPr>
            <p:ph idx="1"/>
          </p:nvPr>
        </p:nvSpPr>
        <p:spPr>
          <a:xfrm>
            <a:off x="457200" y="1214422"/>
            <a:ext cx="7239000" cy="5241314"/>
          </a:xfrm>
        </p:spPr>
        <p:txBody>
          <a:bodyPr/>
          <a:lstStyle/>
          <a:p>
            <a:pPr>
              <a:buNone/>
            </a:pPr>
            <a:r>
              <a:rPr lang="fr-FR" dirty="0" smtClean="0"/>
              <a:t>L’adjectif est un mot variable qui qualifie ou détermine un être ou une chose désignée par le nom. D’où, deux sortes d’adjectifs qu’on trouve: les qualificatifs et les déterminatifs.</a:t>
            </a:r>
          </a:p>
          <a:p>
            <a:pPr>
              <a:buNone/>
            </a:pPr>
            <a:r>
              <a:rPr lang="fr-FR" dirty="0" err="1" smtClean="0"/>
              <a:t>Exp</a:t>
            </a:r>
            <a:r>
              <a:rPr lang="fr-FR" dirty="0" smtClean="0"/>
              <a:t> </a:t>
            </a:r>
          </a:p>
          <a:p>
            <a:pPr>
              <a:buNone/>
            </a:pPr>
            <a:r>
              <a:rPr lang="fr-FR" dirty="0" smtClean="0"/>
              <a:t>J’habite au </a:t>
            </a:r>
            <a:r>
              <a:rPr lang="fr-FR" dirty="0" smtClean="0">
                <a:solidFill>
                  <a:srgbClr val="FF0000"/>
                </a:solidFill>
              </a:rPr>
              <a:t>dernier</a:t>
            </a:r>
            <a:r>
              <a:rPr lang="fr-FR" dirty="0" smtClean="0"/>
              <a:t> étage de cette maison.</a:t>
            </a:r>
          </a:p>
          <a:p>
            <a:pPr>
              <a:buNone/>
            </a:pPr>
            <a:r>
              <a:rPr lang="fr-FR" dirty="0" smtClean="0"/>
              <a:t>a) l’adjectif a la possibilité d’indiquer le degré de la qualité exprimée grâce à l’emploi d’adverbes de quantité. Ainsi, on distingue:</a:t>
            </a:r>
          </a:p>
          <a:p>
            <a:pPr>
              <a:buNone/>
            </a:pPr>
            <a:r>
              <a:rPr lang="fr-FR" dirty="0" smtClean="0"/>
              <a:t>- Les trois degrés absolus: bas degré, moyen degré, haut degré. </a:t>
            </a: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62</a:t>
            </a:fld>
            <a:endParaRPr lang="fr-F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lstStyle/>
          <a:p>
            <a:pPr>
              <a:buNone/>
            </a:pPr>
            <a:r>
              <a:rPr lang="fr-FR" dirty="0" err="1" smtClean="0"/>
              <a:t>Exp</a:t>
            </a:r>
            <a:r>
              <a:rPr lang="fr-FR" dirty="0" smtClean="0"/>
              <a:t> </a:t>
            </a:r>
          </a:p>
          <a:p>
            <a:pPr>
              <a:buNone/>
            </a:pPr>
            <a:r>
              <a:rPr lang="fr-FR" dirty="0" smtClean="0"/>
              <a:t>L’eau est peu / assez / très profonde</a:t>
            </a:r>
          </a:p>
          <a:p>
            <a:pPr>
              <a:buNone/>
            </a:pPr>
            <a:r>
              <a:rPr lang="fr-FR" dirty="0" smtClean="0"/>
              <a:t>-Les deux degrés relatifs:</a:t>
            </a:r>
          </a:p>
          <a:p>
            <a:pPr>
              <a:buNone/>
            </a:pPr>
            <a:r>
              <a:rPr lang="fr-FR" dirty="0" smtClean="0"/>
              <a:t>  -le comparatif (infériorité / supériorité)</a:t>
            </a:r>
          </a:p>
          <a:p>
            <a:pPr>
              <a:buNone/>
            </a:pPr>
            <a:r>
              <a:rPr lang="fr-FR" dirty="0" err="1" smtClean="0"/>
              <a:t>Exp</a:t>
            </a:r>
            <a:r>
              <a:rPr lang="fr-FR" dirty="0" smtClean="0"/>
              <a:t> </a:t>
            </a:r>
          </a:p>
          <a:p>
            <a:pPr>
              <a:buNone/>
            </a:pPr>
            <a:r>
              <a:rPr lang="fr-FR" dirty="0" smtClean="0"/>
              <a:t> moins sombre/ plus sombre</a:t>
            </a:r>
          </a:p>
          <a:p>
            <a:pPr>
              <a:buNone/>
            </a:pPr>
            <a:r>
              <a:rPr lang="fr-FR" dirty="0" smtClean="0"/>
              <a:t>    -le superlatif relatif</a:t>
            </a:r>
          </a:p>
          <a:p>
            <a:pPr>
              <a:buNone/>
            </a:pPr>
            <a:r>
              <a:rPr lang="fr-FR" dirty="0" err="1" smtClean="0"/>
              <a:t>Exp</a:t>
            </a:r>
            <a:r>
              <a:rPr lang="fr-FR" dirty="0" smtClean="0"/>
              <a:t> </a:t>
            </a:r>
          </a:p>
          <a:p>
            <a:pPr>
              <a:buNone/>
            </a:pPr>
            <a:r>
              <a:rPr lang="fr-FR" dirty="0" smtClean="0"/>
              <a:t>La lune est le phare le plus puissant.</a:t>
            </a:r>
          </a:p>
          <a:p>
            <a:pPr>
              <a:buNone/>
            </a:pPr>
            <a:r>
              <a:rPr lang="fr-FR" dirty="0" smtClean="0"/>
              <a:t>b) Les adjectifs déterminatifs se classent en: démonstratifs, possessifs, numéraux, indéfinis, interrogatifs.</a:t>
            </a:r>
          </a:p>
          <a:p>
            <a:pPr>
              <a:buNone/>
            </a:pPr>
            <a:endParaRPr lang="fr-FR" dirty="0" smtClean="0"/>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63</a:t>
            </a:fld>
            <a:endParaRPr lang="fr-F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lstStyle/>
          <a:p>
            <a:pPr>
              <a:buNone/>
            </a:pPr>
            <a:r>
              <a:rPr lang="fr-FR" dirty="0" smtClean="0"/>
              <a:t>Les adjectifs qualificatifs expriment les caractères les plus variés des êtres ou des choses désignées par le nom; </a:t>
            </a:r>
          </a:p>
          <a:p>
            <a:pPr>
              <a:buNone/>
            </a:pPr>
            <a:r>
              <a:rPr lang="fr-FR" dirty="0" smtClean="0"/>
              <a:t>Soit leur forme  (deux rayons parallèles)</a:t>
            </a:r>
          </a:p>
          <a:p>
            <a:pPr>
              <a:buNone/>
            </a:pPr>
            <a:r>
              <a:rPr lang="fr-FR" dirty="0" smtClean="0"/>
              <a:t>Soit leur couleur</a:t>
            </a:r>
          </a:p>
          <a:p>
            <a:pPr>
              <a:buNone/>
            </a:pPr>
            <a:r>
              <a:rPr lang="fr-FR" dirty="0" smtClean="0"/>
              <a:t>Soit leur mouvement (deux phares fixes)</a:t>
            </a:r>
          </a:p>
          <a:p>
            <a:pPr>
              <a:buNone/>
            </a:pPr>
            <a:r>
              <a:rPr lang="fr-FR" dirty="0" smtClean="0"/>
              <a:t>Soit leur dimensions (l’eau profonde)</a:t>
            </a:r>
          </a:p>
          <a:p>
            <a:pPr>
              <a:buNone/>
            </a:pPr>
            <a:r>
              <a:rPr lang="fr-FR" dirty="0" smtClean="0"/>
              <a:t>Soit leur impression qu’ils produisent sur nous.</a:t>
            </a:r>
          </a:p>
          <a:p>
            <a:pPr>
              <a:buNone/>
            </a:pPr>
            <a:r>
              <a:rPr lang="fr-FR" dirty="0" smtClean="0"/>
              <a:t>L’adjectif qualificatif est en quelques sortes des touches de peinture que l’artiste dispose sur sa toile.</a:t>
            </a:r>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64</a:t>
            </a:fld>
            <a:endParaRPr lang="fr-F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7239000" cy="5884256"/>
          </a:xfrm>
        </p:spPr>
        <p:txBody>
          <a:bodyPr/>
          <a:lstStyle/>
          <a:p>
            <a:pPr>
              <a:buNone/>
            </a:pPr>
            <a:r>
              <a:rPr lang="fr-FR" dirty="0" smtClean="0"/>
              <a:t>Déterminant +  adjectif         substantif </a:t>
            </a:r>
          </a:p>
          <a:p>
            <a:pPr>
              <a:buNone/>
            </a:pPr>
            <a:r>
              <a:rPr lang="fr-FR" dirty="0" smtClean="0"/>
              <a:t> </a:t>
            </a:r>
            <a:r>
              <a:rPr lang="fr-FR" dirty="0" err="1" smtClean="0"/>
              <a:t>Exp</a:t>
            </a:r>
            <a:r>
              <a:rPr lang="fr-FR" dirty="0" smtClean="0"/>
              <a:t>:  (le petit, l’agréable)</a:t>
            </a:r>
          </a:p>
          <a:p>
            <a:pPr>
              <a:buNone/>
            </a:pPr>
            <a:r>
              <a:rPr lang="fr-FR" dirty="0" smtClean="0"/>
              <a:t> </a:t>
            </a:r>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65</a:t>
            </a:fld>
            <a:endParaRPr lang="fr-FR"/>
          </a:p>
        </p:txBody>
      </p:sp>
      <p:cxnSp>
        <p:nvCxnSpPr>
          <p:cNvPr id="6" name="Connecteur droit avec flèche 5"/>
          <p:cNvCxnSpPr/>
          <p:nvPr/>
        </p:nvCxnSpPr>
        <p:spPr>
          <a:xfrm>
            <a:off x="4214810" y="857232"/>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Place de l’adjectif</a:t>
            </a:r>
            <a:br>
              <a:rPr lang="fr-FR" dirty="0" smtClean="0"/>
            </a:br>
            <a:endParaRPr lang="fr-FR" dirty="0"/>
          </a:p>
        </p:txBody>
      </p:sp>
      <p:sp>
        <p:nvSpPr>
          <p:cNvPr id="3" name="Espace réservé du contenu 2"/>
          <p:cNvSpPr>
            <a:spLocks noGrp="1"/>
          </p:cNvSpPr>
          <p:nvPr>
            <p:ph idx="1"/>
          </p:nvPr>
        </p:nvSpPr>
        <p:spPr>
          <a:xfrm>
            <a:off x="457200" y="1214422"/>
            <a:ext cx="7239000" cy="5241314"/>
          </a:xfrm>
        </p:spPr>
        <p:txBody>
          <a:bodyPr/>
          <a:lstStyle/>
          <a:p>
            <a:pPr>
              <a:buNone/>
            </a:pPr>
            <a:r>
              <a:rPr lang="fr-FR" dirty="0" smtClean="0"/>
              <a:t>Il y a deux cas:</a:t>
            </a:r>
          </a:p>
          <a:p>
            <a:pPr>
              <a:buNone/>
            </a:pPr>
            <a:r>
              <a:rPr lang="fr-FR" dirty="0" smtClean="0"/>
              <a:t>-La postposition:</a:t>
            </a:r>
          </a:p>
          <a:p>
            <a:pPr>
              <a:buNone/>
            </a:pPr>
            <a:r>
              <a:rPr lang="fr-FR" dirty="0" smtClean="0"/>
              <a:t>La postposition est pour les adjectifs de couleurs après le support (forme/ronde).</a:t>
            </a:r>
          </a:p>
          <a:p>
            <a:pPr>
              <a:buNone/>
            </a:pPr>
            <a:r>
              <a:rPr lang="fr-FR" dirty="0" smtClean="0"/>
              <a:t>-L’antéposition: </a:t>
            </a:r>
          </a:p>
          <a:p>
            <a:pPr>
              <a:buNone/>
            </a:pPr>
            <a:r>
              <a:rPr lang="fr-FR" dirty="0" smtClean="0"/>
              <a:t>-Obligatoire en cas d’adjectifs comme (belle-mère)</a:t>
            </a:r>
          </a:p>
          <a:p>
            <a:pPr>
              <a:buNone/>
            </a:pPr>
            <a:r>
              <a:rPr lang="fr-FR" dirty="0" smtClean="0"/>
              <a:t>-le substantif déterminé par un complément prépositionnel  (un magnifique spectacle de course) </a:t>
            </a:r>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66</a:t>
            </a:fld>
            <a:endParaRPr lang="fr-F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lstStyle/>
          <a:p>
            <a:pPr>
              <a:buFontTx/>
              <a:buChar char="-"/>
            </a:pPr>
            <a:r>
              <a:rPr lang="fr-FR" dirty="0" smtClean="0"/>
              <a:t>Adjectifs de nationalité (française)</a:t>
            </a:r>
          </a:p>
          <a:p>
            <a:pPr>
              <a:buFontTx/>
              <a:buChar char="-"/>
            </a:pPr>
            <a:r>
              <a:rPr lang="fr-FR" dirty="0" smtClean="0"/>
              <a:t>Adjectifs issus de formes verbales:</a:t>
            </a:r>
          </a:p>
          <a:p>
            <a:pPr>
              <a:buNone/>
            </a:pPr>
            <a:r>
              <a:rPr lang="fr-FR" dirty="0" smtClean="0"/>
              <a:t>                  antéposition   valeur métaphorique</a:t>
            </a:r>
          </a:p>
          <a:p>
            <a:pPr>
              <a:buFontTx/>
              <a:buChar char="-"/>
            </a:pPr>
            <a:r>
              <a:rPr lang="fr-FR" dirty="0" smtClean="0"/>
              <a:t>Adjectifs</a:t>
            </a:r>
          </a:p>
          <a:p>
            <a:pPr>
              <a:buNone/>
            </a:pPr>
            <a:r>
              <a:rPr lang="fr-FR" dirty="0" smtClean="0"/>
              <a:t>                  postposition  sens propre,</a:t>
            </a:r>
          </a:p>
          <a:p>
            <a:pPr>
              <a:buNone/>
            </a:pPr>
            <a:r>
              <a:rPr lang="fr-FR" dirty="0" smtClean="0"/>
              <a:t>                                      objectivité </a:t>
            </a:r>
          </a:p>
          <a:p>
            <a:pPr>
              <a:buNone/>
            </a:pPr>
            <a:endParaRPr lang="fr-FR" dirty="0" smtClean="0"/>
          </a:p>
          <a:p>
            <a:pPr>
              <a:buNone/>
            </a:pPr>
            <a:r>
              <a:rPr lang="fr-FR" dirty="0" err="1" smtClean="0"/>
              <a:t>Exp</a:t>
            </a:r>
            <a:r>
              <a:rPr lang="fr-FR" dirty="0" smtClean="0"/>
              <a:t> </a:t>
            </a:r>
          </a:p>
          <a:p>
            <a:pPr>
              <a:buNone/>
            </a:pPr>
            <a:r>
              <a:rPr lang="fr-FR" dirty="0" smtClean="0"/>
              <a:t>Un homme grand (taille)</a:t>
            </a:r>
          </a:p>
          <a:p>
            <a:pPr>
              <a:buNone/>
            </a:pPr>
            <a:r>
              <a:rPr lang="fr-FR" dirty="0" smtClean="0"/>
              <a:t>Un grand  homme</a:t>
            </a:r>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67</a:t>
            </a:fld>
            <a:endParaRPr lang="fr-FR"/>
          </a:p>
        </p:txBody>
      </p:sp>
      <p:cxnSp>
        <p:nvCxnSpPr>
          <p:cNvPr id="6" name="Connecteur droit avec flèche 5"/>
          <p:cNvCxnSpPr/>
          <p:nvPr/>
        </p:nvCxnSpPr>
        <p:spPr>
          <a:xfrm flipV="1">
            <a:off x="4214810" y="2573332"/>
            <a:ext cx="142876" cy="698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Connecteur droit avec flèche 7"/>
          <p:cNvCxnSpPr/>
          <p:nvPr/>
        </p:nvCxnSpPr>
        <p:spPr>
          <a:xfrm flipV="1">
            <a:off x="1714480" y="1643050"/>
            <a:ext cx="571504"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a:off x="1714480" y="2285992"/>
            <a:ext cx="571504"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p:nvPr/>
        </p:nvCxnSpPr>
        <p:spPr>
          <a:xfrm>
            <a:off x="4286248" y="1643050"/>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Morphologie de l’adjectif</a:t>
            </a:r>
            <a:br>
              <a:rPr lang="fr-FR" dirty="0" smtClean="0"/>
            </a:br>
            <a:endParaRPr lang="fr-FR" dirty="0"/>
          </a:p>
        </p:txBody>
      </p:sp>
      <p:sp>
        <p:nvSpPr>
          <p:cNvPr id="3" name="Espace réservé du contenu 2"/>
          <p:cNvSpPr>
            <a:spLocks noGrp="1"/>
          </p:cNvSpPr>
          <p:nvPr>
            <p:ph idx="1"/>
          </p:nvPr>
        </p:nvSpPr>
        <p:spPr>
          <a:xfrm>
            <a:off x="457200" y="1142984"/>
            <a:ext cx="7239000" cy="5312752"/>
          </a:xfrm>
        </p:spPr>
        <p:txBody>
          <a:bodyPr>
            <a:normAutofit lnSpcReduction="10000"/>
          </a:bodyPr>
          <a:lstStyle/>
          <a:p>
            <a:pPr>
              <a:buNone/>
            </a:pPr>
            <a:r>
              <a:rPr lang="fr-FR" dirty="0" smtClean="0"/>
              <a:t>Le nombre:</a:t>
            </a:r>
          </a:p>
          <a:p>
            <a:pPr marL="514350" indent="-514350">
              <a:buNone/>
            </a:pPr>
            <a:r>
              <a:rPr lang="fr-FR" dirty="0" smtClean="0"/>
              <a:t>1) Adjectifs invariables:</a:t>
            </a:r>
          </a:p>
          <a:p>
            <a:pPr marL="514350" indent="-514350">
              <a:buNone/>
            </a:pPr>
            <a:r>
              <a:rPr lang="fr-FR" dirty="0" smtClean="0"/>
              <a:t>Adjectifs de couleurs issus par dérivation impropre (marron, orange, kaki, cerise, noisette)</a:t>
            </a:r>
          </a:p>
          <a:p>
            <a:pPr marL="514350" indent="-514350">
              <a:buNone/>
            </a:pPr>
            <a:r>
              <a:rPr lang="fr-FR" dirty="0" smtClean="0"/>
              <a:t>Adjectifs composés de couleurs (bleu-ciel, lie de vin, sang de bœuf, vert-pomme)</a:t>
            </a:r>
          </a:p>
          <a:p>
            <a:pPr marL="514350" indent="-514350">
              <a:buNone/>
            </a:pPr>
            <a:r>
              <a:rPr lang="fr-FR" dirty="0" smtClean="0"/>
              <a:t>Anciens adverbes employés comme des adjectifs ( bien / debout)</a:t>
            </a:r>
          </a:p>
          <a:p>
            <a:pPr marL="514350" indent="-514350">
              <a:buNone/>
            </a:pPr>
            <a:r>
              <a:rPr lang="fr-FR" dirty="0" smtClean="0"/>
              <a:t>2) Adjectifs variables:</a:t>
            </a:r>
          </a:p>
          <a:p>
            <a:pPr marL="514350" indent="-514350">
              <a:buNone/>
            </a:pPr>
            <a:r>
              <a:rPr lang="fr-FR" dirty="0" smtClean="0"/>
              <a:t>-variation non marquée : adjectifs se terminent par S, X.</a:t>
            </a:r>
          </a:p>
          <a:p>
            <a:pPr marL="514350" indent="-514350">
              <a:buNone/>
            </a:pPr>
            <a:r>
              <a:rPr lang="fr-FR" dirty="0" smtClean="0"/>
              <a:t>  </a:t>
            </a: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68</a:t>
            </a:fld>
            <a:endParaRPr lang="fr-F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lstStyle/>
          <a:p>
            <a:pPr>
              <a:buNone/>
            </a:pPr>
            <a:r>
              <a:rPr lang="fr-FR" dirty="0" smtClean="0"/>
              <a:t>Les adjectifs en al    aux, à l’exception de :</a:t>
            </a:r>
          </a:p>
          <a:p>
            <a:pPr>
              <a:buNone/>
            </a:pPr>
            <a:r>
              <a:rPr lang="fr-FR" dirty="0" smtClean="0"/>
              <a:t>Naval, final, natal, bancal, fatal, tonal</a:t>
            </a:r>
          </a:p>
          <a:p>
            <a:pPr>
              <a:buNone/>
            </a:pPr>
            <a:r>
              <a:rPr lang="fr-FR" dirty="0" smtClean="0"/>
              <a:t>Le genre:</a:t>
            </a:r>
          </a:p>
          <a:p>
            <a:pPr>
              <a:buNone/>
            </a:pPr>
            <a:r>
              <a:rPr lang="fr-FR" dirty="0" smtClean="0"/>
              <a:t>Adjectifs non marqués (pénible )</a:t>
            </a:r>
          </a:p>
          <a:p>
            <a:pPr>
              <a:buNone/>
            </a:pPr>
            <a:r>
              <a:rPr lang="fr-FR" dirty="0" smtClean="0"/>
              <a:t>Adjectifs ayant une seule forme toujours au féminin (bée,  bouche bée),</a:t>
            </a:r>
          </a:p>
          <a:p>
            <a:pPr>
              <a:buNone/>
            </a:pPr>
            <a:r>
              <a:rPr lang="fr-FR" dirty="0" smtClean="0"/>
              <a:t>Adjectifs en   eux, </a:t>
            </a:r>
            <a:r>
              <a:rPr lang="fr-FR" dirty="0" err="1" smtClean="0"/>
              <a:t>eur</a:t>
            </a:r>
            <a:r>
              <a:rPr lang="fr-FR" dirty="0" smtClean="0"/>
              <a:t>          </a:t>
            </a:r>
            <a:r>
              <a:rPr lang="fr-FR" dirty="0" err="1" smtClean="0"/>
              <a:t>euse</a:t>
            </a:r>
            <a:endParaRPr lang="fr-FR" dirty="0" smtClean="0"/>
          </a:p>
          <a:p>
            <a:pPr>
              <a:buNone/>
            </a:pPr>
            <a:r>
              <a:rPr lang="fr-FR" dirty="0" err="1" smtClean="0"/>
              <a:t>Exp</a:t>
            </a:r>
            <a:r>
              <a:rPr lang="fr-FR" dirty="0" smtClean="0"/>
              <a:t> victorieux /victorieuse</a:t>
            </a:r>
          </a:p>
          <a:p>
            <a:pPr>
              <a:buNone/>
            </a:pPr>
            <a:r>
              <a:rPr lang="fr-FR" dirty="0" smtClean="0"/>
              <a:t>Adjectif     + e</a:t>
            </a:r>
          </a:p>
          <a:p>
            <a:pPr>
              <a:buNone/>
            </a:pPr>
            <a:r>
              <a:rPr lang="fr-FR" dirty="0" err="1" smtClean="0"/>
              <a:t>Exp</a:t>
            </a:r>
            <a:r>
              <a:rPr lang="fr-FR" dirty="0" smtClean="0"/>
              <a:t> fort/forte</a:t>
            </a:r>
          </a:p>
          <a:p>
            <a:pPr>
              <a:buNone/>
            </a:pPr>
            <a:r>
              <a:rPr lang="fr-FR" dirty="0" smtClean="0"/>
              <a:t>Changement de la consonne finale</a:t>
            </a:r>
          </a:p>
          <a:p>
            <a:pPr>
              <a:buNone/>
            </a:pPr>
            <a:r>
              <a:rPr lang="fr-FR" dirty="0" smtClean="0"/>
              <a:t>f      v        k     </a:t>
            </a:r>
            <a:r>
              <a:rPr lang="fr-FR" dirty="0" err="1" smtClean="0"/>
              <a:t>ch</a:t>
            </a:r>
            <a:r>
              <a:rPr lang="fr-FR" dirty="0" smtClean="0"/>
              <a:t>      p      v   c    que</a:t>
            </a:r>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69</a:t>
            </a:fld>
            <a:endParaRPr lang="fr-FR"/>
          </a:p>
        </p:txBody>
      </p:sp>
      <p:cxnSp>
        <p:nvCxnSpPr>
          <p:cNvPr id="6" name="Connecteur droit avec flèche 5"/>
          <p:cNvCxnSpPr/>
          <p:nvPr/>
        </p:nvCxnSpPr>
        <p:spPr>
          <a:xfrm>
            <a:off x="3357554" y="642918"/>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Connecteur droit avec flèche 4"/>
          <p:cNvCxnSpPr/>
          <p:nvPr/>
        </p:nvCxnSpPr>
        <p:spPr>
          <a:xfrm>
            <a:off x="4000496" y="3429000"/>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a:off x="857224" y="5786454"/>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p:nvPr/>
        </p:nvCxnSpPr>
        <p:spPr>
          <a:xfrm>
            <a:off x="2500298" y="5786454"/>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a:off x="4143372" y="5786454"/>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a:off x="5357818" y="5857892"/>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Contenu du cours</a:t>
            </a:r>
            <a:br>
              <a:rPr lang="fr-FR" dirty="0" smtClean="0"/>
            </a:br>
            <a:endParaRPr lang="fr-FR" dirty="0"/>
          </a:p>
        </p:txBody>
      </p:sp>
      <p:sp>
        <p:nvSpPr>
          <p:cNvPr id="3" name="Espace réservé du contenu 2"/>
          <p:cNvSpPr>
            <a:spLocks noGrp="1"/>
          </p:cNvSpPr>
          <p:nvPr>
            <p:ph idx="1"/>
          </p:nvPr>
        </p:nvSpPr>
        <p:spPr>
          <a:xfrm>
            <a:off x="457200" y="1142984"/>
            <a:ext cx="7239000" cy="5312752"/>
          </a:xfrm>
        </p:spPr>
        <p:txBody>
          <a:bodyPr>
            <a:normAutofit fontScale="62500" lnSpcReduction="20000"/>
          </a:bodyPr>
          <a:lstStyle/>
          <a:p>
            <a:pPr lvl="0"/>
            <a:r>
              <a:rPr lang="fr-FR" dirty="0" smtClean="0"/>
              <a:t>Introduction</a:t>
            </a:r>
          </a:p>
          <a:p>
            <a:pPr lvl="0">
              <a:buNone/>
            </a:pPr>
            <a:r>
              <a:rPr lang="fr-FR" dirty="0" smtClean="0"/>
              <a:t>Catégories linguistiques : critères de distinction</a:t>
            </a:r>
          </a:p>
          <a:p>
            <a:pPr>
              <a:buNone/>
            </a:pPr>
            <a:r>
              <a:rPr lang="fr-FR" dirty="0" smtClean="0"/>
              <a:t>- le critère morphologique (ou formel)</a:t>
            </a:r>
          </a:p>
          <a:p>
            <a:pPr>
              <a:buNone/>
            </a:pPr>
            <a:r>
              <a:rPr lang="fr-FR" dirty="0" smtClean="0"/>
              <a:t>- le critère sémantique</a:t>
            </a:r>
          </a:p>
          <a:p>
            <a:pPr>
              <a:buNone/>
            </a:pPr>
            <a:r>
              <a:rPr lang="fr-FR" dirty="0" smtClean="0"/>
              <a:t>-le critère syntaxique (ou fonctionnel)</a:t>
            </a:r>
          </a:p>
          <a:p>
            <a:pPr>
              <a:buNone/>
            </a:pPr>
            <a:endParaRPr lang="fr-FR" dirty="0" smtClean="0"/>
          </a:p>
          <a:p>
            <a:pPr lvl="0"/>
            <a:r>
              <a:rPr lang="fr-FR" dirty="0" smtClean="0"/>
              <a:t>Déterminant (l’Article)</a:t>
            </a:r>
          </a:p>
          <a:p>
            <a:pPr>
              <a:buNone/>
            </a:pPr>
            <a:r>
              <a:rPr lang="fr-FR" dirty="0" smtClean="0"/>
              <a:t>       - article défini</a:t>
            </a:r>
          </a:p>
          <a:p>
            <a:pPr>
              <a:buNone/>
            </a:pPr>
            <a:r>
              <a:rPr lang="fr-FR" dirty="0" smtClean="0"/>
              <a:t>       - article indéfini</a:t>
            </a:r>
          </a:p>
          <a:p>
            <a:pPr>
              <a:buNone/>
            </a:pPr>
            <a:r>
              <a:rPr lang="fr-FR" dirty="0" smtClean="0"/>
              <a:t>       - article partitif</a:t>
            </a:r>
          </a:p>
          <a:p>
            <a:pPr lvl="0"/>
            <a:r>
              <a:rPr lang="fr-FR" dirty="0" smtClean="0"/>
              <a:t> Nom/ substantif</a:t>
            </a:r>
          </a:p>
          <a:p>
            <a:endParaRPr lang="fr-FR" dirty="0" smtClean="0"/>
          </a:p>
          <a:p>
            <a:pPr lvl="0"/>
            <a:r>
              <a:rPr lang="fr-FR" dirty="0" smtClean="0"/>
              <a:t>Adjectif</a:t>
            </a:r>
          </a:p>
          <a:p>
            <a:endParaRPr lang="fr-FR" dirty="0" smtClean="0"/>
          </a:p>
          <a:p>
            <a:pPr lvl="0"/>
            <a:r>
              <a:rPr lang="fr-FR" dirty="0" smtClean="0"/>
              <a:t> Adverbe</a:t>
            </a:r>
          </a:p>
          <a:p>
            <a:pPr>
              <a:buNone/>
            </a:pPr>
            <a:r>
              <a:rPr lang="fr-FR" dirty="0" smtClean="0"/>
              <a:t>       - Définition de l’adverbe</a:t>
            </a:r>
          </a:p>
          <a:p>
            <a:pPr>
              <a:buNone/>
            </a:pPr>
            <a:r>
              <a:rPr lang="fr-FR" dirty="0" smtClean="0"/>
              <a:t>       - Formation de l’adverbe</a:t>
            </a:r>
          </a:p>
          <a:p>
            <a:pPr>
              <a:buNone/>
            </a:pPr>
            <a:r>
              <a:rPr lang="fr-FR" dirty="0" smtClean="0"/>
              <a:t>       - Position de l’adverbe</a:t>
            </a:r>
          </a:p>
          <a:p>
            <a:pPr>
              <a:buNone/>
            </a:pPr>
            <a:r>
              <a:rPr lang="fr-FR" dirty="0" smtClean="0"/>
              <a:t>       - Typologie de l’adverbe</a:t>
            </a:r>
          </a:p>
          <a:p>
            <a:pPr marL="571500" indent="-571500">
              <a:buNone/>
            </a:pPr>
            <a:endParaRPr lang="fr-FR" dirty="0" smtClean="0"/>
          </a:p>
          <a:p>
            <a:pPr marL="571500" indent="-571500">
              <a:buNone/>
            </a:pPr>
            <a:endParaRPr lang="fr-FR" dirty="0" smtClean="0"/>
          </a:p>
          <a:p>
            <a:pPr marL="571500" indent="-571500">
              <a:buNone/>
            </a:pPr>
            <a:endParaRPr lang="fr-FR" dirty="0" smtClean="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7</a:t>
            </a:fld>
            <a:endParaRPr lang="fr-F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lstStyle/>
          <a:p>
            <a:pPr>
              <a:buNone/>
            </a:pPr>
            <a:r>
              <a:rPr lang="fr-FR" dirty="0" smtClean="0"/>
              <a:t>Opposition de deux formes</a:t>
            </a:r>
          </a:p>
          <a:p>
            <a:pPr>
              <a:buNone/>
            </a:pPr>
            <a:r>
              <a:rPr lang="fr-FR" dirty="0" err="1" smtClean="0"/>
              <a:t>Exp</a:t>
            </a:r>
            <a:r>
              <a:rPr lang="fr-FR" dirty="0" smtClean="0"/>
              <a:t>         vieux       vielle</a:t>
            </a:r>
          </a:p>
          <a:p>
            <a:pPr>
              <a:buNone/>
            </a:pPr>
            <a:r>
              <a:rPr lang="fr-FR" dirty="0" smtClean="0"/>
              <a:t>         instituteur   institutrice</a:t>
            </a:r>
          </a:p>
          <a:p>
            <a:pPr>
              <a:buNone/>
            </a:pPr>
            <a:r>
              <a:rPr lang="fr-FR" dirty="0" smtClean="0"/>
              <a:t>Redoublement de :   n  /t/l/s</a:t>
            </a:r>
          </a:p>
          <a:p>
            <a:pPr>
              <a:buNone/>
            </a:pPr>
            <a:r>
              <a:rPr lang="fr-FR" dirty="0" err="1" smtClean="0"/>
              <a:t>Exp</a:t>
            </a:r>
            <a:r>
              <a:rPr lang="fr-FR" dirty="0" smtClean="0"/>
              <a:t>   bon, sot, gentil, bas</a:t>
            </a: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70</a:t>
            </a:fld>
            <a:endParaRPr lang="fr-FR"/>
          </a:p>
        </p:txBody>
      </p:sp>
      <p:cxnSp>
        <p:nvCxnSpPr>
          <p:cNvPr id="5" name="Connecteur droit avec flèche 4"/>
          <p:cNvCxnSpPr/>
          <p:nvPr/>
        </p:nvCxnSpPr>
        <p:spPr>
          <a:xfrm>
            <a:off x="3357554" y="642918"/>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Introduction</a:t>
            </a:r>
            <a:br>
              <a:rPr lang="fr-FR" dirty="0" smtClean="0"/>
            </a:br>
            <a:endParaRPr lang="fr-FR" dirty="0"/>
          </a:p>
        </p:txBody>
      </p:sp>
      <p:sp>
        <p:nvSpPr>
          <p:cNvPr id="3" name="Espace réservé du contenu 2"/>
          <p:cNvSpPr>
            <a:spLocks noGrp="1"/>
          </p:cNvSpPr>
          <p:nvPr>
            <p:ph idx="1"/>
          </p:nvPr>
        </p:nvSpPr>
        <p:spPr>
          <a:xfrm>
            <a:off x="457200" y="1071546"/>
            <a:ext cx="7239000" cy="5384190"/>
          </a:xfrm>
        </p:spPr>
        <p:txBody>
          <a:bodyPr>
            <a:normAutofit/>
          </a:bodyPr>
          <a:lstStyle/>
          <a:p>
            <a:pPr algn="just">
              <a:buNone/>
            </a:pPr>
            <a:r>
              <a:rPr lang="fr-FR" sz="2400" dirty="0" smtClean="0"/>
              <a:t>La linguistique est définie comme science du langage.  </a:t>
            </a:r>
          </a:p>
          <a:p>
            <a:pPr algn="just">
              <a:buNone/>
            </a:pPr>
            <a:r>
              <a:rPr lang="fr-FR" sz="2400" b="1" dirty="0" smtClean="0"/>
              <a:t>Il est à noter que la linguistique générale </a:t>
            </a:r>
            <a:r>
              <a:rPr lang="fr-FR" sz="2400" dirty="0" smtClean="0"/>
              <a:t>(science ou étude scientifique du langage) se diffère de celle </a:t>
            </a:r>
            <a:r>
              <a:rPr lang="fr-FR" sz="2400" b="1" dirty="0" smtClean="0"/>
              <a:t>de l’étude des langues particulières. </a:t>
            </a:r>
          </a:p>
          <a:p>
            <a:pPr algn="just">
              <a:buNone/>
            </a:pPr>
            <a:r>
              <a:rPr lang="fr-FR" sz="2400" dirty="0" smtClean="0"/>
              <a:t>Dubois (2002) affirme:</a:t>
            </a:r>
          </a:p>
          <a:p>
            <a:pPr algn="just">
              <a:buNone/>
            </a:pPr>
            <a:r>
              <a:rPr lang="fr-FR" sz="2400" dirty="0" smtClean="0"/>
              <a:t> « on s’accorde généralement à reconnaître que le statut de la linguistique comme étude scientifique du langage est assuré par la publication en 1916 du </a:t>
            </a:r>
            <a:r>
              <a:rPr lang="fr-FR" sz="2400" i="1" dirty="0" smtClean="0"/>
              <a:t>Cours de linguistique générale </a:t>
            </a:r>
            <a:r>
              <a:rPr lang="fr-FR" sz="2400" dirty="0" smtClean="0"/>
              <a:t>de De Saussure qui a fixé son objet à </a:t>
            </a:r>
            <a:r>
              <a:rPr lang="fr-FR" sz="2400" b="1" dirty="0" smtClean="0"/>
              <a:t>la langue ». </a:t>
            </a:r>
            <a:endParaRPr lang="fr-FR" sz="2400" dirty="0" smtClean="0"/>
          </a:p>
          <a:p>
            <a:pPr>
              <a:buNone/>
            </a:pPr>
            <a:endParaRPr lang="fr-FR" sz="2800"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8</a:t>
            </a:fld>
            <a:endParaRPr lang="fr-F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7239000" cy="5884256"/>
          </a:xfrm>
        </p:spPr>
        <p:txBody>
          <a:bodyPr>
            <a:normAutofit/>
          </a:bodyPr>
          <a:lstStyle/>
          <a:p>
            <a:pPr algn="just">
              <a:buNone/>
            </a:pPr>
            <a:r>
              <a:rPr lang="fr-FR" sz="2400" dirty="0" smtClean="0"/>
              <a:t> </a:t>
            </a:r>
            <a:r>
              <a:rPr lang="fr-FR" sz="2200" dirty="0" smtClean="0"/>
              <a:t>Par ailleurs, selon </a:t>
            </a:r>
            <a:r>
              <a:rPr lang="fr-FR" sz="2200" i="1" dirty="0" smtClean="0"/>
              <a:t>Georges </a:t>
            </a:r>
            <a:r>
              <a:rPr lang="fr-FR" sz="2200" i="1" dirty="0" err="1" smtClean="0"/>
              <a:t>Mounin</a:t>
            </a:r>
            <a:r>
              <a:rPr lang="fr-FR" sz="2200" i="1" dirty="0" smtClean="0"/>
              <a:t> (2004 ), </a:t>
            </a:r>
            <a:r>
              <a:rPr lang="fr-FR" sz="2200" dirty="0" smtClean="0"/>
              <a:t>la linguistique est</a:t>
            </a:r>
            <a:r>
              <a:rPr lang="fr-FR" sz="2200" i="1" dirty="0" smtClean="0"/>
              <a:t>:</a:t>
            </a:r>
          </a:p>
          <a:p>
            <a:pPr algn="just">
              <a:buNone/>
            </a:pPr>
            <a:r>
              <a:rPr lang="fr-FR" sz="2200" i="1" dirty="0" smtClean="0"/>
              <a:t>    </a:t>
            </a:r>
            <a:r>
              <a:rPr lang="fr-FR" sz="2200" dirty="0" smtClean="0"/>
              <a:t>« Science du langage, c’est-à-dire étude objective, descriptive et explicative de la structure, du fonctionnement (linguistique synchronique) et de l’évolution dans le temps (linguistique diachronique) des langues naturelles humaines. S’oppose ainsi à la grammaire (descriptive et normative) et la philosophie du langage (hypothèses métaphysique, biologiques, psychologiques, esthétiques sur l’origine, le fonctionnement, la signification anthropologiques possibles du langage). »</a:t>
            </a:r>
          </a:p>
          <a:p>
            <a:pPr algn="just">
              <a:buNone/>
            </a:pPr>
            <a:r>
              <a:rPr lang="fr-FR" sz="2200" i="1" dirty="0" smtClean="0"/>
              <a:t>    A</a:t>
            </a:r>
            <a:r>
              <a:rPr lang="fr-FR" sz="2200" dirty="0" smtClean="0"/>
              <a:t>insi, la linguistique est une discipline scientifique d’intervention de plusieurs domaines et de descriptions du fonctionnement des manifestations du langage humain.</a:t>
            </a:r>
          </a:p>
          <a:p>
            <a:pPr>
              <a:buNone/>
            </a:pPr>
            <a:endParaRPr lang="fr-FR" dirty="0"/>
          </a:p>
        </p:txBody>
      </p:sp>
      <p:sp>
        <p:nvSpPr>
          <p:cNvPr id="4" name="Espace réservé du numéro de diapositive 3"/>
          <p:cNvSpPr>
            <a:spLocks noGrp="1"/>
          </p:cNvSpPr>
          <p:nvPr>
            <p:ph type="sldNum" sz="quarter" idx="12"/>
          </p:nvPr>
        </p:nvSpPr>
        <p:spPr/>
        <p:txBody>
          <a:bodyPr/>
          <a:lstStyle/>
          <a:p>
            <a:fld id="{9E246F19-060F-4C85-B4E3-7BDC2028F9E8}" type="slidenum">
              <a:rPr lang="fr-FR" smtClean="0"/>
              <a:pPr/>
              <a:t>9</a:t>
            </a:fld>
            <a:endParaRPr lang="fr-F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7702</TotalTime>
  <Words>3842</Words>
  <Application>Microsoft Office PowerPoint</Application>
  <PresentationFormat>Affichage à l'écran (4:3)</PresentationFormat>
  <Paragraphs>554</Paragraphs>
  <Slides>70</Slides>
  <Notes>0</Notes>
  <HiddenSlides>0</HiddenSlides>
  <MMClips>0</MMClips>
  <ScaleCrop>false</ScaleCrop>
  <HeadingPairs>
    <vt:vector size="4" baseType="variant">
      <vt:variant>
        <vt:lpstr>Thème</vt:lpstr>
      </vt:variant>
      <vt:variant>
        <vt:i4>1</vt:i4>
      </vt:variant>
      <vt:variant>
        <vt:lpstr>Titres des diapositives</vt:lpstr>
      </vt:variant>
      <vt:variant>
        <vt:i4>70</vt:i4>
      </vt:variant>
    </vt:vector>
  </HeadingPairs>
  <TitlesOfParts>
    <vt:vector size="71" baseType="lpstr">
      <vt:lpstr>Opulent</vt:lpstr>
      <vt:lpstr>Diapositive 1</vt:lpstr>
      <vt:lpstr>faculté Pluridisciplinaire de Nador Filière: études amazighes Semestre: 2 prof: saddouki mohammed</vt:lpstr>
      <vt:lpstr>Descriptif du cours </vt:lpstr>
      <vt:lpstr>Objectifs du cours </vt:lpstr>
      <vt:lpstr>Méthodologie </vt:lpstr>
      <vt:lpstr>Bibliographie </vt:lpstr>
      <vt:lpstr>Contenu du cours </vt:lpstr>
      <vt:lpstr>Introduction </vt:lpstr>
      <vt:lpstr>Diapositive 9</vt:lpstr>
      <vt:lpstr>domaines de la linguistique </vt:lpstr>
      <vt:lpstr>La double articulation </vt:lpstr>
      <vt:lpstr>Diapositive 12</vt:lpstr>
      <vt:lpstr>synchrone et diachronie </vt:lpstr>
      <vt:lpstr>  Axe syntagmatique/paradigmatique </vt:lpstr>
      <vt:lpstr>Les Catégories linguistiques </vt:lpstr>
      <vt:lpstr>Diapositive 16</vt:lpstr>
      <vt:lpstr>Diapositive 17</vt:lpstr>
      <vt:lpstr>Critères linguistiques </vt:lpstr>
      <vt:lpstr>Essais de classification des catégories grammaticales en amazighe </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 </vt:lpstr>
      <vt:lpstr>Diapositive 32</vt:lpstr>
      <vt:lpstr>Parties du discours de la langue française </vt:lpstr>
      <vt:lpstr>Diapositive 34</vt:lpstr>
      <vt:lpstr>Diapositive 35</vt:lpstr>
      <vt:lpstr>Le déterminant </vt:lpstr>
      <vt:lpstr>Diapositive 37</vt:lpstr>
      <vt:lpstr>Valeurs de l’article défini </vt:lpstr>
      <vt:lpstr>Diapositive 39</vt:lpstr>
      <vt:lpstr>Valeurs de l’article indéfini </vt:lpstr>
      <vt:lpstr>Quelques emplois de l’article </vt:lpstr>
      <vt:lpstr>Diapositive 42</vt:lpstr>
      <vt:lpstr>Diapositive 43</vt:lpstr>
      <vt:lpstr>Diapositive 44</vt:lpstr>
      <vt:lpstr>Diapositive 45</vt:lpstr>
      <vt:lpstr>L’article partitif </vt:lpstr>
      <vt:lpstr>Diapositive 47</vt:lpstr>
      <vt:lpstr>La classe du nom </vt:lpstr>
      <vt:lpstr>Le genre du nom </vt:lpstr>
      <vt:lpstr>Diapositive 50</vt:lpstr>
      <vt:lpstr>Diapositive 51</vt:lpstr>
      <vt:lpstr>Diapositive 52</vt:lpstr>
      <vt:lpstr>Diapositive 53</vt:lpstr>
      <vt:lpstr>Diapositive 54</vt:lpstr>
      <vt:lpstr>Le nombre du nom </vt:lpstr>
      <vt:lpstr>Diapositive 56</vt:lpstr>
      <vt:lpstr>Marques écrites x    z    s </vt:lpstr>
      <vt:lpstr>Diapositive 58</vt:lpstr>
      <vt:lpstr>Substantifs variables en nombre </vt:lpstr>
      <vt:lpstr>Diapositive 60</vt:lpstr>
      <vt:lpstr>Diapositive 61</vt:lpstr>
      <vt:lpstr>La classe de l’adjectif </vt:lpstr>
      <vt:lpstr>Diapositive 63</vt:lpstr>
      <vt:lpstr>Diapositive 64</vt:lpstr>
      <vt:lpstr>Diapositive 65</vt:lpstr>
      <vt:lpstr>Place de l’adjectif </vt:lpstr>
      <vt:lpstr>Diapositive 67</vt:lpstr>
      <vt:lpstr>Morphologie de l’adjectif </vt:lpstr>
      <vt:lpstr>Diapositive 69</vt:lpstr>
      <vt:lpstr>Diapositive 70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dell</dc:creator>
  <cp:lastModifiedBy>acer</cp:lastModifiedBy>
  <cp:revision>246</cp:revision>
  <dcterms:created xsi:type="dcterms:W3CDTF">2021-02-14T04:29:25Z</dcterms:created>
  <dcterms:modified xsi:type="dcterms:W3CDTF">2022-06-02T13:15:23Z</dcterms:modified>
</cp:coreProperties>
</file>