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5"/>
  </p:notesMasterIdLst>
  <p:sldIdLst>
    <p:sldId id="256" r:id="rId2"/>
    <p:sldId id="257" r:id="rId3"/>
    <p:sldId id="258" r:id="rId4"/>
    <p:sldId id="259" r:id="rId5"/>
    <p:sldId id="260" r:id="rId6"/>
    <p:sldId id="263" r:id="rId7"/>
    <p:sldId id="262" r:id="rId8"/>
    <p:sldId id="261" r:id="rId9"/>
    <p:sldId id="264" r:id="rId10"/>
    <p:sldId id="265" r:id="rId11"/>
    <p:sldId id="266" r:id="rId12"/>
    <p:sldId id="267" r:id="rId13"/>
    <p:sldId id="269" r:id="rId14"/>
    <p:sldId id="270" r:id="rId15"/>
    <p:sldId id="268" r:id="rId16"/>
    <p:sldId id="271" r:id="rId17"/>
    <p:sldId id="272" r:id="rId18"/>
    <p:sldId id="273" r:id="rId19"/>
    <p:sldId id="284" r:id="rId20"/>
    <p:sldId id="274" r:id="rId21"/>
    <p:sldId id="279" r:id="rId22"/>
    <p:sldId id="275" r:id="rId23"/>
    <p:sldId id="280" r:id="rId24"/>
    <p:sldId id="276" r:id="rId25"/>
    <p:sldId id="277" r:id="rId26"/>
    <p:sldId id="278" r:id="rId27"/>
    <p:sldId id="281" r:id="rId28"/>
    <p:sldId id="282" r:id="rId29"/>
    <p:sldId id="285" r:id="rId30"/>
    <p:sldId id="286" r:id="rId31"/>
    <p:sldId id="283"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27" r:id="rId60"/>
    <p:sldId id="314" r:id="rId61"/>
    <p:sldId id="328" r:id="rId62"/>
    <p:sldId id="315" r:id="rId63"/>
    <p:sldId id="329" r:id="rId64"/>
    <p:sldId id="316" r:id="rId65"/>
    <p:sldId id="317" r:id="rId66"/>
    <p:sldId id="318" r:id="rId67"/>
    <p:sldId id="319" r:id="rId68"/>
    <p:sldId id="320" r:id="rId69"/>
    <p:sldId id="321" r:id="rId70"/>
    <p:sldId id="323" r:id="rId71"/>
    <p:sldId id="324" r:id="rId72"/>
    <p:sldId id="325" r:id="rId73"/>
    <p:sldId id="326" r:id="rId7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13E97-947B-47C6-81BF-E9AFEAAA9A55}" type="datetimeFigureOut">
              <a:rPr lang="fr-FR" smtClean="0"/>
              <a:pPr/>
              <a:t>02/06/2022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50AE74-C27B-47E0-9D16-9E13C065F4C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2D4AB9E-8889-420F-8B24-2B23EBB98DE8}" type="datetime1">
              <a:rPr lang="fr-FR" smtClean="0"/>
              <a:pPr/>
              <a:t>02/06/2022</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E246F19-060F-4C85-B4E3-7BDC2028F9E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1B3CE5-A7D6-440B-A187-124F37F99AFA}" type="datetime1">
              <a:rPr lang="fr-FR" smtClean="0"/>
              <a:pPr/>
              <a:t>02/06/2022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8F9BFFEE-D69B-474B-94C6-42FBD97E33AB}" type="datetime1">
              <a:rPr lang="fr-FR" smtClean="0"/>
              <a:pPr/>
              <a:t>02/06/2022</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E246F19-060F-4C85-B4E3-7BDC2028F9E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EFF900C-B09D-42CB-8E17-76ADCE421A83}" type="datetime1">
              <a:rPr lang="fr-FR" smtClean="0"/>
              <a:pPr/>
              <a:t>02/06/2022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6CB8FA4-B112-4AEB-B4DE-DC3A8B76D797}" type="datetime1">
              <a:rPr lang="fr-FR" smtClean="0"/>
              <a:pPr/>
              <a:t>02/06/2022</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9E246F19-060F-4C85-B4E3-7BDC2028F9E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1468269-05E0-4B6B-B23F-3C1E1B6B481A}" type="datetime1">
              <a:rPr lang="fr-FR" smtClean="0"/>
              <a:pPr/>
              <a:t>02/06/2022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B0A10C8-DFA8-42FC-BC23-8F035C0E4AA3}" type="datetime1">
              <a:rPr lang="fr-FR" smtClean="0"/>
              <a:pPr/>
              <a:t>02/06/2022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42974967-ECC0-48C3-9BF2-8E9A6211DA2A}" type="datetime1">
              <a:rPr lang="fr-FR" smtClean="0"/>
              <a:pPr/>
              <a:t>02/06/2022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EF38CCED-CF4B-45BA-830F-84AB7D770F9D}" type="datetime1">
              <a:rPr lang="fr-FR" smtClean="0"/>
              <a:pPr/>
              <a:t>02/06/2022</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384E02D-CD33-41C5-8714-1AC2DB4F84B9}" type="datetime1">
              <a:rPr lang="fr-FR" smtClean="0"/>
              <a:pPr/>
              <a:t>02/06/2022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89F23106-3AAF-42CF-8071-ED8E2BF733CD}" type="datetime1">
              <a:rPr lang="fr-FR" smtClean="0"/>
              <a:pPr/>
              <a:t>02/06/2022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E246F19-060F-4C85-B4E3-7BDC2028F9E8}"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5FB8B5D-88A9-4F32-850E-CC773908A6C6}" type="datetime1">
              <a:rPr lang="fr-FR" smtClean="0"/>
              <a:pPr/>
              <a:t>02/06/2022</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E246F19-060F-4C85-B4E3-7BDC2028F9E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4" name="Image 3" descr="IMG-20200913-WA0017.jpg"/>
          <p:cNvPicPr>
            <a:picLocks noChangeAspect="1"/>
          </p:cNvPicPr>
          <p:nvPr/>
        </p:nvPicPr>
        <p:blipFill>
          <a:blip r:embed="rId2" cstate="print"/>
          <a:stretch>
            <a:fillRect/>
          </a:stretch>
        </p:blipFill>
        <p:spPr>
          <a:xfrm>
            <a:off x="0" y="0"/>
            <a:ext cx="9144000" cy="6858000"/>
          </a:xfrm>
          <a:prstGeom prst="rect">
            <a:avLst/>
          </a:prstGeom>
        </p:spPr>
      </p:pic>
      <p:sp>
        <p:nvSpPr>
          <p:cNvPr id="5" name="Espace réservé du numéro de diapositive 4"/>
          <p:cNvSpPr>
            <a:spLocks noGrp="1"/>
          </p:cNvSpPr>
          <p:nvPr>
            <p:ph type="sldNum" sz="quarter" idx="12"/>
          </p:nvPr>
        </p:nvSpPr>
        <p:spPr/>
        <p:txBody>
          <a:bodyPr/>
          <a:lstStyle/>
          <a:p>
            <a:fld id="{9E246F19-060F-4C85-B4E3-7BDC2028F9E8}" type="slidenum">
              <a:rPr lang="fr-FR" smtClean="0"/>
              <a:pPr/>
              <a:t>1</a:t>
            </a:fld>
            <a:endParaRPr lang="fr-F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Branches de la linguistique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a:bodyPr>
          <a:lstStyle/>
          <a:p>
            <a:r>
              <a:rPr lang="fr-FR" sz="2800" dirty="0" smtClean="0"/>
              <a:t>Lexicologie</a:t>
            </a:r>
          </a:p>
          <a:p>
            <a:pPr>
              <a:buNone/>
            </a:pPr>
            <a:r>
              <a:rPr lang="fr-FR" sz="2800" dirty="0" smtClean="0"/>
              <a:t>   étude du lexique et du vocabulaire</a:t>
            </a:r>
          </a:p>
          <a:p>
            <a:r>
              <a:rPr lang="fr-FR" sz="2800" dirty="0" smtClean="0"/>
              <a:t>Lexicographie</a:t>
            </a:r>
          </a:p>
          <a:p>
            <a:pPr>
              <a:buNone/>
            </a:pPr>
            <a:r>
              <a:rPr lang="fr-FR" sz="2800" dirty="0" smtClean="0"/>
              <a:t>   étude des dictionnaires et leur confections</a:t>
            </a:r>
          </a:p>
          <a:p>
            <a:r>
              <a:rPr lang="fr-FR" sz="2800" dirty="0" smtClean="0"/>
              <a:t>Pragmatique</a:t>
            </a:r>
          </a:p>
          <a:p>
            <a:pPr>
              <a:buNone/>
            </a:pPr>
            <a:r>
              <a:rPr lang="fr-FR" sz="2800" dirty="0" smtClean="0"/>
              <a:t>  étude des actes de parole en contexte</a:t>
            </a:r>
          </a:p>
          <a:p>
            <a:r>
              <a:rPr lang="fr-FR" sz="2800" dirty="0" smtClean="0"/>
              <a:t>Sémiotique/sémiologie</a:t>
            </a:r>
          </a:p>
          <a:p>
            <a:pPr>
              <a:buNone/>
            </a:pPr>
            <a:r>
              <a:rPr lang="fr-FR" sz="2800" dirty="0" smtClean="0"/>
              <a:t>   étude des signes (tout est signe)</a:t>
            </a:r>
          </a:p>
          <a:p>
            <a:r>
              <a:rPr lang="fr-FR" sz="2800" dirty="0" smtClean="0"/>
              <a:t>Stylistique </a:t>
            </a:r>
          </a:p>
          <a:p>
            <a:pPr>
              <a:buNone/>
            </a:pPr>
            <a:r>
              <a:rPr lang="fr-FR" sz="2800" dirty="0" smtClean="0"/>
              <a:t>    étude des procédés du discours dans leur contexte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double articulation</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lnSpcReduction="10000"/>
          </a:bodyPr>
          <a:lstStyle/>
          <a:p>
            <a:pPr algn="just">
              <a:buNone/>
            </a:pPr>
            <a:r>
              <a:rPr lang="fr-FR" sz="2400" b="1" dirty="0" smtClean="0"/>
              <a:t>D’abord qu’est-ce que le langage ?</a:t>
            </a:r>
          </a:p>
          <a:p>
            <a:pPr algn="just">
              <a:buNone/>
            </a:pPr>
            <a:r>
              <a:rPr lang="fr-FR" sz="2400" b="1" dirty="0" smtClean="0"/>
              <a:t>-Le langage est l’aptitude symbolique que l’homme possède pour communiquer. </a:t>
            </a:r>
          </a:p>
          <a:p>
            <a:pPr algn="just">
              <a:buNone/>
            </a:pPr>
            <a:r>
              <a:rPr lang="fr-FR" sz="2400" b="1" dirty="0" smtClean="0"/>
              <a:t>-Il est constitué de la langue et de la parole.</a:t>
            </a:r>
          </a:p>
          <a:p>
            <a:pPr algn="just">
              <a:buNone/>
            </a:pPr>
            <a:r>
              <a:rPr lang="fr-FR" sz="2400" b="1" dirty="0" smtClean="0"/>
              <a:t>-Le langage humain et la double articulation:</a:t>
            </a:r>
          </a:p>
          <a:p>
            <a:pPr algn="just">
              <a:buNone/>
            </a:pPr>
            <a:endParaRPr lang="fr-FR" sz="2400" b="1" dirty="0" smtClean="0"/>
          </a:p>
          <a:p>
            <a:pPr algn="just"/>
            <a:r>
              <a:rPr lang="fr-FR" sz="2400" dirty="0" smtClean="0"/>
              <a:t>La première articulation est constituée par les unités significatives (unités lexicales et grammaticales) (monèmes).</a:t>
            </a:r>
          </a:p>
          <a:p>
            <a:pPr algn="just">
              <a:buNone/>
            </a:pPr>
            <a:r>
              <a:rPr lang="fr-FR" sz="2400" dirty="0" smtClean="0"/>
              <a:t>   -A l’intérieur des monèmes (morphologie), on distingue deux catégories:</a:t>
            </a:r>
          </a:p>
          <a:p>
            <a:pPr algn="just">
              <a:buNone/>
            </a:pPr>
            <a:r>
              <a:rPr lang="fr-FR" sz="2400" dirty="0" smtClean="0"/>
              <a:t>    1)    les lexèmes qui font une classe ouverte,</a:t>
            </a:r>
          </a:p>
          <a:p>
            <a:pPr algn="just">
              <a:buNone/>
            </a:pPr>
            <a:r>
              <a:rPr lang="fr-FR" sz="2400" dirty="0" smtClean="0"/>
              <a:t>     2)    les morphèmes qui relèvent de la grammaire,</a:t>
            </a:r>
          </a:p>
          <a:p>
            <a:pPr algn="just">
              <a:buNone/>
            </a:pPr>
            <a:r>
              <a:rPr lang="fr-FR" sz="2400" dirty="0" smtClean="0"/>
              <a:t>            ils  constituent une classe fermée.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buNone/>
            </a:pPr>
            <a:r>
              <a:rPr lang="fr-FR" sz="2400" dirty="0" smtClean="0"/>
              <a:t>La seconde articulation est formée par les unités distinctives dépourvues de sens:</a:t>
            </a:r>
          </a:p>
          <a:p>
            <a:pPr algn="just">
              <a:buNone/>
            </a:pPr>
            <a:r>
              <a:rPr lang="fr-FR" sz="2400" dirty="0" smtClean="0"/>
              <a:t>   -   les phonèmes (phonologie)  -proprement dit- qui sont des unités de la première articulation,</a:t>
            </a:r>
          </a:p>
          <a:p>
            <a:pPr algn="just">
              <a:buNone/>
            </a:pPr>
            <a:r>
              <a:rPr lang="fr-FR" sz="2400" dirty="0" smtClean="0"/>
              <a:t>   -    Ils permettent de constituer les monèmes</a:t>
            </a:r>
          </a:p>
          <a:p>
            <a:pPr algn="just">
              <a:buNone/>
            </a:pPr>
            <a:r>
              <a:rPr lang="fr-FR" sz="2400" dirty="0" smtClean="0"/>
              <a:t>    - Ces unités  (les phonèmes) forment la deuxième articulation</a:t>
            </a:r>
            <a:r>
              <a:rPr lang="fr-FR" sz="2800" dirty="0" smtClean="0"/>
              <a:t>.</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synchrone et diachronie</a:t>
            </a:r>
            <a:br>
              <a:rPr lang="fr-FR" dirty="0" smtClean="0"/>
            </a:br>
            <a:endParaRPr lang="fr-FR" dirty="0"/>
          </a:p>
        </p:txBody>
      </p:sp>
      <p:sp>
        <p:nvSpPr>
          <p:cNvPr id="3" name="Espace réservé du contenu 2"/>
          <p:cNvSpPr>
            <a:spLocks noGrp="1"/>
          </p:cNvSpPr>
          <p:nvPr>
            <p:ph idx="1"/>
          </p:nvPr>
        </p:nvSpPr>
        <p:spPr/>
        <p:txBody>
          <a:bodyPr>
            <a:normAutofit fontScale="85000" lnSpcReduction="10000"/>
          </a:bodyPr>
          <a:lstStyle/>
          <a:p>
            <a:pPr algn="just">
              <a:buNone/>
            </a:pPr>
            <a:r>
              <a:rPr lang="fr-FR" sz="2400" b="1" dirty="0" smtClean="0"/>
              <a:t>Synchronie / Diachronie</a:t>
            </a:r>
          </a:p>
          <a:p>
            <a:pPr algn="just">
              <a:buNone/>
            </a:pPr>
            <a:r>
              <a:rPr lang="fr-FR" sz="2400" dirty="0" smtClean="0"/>
              <a:t>     - L'axe synchronique et l'axe diachronique sont nécessaires à toute    étude linguistique:</a:t>
            </a:r>
          </a:p>
          <a:p>
            <a:pPr algn="just">
              <a:buNone/>
            </a:pPr>
            <a:r>
              <a:rPr lang="fr-FR" sz="2400" dirty="0" smtClean="0"/>
              <a:t>Dans le CLG:</a:t>
            </a:r>
          </a:p>
          <a:p>
            <a:pPr algn="just">
              <a:buNone/>
            </a:pPr>
            <a:r>
              <a:rPr lang="fr-FR" sz="2400" dirty="0" smtClean="0"/>
              <a:t>    -la synchronie est  le fonctionnement de la langue, elle s'applique à un moment précis de la langue (aspects statiques et invariants de la langue, état de langue )</a:t>
            </a:r>
          </a:p>
          <a:p>
            <a:pPr algn="just">
              <a:buNone/>
            </a:pPr>
            <a:r>
              <a:rPr lang="fr-FR" sz="2400" dirty="0" smtClean="0"/>
              <a:t>     -Or, la diachronie est le domaine des évolutions de et dans la langue (changements et variations de la langue, système évolutif). </a:t>
            </a:r>
          </a:p>
          <a:p>
            <a:pPr algn="just">
              <a:buNone/>
            </a:pPr>
            <a:r>
              <a:rPr lang="fr-FR" sz="2400" dirty="0" smtClean="0"/>
              <a:t>    - Primauté de la synchronie en linguistique:</a:t>
            </a:r>
          </a:p>
          <a:p>
            <a:pPr>
              <a:buNone/>
            </a:pPr>
            <a:r>
              <a:rPr lang="fr-FR" sz="2400" dirty="0" smtClean="0"/>
              <a:t>   Pour le CLG, la linguistique doit s'intéresser à la synchronie qu'a la diachronie</a:t>
            </a:r>
          </a:p>
          <a:p>
            <a:pPr>
              <a:buNone/>
            </a:pPr>
            <a:r>
              <a:rPr lang="fr-FR" sz="2400" dirty="0" smtClean="0"/>
              <a:t>      (Un locuteur ne connait jamais l’histoire de sa langue, le CLG prend l'exemple du jeu d’échec).</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sz="3100" dirty="0" smtClean="0"/>
              <a:t>Axe syntagmatique/paradigmatique</a:t>
            </a:r>
            <a:br>
              <a:rPr lang="fr-FR" sz="3100" dirty="0" smtClean="0"/>
            </a:br>
            <a:endParaRPr lang="fr-FR" sz="3100" dirty="0"/>
          </a:p>
        </p:txBody>
      </p:sp>
      <p:sp>
        <p:nvSpPr>
          <p:cNvPr id="3" name="Espace réservé du contenu 2"/>
          <p:cNvSpPr>
            <a:spLocks noGrp="1"/>
          </p:cNvSpPr>
          <p:nvPr>
            <p:ph idx="1"/>
          </p:nvPr>
        </p:nvSpPr>
        <p:spPr>
          <a:xfrm>
            <a:off x="457200" y="1285860"/>
            <a:ext cx="7239000" cy="5169876"/>
          </a:xfrm>
        </p:spPr>
        <p:txBody>
          <a:bodyPr>
            <a:normAutofit lnSpcReduction="10000"/>
          </a:bodyPr>
          <a:lstStyle/>
          <a:p>
            <a:pPr algn="just">
              <a:buNone/>
            </a:pPr>
            <a:r>
              <a:rPr lang="fr-FR" dirty="0" smtClean="0"/>
              <a:t>Les axes syntagmatique et paradigmatique constituent, tous les deux, la langue. Toutefois l’axe syntagmatique, comme son nom l’indique, relève de la nature constitutive des </a:t>
            </a:r>
            <a:r>
              <a:rPr lang="fr-FR" dirty="0" smtClean="0">
                <a:solidFill>
                  <a:srgbClr val="FF0000"/>
                </a:solidFill>
              </a:rPr>
              <a:t>syntagmes (constituants de la phrase)</a:t>
            </a:r>
            <a:r>
              <a:rPr lang="fr-FR" dirty="0" smtClean="0"/>
              <a:t>, en ce sens, est un axe associatif, permettant la combinaison entre les éléments phrastiques, en tant </a:t>
            </a:r>
            <a:r>
              <a:rPr lang="fr-FR" dirty="0" smtClean="0">
                <a:solidFill>
                  <a:srgbClr val="FF0000"/>
                </a:solidFill>
              </a:rPr>
              <a:t>qu'unités fonctionnelles</a:t>
            </a:r>
            <a:r>
              <a:rPr lang="fr-FR" dirty="0" smtClean="0"/>
              <a:t> de la phrase. Nonobstant, l’axe paradigmatique présente les </a:t>
            </a:r>
            <a:r>
              <a:rPr lang="fr-FR" dirty="0" smtClean="0">
                <a:solidFill>
                  <a:srgbClr val="FF0000"/>
                </a:solidFill>
              </a:rPr>
              <a:t>paradigmes</a:t>
            </a:r>
            <a:r>
              <a:rPr lang="fr-FR" dirty="0" smtClean="0"/>
              <a:t> (ensemble des formes du mot)  possibles des éléments phrastiques, en tant </a:t>
            </a:r>
            <a:r>
              <a:rPr lang="fr-FR" dirty="0" smtClean="0">
                <a:solidFill>
                  <a:srgbClr val="FF0000"/>
                </a:solidFill>
              </a:rPr>
              <a:t>qu’unités formelles </a:t>
            </a:r>
            <a:r>
              <a:rPr lang="fr-FR" dirty="0" smtClean="0"/>
              <a:t>dans la phrase.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Catégories linguistiques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lnSpcReduction="10000"/>
          </a:bodyPr>
          <a:lstStyle/>
          <a:p>
            <a:pPr>
              <a:buNone/>
            </a:pPr>
            <a:r>
              <a:rPr lang="fr-FR" b="1" dirty="0" smtClean="0"/>
              <a:t>- Essais de classification des catégories grammaticales en amazighe</a:t>
            </a:r>
            <a:endParaRPr lang="fr-FR" dirty="0" smtClean="0"/>
          </a:p>
          <a:p>
            <a:pPr algn="just">
              <a:buNone/>
            </a:pPr>
            <a:r>
              <a:rPr lang="fr-FR" dirty="0" smtClean="0"/>
              <a:t>Selon </a:t>
            </a:r>
            <a:r>
              <a:rPr lang="fr-FR" dirty="0" err="1" smtClean="0"/>
              <a:t>Saddouki</a:t>
            </a:r>
            <a:r>
              <a:rPr lang="fr-FR" dirty="0" smtClean="0"/>
              <a:t> (2016: 16) « Tout sujet-parlant d’une langue donnée recourt, d’une manière consciente  ou non, aux règles grammaticales afin de communiquer. Or, « la maîtrise » d’une langue, quelle que soit sa nature, s’appuie  sur une connaissance de ses unités constituantes. C’est pourquoi, nous assistons depuis Platon et Aristote aux discussions sur  les unités qui constituent la langue et qui sont désignées si longtemps comme des catégories grammaticales ou des parties du discours.</a:t>
            </a:r>
          </a:p>
          <a:p>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fontScale="85000" lnSpcReduction="20000"/>
          </a:bodyPr>
          <a:lstStyle/>
          <a:p>
            <a:pPr algn="just">
              <a:buNone/>
            </a:pPr>
            <a:r>
              <a:rPr lang="fr-FR" dirty="0" smtClean="0"/>
              <a:t>Au départ, il s’agit tant bien que mal d’un groupement de deux types de classes : Nom / Verbe. Mais le développement des structures politiques et socio-économiques s’est répercuté sur le lexique de la langue et, de là, sur ses structures grammaticales.</a:t>
            </a:r>
          </a:p>
          <a:p>
            <a:pPr algn="just">
              <a:buNone/>
            </a:pPr>
            <a:r>
              <a:rPr lang="fr-FR" dirty="0" smtClean="0"/>
              <a:t> A cet effet, il est indispensable d’établir un nouvel inventaire des catégories grammaticales en se basant sur les propriétés et les  particularités propres à chacune .     </a:t>
            </a:r>
          </a:p>
          <a:p>
            <a:pPr algn="just">
              <a:buNone/>
            </a:pPr>
            <a:r>
              <a:rPr lang="fr-FR" dirty="0" smtClean="0"/>
              <a:t>Etablir une classification des parties du discours était un objectif et une nécessité vu leur importance au niveau du processus de l’enseignement et de l’apprentissage des langues. La répartition du discours en parties est une impérieuse nécessité grammaticale que partagent plusieurs langues naturelles. C’est pourquoi, </a:t>
            </a:r>
            <a:r>
              <a:rPr lang="fr-FR" dirty="0" err="1" smtClean="0"/>
              <a:t>Moeschler</a:t>
            </a:r>
            <a:r>
              <a:rPr lang="fr-FR" dirty="0" smtClean="0"/>
              <a:t> et </a:t>
            </a:r>
            <a:r>
              <a:rPr lang="fr-FR" dirty="0" err="1" smtClean="0"/>
              <a:t>Auchlin</a:t>
            </a:r>
            <a:r>
              <a:rPr lang="fr-FR" dirty="0" smtClean="0"/>
              <a:t> (2000 : 64) écrivaient « si la grammaire ne disposait pas de catégories de type Nom, Verbe, Déterminant, Préposition, etc., il serait impossible de formuler et d’agir selon des règles de caractère général. </a:t>
            </a:r>
            <a:r>
              <a:rPr lang="fr-FR" sz="2400" dirty="0" smtClean="0"/>
              <a:t>»(cette référence ne figure pas dans la bibliographie)</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fontScale="85000" lnSpcReduction="20000"/>
          </a:bodyPr>
          <a:lstStyle/>
          <a:p>
            <a:pPr algn="just">
              <a:buNone/>
            </a:pPr>
            <a:r>
              <a:rPr lang="fr-FR" dirty="0" smtClean="0"/>
              <a:t>Par ailleurs, il n’est pas évident de regrouper ces unités sans déceler les particularités et les ressemblances qui apparaissent au niveau morphologique, sémantique et syntaxique. Subséquemment, très peu de grammairiens s’emploient à classer les catégories grammaticales dans presque toutes les langues naturelles ; la transposition et la projection d’une langue sur une autre dans ce stade est remarquable.  </a:t>
            </a:r>
          </a:p>
          <a:p>
            <a:pPr algn="just">
              <a:buNone/>
            </a:pPr>
            <a:r>
              <a:rPr lang="fr-FR" dirty="0" smtClean="0"/>
              <a:t> La langue amazighe n’échappe point à cette emprise en dépit de la vigilance des </a:t>
            </a:r>
            <a:r>
              <a:rPr lang="fr-FR" dirty="0" err="1" smtClean="0"/>
              <a:t>amazighisants</a:t>
            </a:r>
            <a:r>
              <a:rPr lang="fr-FR" dirty="0" smtClean="0"/>
              <a:t> comme André Basset et Karl </a:t>
            </a:r>
            <a:r>
              <a:rPr lang="fr-FR" dirty="0" err="1" smtClean="0"/>
              <a:t>Prasse</a:t>
            </a:r>
            <a:r>
              <a:rPr lang="fr-FR" dirty="0" smtClean="0"/>
              <a:t>, entre autres. Mais ces dernières décennies, des auteurs structuralistes, comme Fernand </a:t>
            </a:r>
            <a:r>
              <a:rPr lang="fr-FR" dirty="0" err="1" smtClean="0"/>
              <a:t>Bentolila</a:t>
            </a:r>
            <a:r>
              <a:rPr lang="fr-FR" dirty="0" smtClean="0"/>
              <a:t> et Salem </a:t>
            </a:r>
            <a:r>
              <a:rPr lang="fr-FR" dirty="0" err="1" smtClean="0"/>
              <a:t>Chaker</a:t>
            </a:r>
            <a:r>
              <a:rPr lang="fr-FR" dirty="0" smtClean="0"/>
              <a:t>, ont présenté, avec réserve, des analyses sans trait commun avec les autres grammaires, particulièrement la grammaire française et anglaise. Ces auteurs ont procédé à des analyses fines de la langue amazighe ».</a:t>
            </a:r>
          </a:p>
          <a:p>
            <a:pPr algn="just">
              <a:buNone/>
            </a:pPr>
            <a:r>
              <a:rPr lang="fr-FR" dirty="0" smtClean="0"/>
              <a:t>Ainsi, nous présentons respectivement les classifications des deux auteurs cités supra : </a:t>
            </a:r>
          </a:p>
          <a:p>
            <a:pPr lvl="0">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85000" lnSpcReduction="10000"/>
          </a:bodyPr>
          <a:lstStyle/>
          <a:p>
            <a:pPr lvl="0">
              <a:buNone/>
            </a:pPr>
            <a:r>
              <a:rPr lang="fr-FR" b="1" dirty="0" smtClean="0"/>
              <a:t>Classification de F. </a:t>
            </a:r>
            <a:r>
              <a:rPr lang="fr-FR" b="1" dirty="0" err="1" smtClean="0"/>
              <a:t>Bentolila</a:t>
            </a:r>
            <a:r>
              <a:rPr lang="fr-FR" b="1" dirty="0" smtClean="0"/>
              <a:t> </a:t>
            </a:r>
            <a:endParaRPr lang="fr-FR" dirty="0" smtClean="0"/>
          </a:p>
          <a:p>
            <a:pPr algn="just"/>
            <a:r>
              <a:rPr lang="fr-FR" dirty="0" smtClean="0"/>
              <a:t> </a:t>
            </a:r>
            <a:r>
              <a:rPr lang="fr-FR" dirty="0" err="1" smtClean="0"/>
              <a:t>Bentolila</a:t>
            </a:r>
            <a:r>
              <a:rPr lang="fr-FR" dirty="0" smtClean="0"/>
              <a:t> (1981), dans son essai de classification des unités de la langue amazighe en général et du parler des Ait </a:t>
            </a:r>
            <a:r>
              <a:rPr lang="fr-FR" dirty="0" err="1" smtClean="0"/>
              <a:t>Seghrouchen</a:t>
            </a:r>
            <a:r>
              <a:rPr lang="fr-FR" dirty="0" smtClean="0"/>
              <a:t> en particulier, a inventorié les classes grammaticales en se basant uniquement sur le critère syntaxique sans référer aux autres critères, tels que le sémantisme et la morphologie. De ce fait, il divise les monèmes en quatre groupements : </a:t>
            </a:r>
            <a:r>
              <a:rPr lang="fr-FR" dirty="0" smtClean="0">
                <a:solidFill>
                  <a:srgbClr val="FF0000"/>
                </a:solidFill>
              </a:rPr>
              <a:t>les verbes, les noms, les adverbes et les coordonnants</a:t>
            </a:r>
            <a:r>
              <a:rPr lang="fr-FR" dirty="0" smtClean="0"/>
              <a:t>. Ceux-ci se subdivisent, à leur tour, en coordonnants nominaux et coordonnants verbaux :</a:t>
            </a:r>
          </a:p>
          <a:p>
            <a:r>
              <a:rPr lang="fr-FR" dirty="0" smtClean="0"/>
              <a:t>-les verbes</a:t>
            </a:r>
          </a:p>
          <a:p>
            <a:r>
              <a:rPr lang="fr-FR" dirty="0" smtClean="0"/>
              <a:t>-les noms</a:t>
            </a:r>
          </a:p>
          <a:p>
            <a:r>
              <a:rPr lang="fr-FR" dirty="0" smtClean="0"/>
              <a:t>-les adverbes </a:t>
            </a:r>
          </a:p>
          <a:p>
            <a:r>
              <a:rPr lang="fr-FR" dirty="0" smtClean="0"/>
              <a:t>-les coordonnants</a:t>
            </a:r>
          </a:p>
          <a:p>
            <a:pPr>
              <a:buNone/>
            </a:pPr>
            <a:r>
              <a:rPr lang="fr-FR" dirty="0" smtClean="0"/>
              <a:t>   les coordonnants   nominaux</a:t>
            </a:r>
          </a:p>
          <a:p>
            <a:pPr>
              <a:buNone/>
            </a:pPr>
            <a:r>
              <a:rPr lang="fr-FR" dirty="0" smtClean="0"/>
              <a:t>   les coordonnants verbaux </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E246F19-060F-4C85-B4E3-7BDC2028F9E8}" type="slidenum">
              <a:rPr lang="fr-FR" smtClean="0"/>
              <a:pPr/>
              <a:t>19</a:t>
            </a:fld>
            <a:endParaRPr lang="fr-FR"/>
          </a:p>
        </p:txBody>
      </p:sp>
      <p:sp>
        <p:nvSpPr>
          <p:cNvPr id="6" name="Espace réservé du contenu 5"/>
          <p:cNvSpPr>
            <a:spLocks noGrp="1"/>
          </p:cNvSpPr>
          <p:nvPr>
            <p:ph idx="1"/>
          </p:nvPr>
        </p:nvSpPr>
        <p:spPr>
          <a:xfrm>
            <a:off x="457200" y="642918"/>
            <a:ext cx="7239000" cy="5812818"/>
          </a:xfrm>
        </p:spPr>
        <p:txBody>
          <a:bodyPr/>
          <a:lstStyle/>
          <a:p>
            <a:pPr>
              <a:buNone/>
            </a:pPr>
            <a:r>
              <a:rPr lang="fr-FR" dirty="0" smtClean="0"/>
              <a:t>Les monèmes</a:t>
            </a:r>
          </a:p>
          <a:p>
            <a:pPr>
              <a:buNone/>
            </a:pPr>
            <a:r>
              <a:rPr lang="fr-FR" dirty="0" smtClean="0"/>
              <a:t>Noms</a:t>
            </a:r>
          </a:p>
          <a:p>
            <a:pPr>
              <a:buNone/>
            </a:pPr>
            <a:r>
              <a:rPr lang="fr-FR" dirty="0" smtClean="0"/>
              <a:t>Verbes</a:t>
            </a:r>
          </a:p>
          <a:p>
            <a:pPr>
              <a:buNone/>
            </a:pPr>
            <a:r>
              <a:rPr lang="fr-FR" dirty="0" smtClean="0"/>
              <a:t>Adverbes</a:t>
            </a:r>
          </a:p>
          <a:p>
            <a:pPr>
              <a:buNone/>
            </a:pPr>
            <a:r>
              <a:rPr lang="fr-FR" dirty="0" smtClean="0"/>
              <a:t>Fonctionnels                    prépositions </a:t>
            </a:r>
          </a:p>
          <a:p>
            <a:pPr>
              <a:buNone/>
            </a:pPr>
            <a:r>
              <a:rPr lang="fr-FR" dirty="0" smtClean="0"/>
              <a:t>                                      subordonnants</a:t>
            </a:r>
          </a:p>
          <a:p>
            <a:pPr>
              <a:buNone/>
            </a:pPr>
            <a:r>
              <a:rPr lang="fr-FR" dirty="0" smtClean="0"/>
              <a:t>                                      coordonnants </a:t>
            </a:r>
          </a:p>
          <a:p>
            <a:pPr>
              <a:buNone/>
            </a:pPr>
            <a:r>
              <a:rPr lang="fr-FR" dirty="0" smtClean="0"/>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1608762"/>
          </a:xfrm>
        </p:spPr>
        <p:txBody>
          <a:bodyPr>
            <a:noAutofit/>
          </a:bodyPr>
          <a:lstStyle/>
          <a:p>
            <a:r>
              <a:rPr lang="fr-FR" sz="2400" dirty="0" smtClean="0"/>
              <a:t>faculté Pluridisciplinaire de Nador</a:t>
            </a:r>
            <a:br>
              <a:rPr lang="fr-FR" sz="2400" dirty="0" smtClean="0"/>
            </a:br>
            <a:r>
              <a:rPr lang="fr-FR" sz="2400" dirty="0" smtClean="0"/>
              <a:t>Filière: études amazighes</a:t>
            </a:r>
            <a:br>
              <a:rPr lang="fr-FR" sz="2400" dirty="0" smtClean="0"/>
            </a:br>
            <a:r>
              <a:rPr lang="fr-FR" sz="2400" dirty="0" smtClean="0"/>
              <a:t>Semestre: 4</a:t>
            </a:r>
            <a:br>
              <a:rPr lang="fr-FR" sz="2400" dirty="0" smtClean="0"/>
            </a:br>
            <a:r>
              <a:rPr lang="fr-FR" sz="2400" dirty="0" smtClean="0"/>
              <a:t>prof: </a:t>
            </a:r>
            <a:r>
              <a:rPr lang="fr-FR" sz="2400" dirty="0" err="1" smtClean="0"/>
              <a:t>saddouki</a:t>
            </a:r>
            <a:r>
              <a:rPr lang="fr-FR" sz="2400" dirty="0" smtClean="0"/>
              <a:t> </a:t>
            </a:r>
            <a:r>
              <a:rPr lang="fr-FR" sz="2400" dirty="0" err="1" smtClean="0"/>
              <a:t>mohammed</a:t>
            </a:r>
            <a:endParaRPr lang="fr-FR" sz="2400" dirty="0"/>
          </a:p>
        </p:txBody>
      </p:sp>
      <p:sp>
        <p:nvSpPr>
          <p:cNvPr id="3" name="Espace réservé du contenu 2"/>
          <p:cNvSpPr>
            <a:spLocks noGrp="1"/>
          </p:cNvSpPr>
          <p:nvPr>
            <p:ph idx="1"/>
          </p:nvPr>
        </p:nvSpPr>
        <p:spPr>
          <a:xfrm>
            <a:off x="457200" y="2214554"/>
            <a:ext cx="7239000" cy="4241182"/>
          </a:xfrm>
        </p:spPr>
        <p:txBody>
          <a:bodyPr/>
          <a:lstStyle/>
          <a:p>
            <a:pPr>
              <a:buNone/>
            </a:pPr>
            <a:endParaRPr lang="fr-FR" sz="2800" dirty="0" smtClean="0"/>
          </a:p>
          <a:p>
            <a:pPr>
              <a:buNone/>
            </a:pPr>
            <a:endParaRPr lang="fr-FR" sz="2800" dirty="0" smtClean="0"/>
          </a:p>
          <a:p>
            <a:pPr>
              <a:buNone/>
            </a:pPr>
            <a:endParaRPr lang="fr-FR" sz="2800" dirty="0" smtClean="0"/>
          </a:p>
          <a:p>
            <a:pPr>
              <a:buNone/>
            </a:pPr>
            <a:r>
              <a:rPr lang="fr-FR" sz="2800" dirty="0" smtClean="0"/>
              <a:t>                         </a:t>
            </a:r>
            <a:r>
              <a:rPr lang="fr-FR" sz="3600" dirty="0" smtClean="0"/>
              <a:t>Cours de lexique</a:t>
            </a:r>
            <a:endParaRPr lang="fr-FR" sz="36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fontScale="85000" lnSpcReduction="10000"/>
          </a:bodyPr>
          <a:lstStyle/>
          <a:p>
            <a:pPr algn="just"/>
            <a:r>
              <a:rPr lang="fr-FR" sz="2400" dirty="0" smtClean="0"/>
              <a:t> Il convient de remarquer, ici, que les adjectifs ne figurent pas dans  l’inventaire de </a:t>
            </a:r>
            <a:r>
              <a:rPr lang="fr-FR" sz="2400" dirty="0" err="1" smtClean="0"/>
              <a:t>Bentolila</a:t>
            </a:r>
            <a:r>
              <a:rPr lang="fr-FR" sz="2400" dirty="0" smtClean="0"/>
              <a:t>, car l’auteur les considère comme des noms ayant comme fonction l’apposition et qui : « du fait de leur contenu sémantique sont souvent utilisés pour qualifier un autre nom auquel ils sont apposés. C’est pourquoi, certains auteurs les appellent adjectifs qualificatifs. Mais rien dans leurs latitudes combinatoires ou dans leur comportement syntaxique ne les distingue des autres noms.» </a:t>
            </a:r>
            <a:r>
              <a:rPr lang="fr-FR" sz="2400" dirty="0" err="1" smtClean="0"/>
              <a:t>Bentolila</a:t>
            </a:r>
            <a:r>
              <a:rPr lang="fr-FR" sz="2400" dirty="0" smtClean="0"/>
              <a:t> (1981 : 346). Et par là, </a:t>
            </a:r>
            <a:r>
              <a:rPr lang="fr-FR" sz="2400" dirty="0" err="1" smtClean="0"/>
              <a:t>Bentolila</a:t>
            </a:r>
            <a:r>
              <a:rPr lang="fr-FR" sz="2400" dirty="0" smtClean="0"/>
              <a:t> exclut une classe tout entière de l’amazighe. </a:t>
            </a:r>
          </a:p>
          <a:p>
            <a:pPr algn="just"/>
            <a:r>
              <a:rPr lang="fr-FR" sz="2400" dirty="0" smtClean="0"/>
              <a:t>  Force est de signaler dans ce cadre, que cet auteur ainsi que </a:t>
            </a:r>
            <a:r>
              <a:rPr lang="fr-FR" sz="2400" dirty="0" err="1" smtClean="0"/>
              <a:t>Willms</a:t>
            </a:r>
            <a:r>
              <a:rPr lang="fr-FR" sz="2400" dirty="0" smtClean="0"/>
              <a:t> (1972) et </a:t>
            </a:r>
            <a:r>
              <a:rPr lang="fr-FR" sz="2400" dirty="0" err="1" smtClean="0"/>
              <a:t>Elmoujahid</a:t>
            </a:r>
            <a:r>
              <a:rPr lang="fr-FR" sz="2400" dirty="0" smtClean="0"/>
              <a:t> (1981) ont présenté une analyse syntaxique des « noms apposés » ; celle-ci  resterait incomplète parce qu’à l’intérieur des noms apposés, nous distinguons entre l’apposition et une sous-catégorie qui a pour fonction de déterminer le nom. En revanche, pour </a:t>
            </a:r>
            <a:r>
              <a:rPr lang="fr-FR" sz="2400" dirty="0" err="1" smtClean="0"/>
              <a:t>Chaker</a:t>
            </a:r>
            <a:r>
              <a:rPr lang="fr-FR" sz="2400" dirty="0" smtClean="0"/>
              <a:t> (1985 : 129-136) « l’adjectif constitue bien un inventaire spécifique au sein de l’ensemble du Nom. »</a:t>
            </a:r>
          </a:p>
          <a:p>
            <a:pPr algn="just">
              <a:buNone/>
            </a:pPr>
            <a:r>
              <a:rPr lang="fr-FR" sz="2400" dirty="0" smtClean="0"/>
              <a:t>  </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lnSpcReduction="10000"/>
          </a:bodyPr>
          <a:lstStyle/>
          <a:p>
            <a:pPr algn="just">
              <a:buNone/>
            </a:pPr>
            <a:r>
              <a:rPr lang="fr-FR" dirty="0" smtClean="0"/>
              <a:t>A ce stade, il faut dire que </a:t>
            </a:r>
            <a:r>
              <a:rPr lang="fr-FR" dirty="0" err="1" smtClean="0"/>
              <a:t>Bentolila</a:t>
            </a:r>
            <a:r>
              <a:rPr lang="fr-FR" dirty="0" smtClean="0"/>
              <a:t> n’a pas présenté une classification catégorique des catégories grammaticales de l’amazighe. Son  essai est beaucoup plus particulier, parce qu’il s’est basé uniquement sur le critère syntaxique. Il n’a pas pris en compte les autres particularités formelles et sémantiques spécifiques à chaque catégorie. Le critère fonctionnel est insuffisant pour dégager un classement des mots amazighes, puisqu’il provoque un chevauchement catégoriel. Autrement dit, une unité linguistique peut avoir plus de fonctions mais selon son entourage immédiat et sa position dans la phrase.</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77500" lnSpcReduction="20000"/>
          </a:bodyPr>
          <a:lstStyle/>
          <a:p>
            <a:pPr lvl="0">
              <a:buNone/>
            </a:pPr>
            <a:r>
              <a:rPr lang="fr-FR" b="1" dirty="0" smtClean="0"/>
              <a:t>Classification de S. </a:t>
            </a:r>
            <a:r>
              <a:rPr lang="fr-FR" b="1" dirty="0" err="1" smtClean="0"/>
              <a:t>Chaker</a:t>
            </a:r>
            <a:r>
              <a:rPr lang="fr-FR" b="1" dirty="0" smtClean="0"/>
              <a:t> </a:t>
            </a:r>
            <a:endParaRPr lang="fr-FR" dirty="0" smtClean="0"/>
          </a:p>
          <a:p>
            <a:pPr algn="just"/>
            <a:r>
              <a:rPr lang="fr-FR" dirty="0" smtClean="0"/>
              <a:t>  A l’encontre de </a:t>
            </a:r>
            <a:r>
              <a:rPr lang="fr-FR" dirty="0" err="1" smtClean="0"/>
              <a:t>Bentolila</a:t>
            </a:r>
            <a:r>
              <a:rPr lang="fr-FR" dirty="0" smtClean="0"/>
              <a:t> (1981), </a:t>
            </a:r>
            <a:r>
              <a:rPr lang="fr-FR" dirty="0" err="1" smtClean="0"/>
              <a:t>Chaker</a:t>
            </a:r>
            <a:r>
              <a:rPr lang="fr-FR" dirty="0" smtClean="0"/>
              <a:t> (1983) a proposé une classification plus approfondie après une longue réflexion sur les catégories grammaticales de l’amazighe. L’auteur pose quatre grandes catégories : le verbe, le nom, les connecteurs ou relationnels et les déterminants divers.  Il dégage cette classification catégorielle en se basant sur l’opposition lexical / grammatical.</a:t>
            </a:r>
          </a:p>
          <a:p>
            <a:pPr algn="just"/>
            <a:r>
              <a:rPr lang="fr-FR" dirty="0" smtClean="0"/>
              <a:t>  Selon lui, le lexical permet l’inventaire ouvert des unités, c’est pourquoi nous  trouvons dans cette sphère les noms et les verbes. En revanche, le grammatical présente un inventaire fermé des unités. Dans cette sphère, se regroupent les déterminants divers et les connecteurs ou relationnels. L’auteur reconnaît que l’opposition lexical / grammatical proposée par la linguistique générale ne présente point une netteté de définitions. D’ailleurs, la fluidité catégorielle prévaut au niveau de la distinction lexical / grammatical : « la règle générale semble celle de la fluidité et du chevauchement (…) du fait même que ces regroupements sont le résultat d’une dynamique de spécialisation, jamais achevée.» </a:t>
            </a:r>
            <a:r>
              <a:rPr lang="fr-FR" dirty="0" err="1" smtClean="0"/>
              <a:t>Chaker</a:t>
            </a:r>
            <a:r>
              <a:rPr lang="fr-FR" dirty="0" smtClean="0"/>
              <a:t> (1991 :51).</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lgn="just"/>
            <a:r>
              <a:rPr lang="fr-FR" dirty="0" smtClean="0"/>
              <a:t> Pour expliquer cet état de choses, nous considérons la catégorie des connecteurs et relationnels comme un complexe qui provient d’anciens noms mais qui se sont grammaticalisés au fur et à mesure. Il va de même pour la classe des déterminants divers qui recèle les adverbes. Ces derniers fonctionnent des fois comme des déterminants de prédicat (adverbes réels) et d’autres fois, comme des fonctions de nom (noms).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r>
              <a:rPr lang="fr-FR" dirty="0" smtClean="0"/>
              <a:t> Par conséquent : « c’est toute la constellation des connecteurs et des déterminants autonomes qui est caractérisée par ces chevauchements fonctionnels </a:t>
            </a:r>
            <a:r>
              <a:rPr lang="fr-FR" dirty="0" err="1" smtClean="0"/>
              <a:t>inversants</a:t>
            </a:r>
            <a:r>
              <a:rPr lang="fr-FR" dirty="0" smtClean="0"/>
              <a:t>.» </a:t>
            </a:r>
            <a:r>
              <a:rPr lang="fr-FR" dirty="0" err="1" smtClean="0"/>
              <a:t>Chaker</a:t>
            </a:r>
            <a:r>
              <a:rPr lang="fr-FR" dirty="0" smtClean="0"/>
              <a:t> (1991 :19). D’une manière générale, les unités de l’amazighe, selon </a:t>
            </a:r>
            <a:r>
              <a:rPr lang="fr-FR" dirty="0" err="1" smtClean="0"/>
              <a:t>Chaker</a:t>
            </a:r>
            <a:r>
              <a:rPr lang="fr-FR" dirty="0" smtClean="0"/>
              <a:t>, se répartissent en deux catégories : celles qui sont en inventaire ouvert et qui enrichissent la langue et celles qui sont en inventaire fermé.</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E246F19-060F-4C85-B4E3-7BDC2028F9E8}" type="slidenum">
              <a:rPr lang="fr-FR" smtClean="0"/>
              <a:pPr/>
              <a:t>25</a:t>
            </a:fld>
            <a:endParaRPr lang="fr-FR"/>
          </a:p>
        </p:txBody>
      </p:sp>
      <p:pic>
        <p:nvPicPr>
          <p:cNvPr id="5" name="Espace réservé du contenu 4"/>
          <p:cNvPicPr>
            <a:picLocks noGrp="1"/>
          </p:cNvPicPr>
          <p:nvPr>
            <p:ph idx="1"/>
          </p:nvPr>
        </p:nvPicPr>
        <p:blipFill>
          <a:blip r:embed="rId2" cstate="print"/>
          <a:srcRect l="23595" t="13403" r="27232" b="14815"/>
          <a:stretch>
            <a:fillRect/>
          </a:stretch>
        </p:blipFill>
        <p:spPr bwMode="auto">
          <a:xfrm>
            <a:off x="773343" y="428625"/>
            <a:ext cx="6606714" cy="602773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lgn="just">
              <a:buNone/>
            </a:pPr>
            <a:r>
              <a:rPr lang="fr-FR" dirty="0" smtClean="0"/>
              <a:t> Enfin, ces deux auteurs sont les seuls qui ont accordé une importance à la classification des catégories grammaticales en amazighe. Les autres linguistes A. Basset (1952, 1957) et L. </a:t>
            </a:r>
            <a:r>
              <a:rPr lang="fr-FR" dirty="0" err="1" smtClean="0"/>
              <a:t>Galand</a:t>
            </a:r>
            <a:r>
              <a:rPr lang="fr-FR" dirty="0" smtClean="0"/>
              <a:t> (1960) se sont contentés de décrire ces catégories superficiellement sans affiner les frontières et établir une classification rigoureuse.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Lexique, vocabulaire : critères de distinction</a:t>
            </a:r>
            <a:endParaRPr lang="fr-FR" dirty="0"/>
          </a:p>
        </p:txBody>
      </p:sp>
      <p:sp>
        <p:nvSpPr>
          <p:cNvPr id="3" name="Espace réservé du contenu 2"/>
          <p:cNvSpPr>
            <a:spLocks noGrp="1"/>
          </p:cNvSpPr>
          <p:nvPr>
            <p:ph idx="1"/>
          </p:nvPr>
        </p:nvSpPr>
        <p:spPr/>
        <p:txBody>
          <a:bodyPr>
            <a:normAutofit/>
          </a:bodyPr>
          <a:lstStyle/>
          <a:p>
            <a:pPr algn="just">
              <a:buNone/>
            </a:pPr>
            <a:r>
              <a:rPr lang="fr-FR" sz="2000" dirty="0" smtClean="0"/>
              <a:t>Le lexique relève de la langue</a:t>
            </a:r>
          </a:p>
          <a:p>
            <a:pPr algn="just">
              <a:buNone/>
            </a:pPr>
            <a:r>
              <a:rPr lang="fr-FR" sz="2000" dirty="0" smtClean="0"/>
              <a:t>Le vocabulaire relève de la parole ou du discours</a:t>
            </a:r>
          </a:p>
          <a:p>
            <a:pPr algn="just">
              <a:buNone/>
            </a:pPr>
            <a:r>
              <a:rPr lang="fr-FR" sz="2000" dirty="0" smtClean="0"/>
              <a:t>En d’autres termes, le lexique renvoie à la langue alors que le vocabulaire renvoie à la parole ou au discours.</a:t>
            </a:r>
          </a:p>
          <a:p>
            <a:pPr algn="just">
              <a:buNone/>
            </a:pPr>
            <a:r>
              <a:rPr lang="fr-FR" sz="2000" dirty="0" smtClean="0"/>
              <a:t>Le lexique est un ensemble d’unités virtuelles (abstraites) désignées sous le nom de lexèmes.</a:t>
            </a:r>
          </a:p>
          <a:p>
            <a:pPr algn="just">
              <a:buNone/>
            </a:pPr>
            <a:r>
              <a:rPr lang="fr-FR" sz="2000" dirty="0" smtClean="0"/>
              <a:t>Lorsque ces lexèmes sont actualisés dans le discours il deviennent des vocable; l’ensemble de vocables constitue le vocabulaire.</a:t>
            </a:r>
          </a:p>
          <a:p>
            <a:pPr algn="just">
              <a:buNone/>
            </a:pPr>
            <a:r>
              <a:rPr lang="fr-FR" sz="2000" dirty="0" smtClean="0"/>
              <a:t>Le lexique d’un locuteur est l’ensemble de vocables qu’il pourrait employer en discours; le vocabulaire de ce locuteur est, donc, une partie de lexique tout entier (un sous-ensemble)</a:t>
            </a: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lnSpcReduction="10000"/>
          </a:bodyPr>
          <a:lstStyle/>
          <a:p>
            <a:pPr algn="just">
              <a:buNone/>
            </a:pPr>
            <a:r>
              <a:rPr lang="fr-FR" sz="2000" dirty="0" smtClean="0"/>
              <a:t>Le lexique d’un locuteur-interlocuteur est constitué de vocables (lexèmes actualisés dans le discours).</a:t>
            </a:r>
          </a:p>
          <a:p>
            <a:pPr algn="just">
              <a:buNone/>
            </a:pPr>
            <a:r>
              <a:rPr lang="fr-FR" sz="2000" dirty="0" smtClean="0"/>
              <a:t>Ces vocables appartiennent au lexique du locuteur et de l’interlocuteur; chose qui permet l’intercompréhension, la communication.</a:t>
            </a:r>
          </a:p>
          <a:p>
            <a:pPr algn="just">
              <a:buNone/>
            </a:pPr>
            <a:r>
              <a:rPr lang="fr-FR" sz="2000" dirty="0" smtClean="0"/>
              <a:t>Le lexique d’un locuteur A ne coïncide pas forcément avec celui d’un locuteur B (n’ayant pas la même extension).</a:t>
            </a:r>
          </a:p>
          <a:p>
            <a:pPr algn="just">
              <a:buNone/>
            </a:pPr>
            <a:r>
              <a:rPr lang="fr-FR" sz="2000" dirty="0" smtClean="0"/>
              <a:t>Le lexique de A et celui de B peut être comme intersection ou réunion de deux sous-ensembles formés par les lexèmes ayant en commun. Dans le premier cas est un inventaire de vocabulaire fondamental, dans le second cas est un trésor qui augmente en fonction du nombre de locuteurs.</a:t>
            </a:r>
          </a:p>
          <a:p>
            <a:pPr algn="just">
              <a:buNone/>
            </a:pPr>
            <a:r>
              <a:rPr lang="fr-FR" sz="2000" dirty="0" smtClean="0"/>
              <a:t>L’étendue d’un lexique ou d’un vocabulaire est le nombre d’unités qui le compose.</a:t>
            </a:r>
          </a:p>
          <a:p>
            <a:pPr algn="just">
              <a:buNone/>
            </a:pPr>
            <a:r>
              <a:rPr lang="fr-FR" sz="2000" dirty="0" smtClean="0"/>
              <a:t>L’étendue d’un vocabulaire est un nombre entier à établir.</a:t>
            </a:r>
          </a:p>
          <a:p>
            <a:pPr algn="just">
              <a:buNone/>
            </a:pPr>
            <a:r>
              <a:rPr lang="fr-FR" sz="2000" dirty="0" smtClean="0"/>
              <a:t>L’étendue d’un lexique est à estimer.</a:t>
            </a:r>
          </a:p>
          <a:p>
            <a:pPr algn="just">
              <a:buNone/>
            </a:pPr>
            <a:endParaRPr lang="fr-FR" sz="2000" dirty="0" smtClean="0"/>
          </a:p>
          <a:p>
            <a:pPr algn="just">
              <a:buNone/>
            </a:pPr>
            <a:r>
              <a:rPr lang="fr-FR" sz="2000" dirty="0" smtClean="0"/>
              <a:t> </a:t>
            </a: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571500" indent="-571500"/>
            <a:r>
              <a:rPr lang="fr-FR" dirty="0" smtClean="0"/>
              <a:t>Lexicologie amazighe</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a:bodyPr>
          <a:lstStyle/>
          <a:p>
            <a:pPr marL="514350" indent="-514350" algn="just">
              <a:buNone/>
            </a:pPr>
            <a:r>
              <a:rPr lang="fr-FR" dirty="0" smtClean="0"/>
              <a:t>1</a:t>
            </a:r>
            <a:r>
              <a:rPr lang="fr-FR" sz="2000" dirty="0" smtClean="0"/>
              <a:t>) La formation du vocabulaire amazighe: dérivation et composition</a:t>
            </a:r>
          </a:p>
          <a:p>
            <a:pPr marL="514350" indent="-514350" algn="just">
              <a:buNone/>
            </a:pPr>
            <a:r>
              <a:rPr lang="fr-FR" sz="2000" dirty="0" smtClean="0"/>
              <a:t>On postule que la formation de mots nouveaux se fait sur la base d’éléments déjà existants.</a:t>
            </a:r>
          </a:p>
          <a:p>
            <a:pPr marL="514350" indent="-514350" algn="just">
              <a:buNone/>
            </a:pPr>
            <a:r>
              <a:rPr lang="fr-FR" sz="2000" dirty="0" smtClean="0"/>
              <a:t>D’bord qu’est-ce qu’un mot?</a:t>
            </a:r>
          </a:p>
          <a:p>
            <a:pPr algn="just">
              <a:buNone/>
            </a:pPr>
            <a:r>
              <a:rPr lang="fr-FR" sz="2000" dirty="0" smtClean="0"/>
              <a:t>En linguistique traditionnelle, le mot est un élément linguistique significatif composé d’un ou plusieurs phonèmes (</a:t>
            </a:r>
            <a:r>
              <a:rPr lang="fr-FR" sz="2000" i="1" dirty="0" err="1" smtClean="0"/>
              <a:t>aryaz</a:t>
            </a:r>
            <a:r>
              <a:rPr lang="fr-FR" sz="2000" dirty="0" smtClean="0"/>
              <a:t> « homme » est composé de /a/+ /r/+ /y/+ /a/+/z/. </a:t>
            </a:r>
          </a:p>
          <a:p>
            <a:pPr marL="514350" indent="-514350" algn="just">
              <a:buNone/>
            </a:pPr>
            <a:r>
              <a:rPr lang="fr-FR" sz="2000" dirty="0" smtClean="0"/>
              <a:t>Le mot est une unité susceptible d’une transcription écrite [</a:t>
            </a:r>
            <a:r>
              <a:rPr lang="fr-FR" sz="2000" dirty="0" err="1" smtClean="0"/>
              <a:t>aryaz</a:t>
            </a:r>
            <a:r>
              <a:rPr lang="fr-FR" sz="2000" dirty="0" smtClean="0"/>
              <a:t>]. </a:t>
            </a:r>
          </a:p>
          <a:p>
            <a:pPr marL="514350" indent="-514350">
              <a:buNone/>
            </a:pPr>
            <a:r>
              <a:rPr lang="fr-FR" sz="2000" dirty="0" smtClean="0"/>
              <a:t>Le mot est compris entre deux blancs:</a:t>
            </a:r>
          </a:p>
          <a:p>
            <a:pPr marL="514350" indent="-514350">
              <a:buNone/>
            </a:pPr>
            <a:r>
              <a:rPr lang="fr-FR" sz="2000" dirty="0" smtClean="0"/>
              <a:t> </a:t>
            </a:r>
            <a:r>
              <a:rPr lang="fr-FR" sz="2000" i="1" dirty="0" err="1" smtClean="0"/>
              <a:t>yessawel</a:t>
            </a:r>
            <a:r>
              <a:rPr lang="fr-FR" sz="2000" i="1" dirty="0" smtClean="0"/>
              <a:t>         </a:t>
            </a:r>
            <a:r>
              <a:rPr lang="fr-FR" sz="2000" b="1" i="1" dirty="0" err="1" smtClean="0"/>
              <a:t>zi</a:t>
            </a:r>
            <a:r>
              <a:rPr lang="fr-FR" sz="2000" b="1" i="1" dirty="0" smtClean="0"/>
              <a:t> </a:t>
            </a:r>
            <a:r>
              <a:rPr lang="fr-FR" sz="2000" b="1" i="1" dirty="0" err="1" smtClean="0"/>
              <a:t>ladab</a:t>
            </a:r>
            <a:r>
              <a:rPr lang="fr-FR" sz="2000" i="1" dirty="0" smtClean="0"/>
              <a:t>           </a:t>
            </a:r>
            <a:r>
              <a:rPr lang="fr-FR" sz="2000" i="1" dirty="0" err="1" smtClean="0"/>
              <a:t>akeḏ</a:t>
            </a:r>
            <a:r>
              <a:rPr lang="fr-FR" sz="2000" i="1" dirty="0" smtClean="0"/>
              <a:t>  </a:t>
            </a:r>
            <a:r>
              <a:rPr lang="fr-FR" sz="2000" i="1" dirty="0" err="1" smtClean="0"/>
              <a:t>lġaši</a:t>
            </a:r>
            <a:r>
              <a:rPr lang="fr-FR" sz="2000" i="1" dirty="0" smtClean="0"/>
              <a:t> </a:t>
            </a:r>
            <a:r>
              <a:rPr lang="fr-FR" sz="2000" i="1" dirty="0" err="1" smtClean="0"/>
              <a:t>imaqṛanen</a:t>
            </a:r>
            <a:endParaRPr lang="fr-FR" sz="2000" i="1" dirty="0" smtClean="0"/>
          </a:p>
          <a:p>
            <a:pPr marL="514350" indent="-514350">
              <a:buNone/>
            </a:pPr>
            <a:r>
              <a:rPr lang="fr-FR" sz="2000" dirty="0" smtClean="0"/>
              <a:t>  Il parle poliment avec les personnes âgées.</a:t>
            </a:r>
          </a:p>
          <a:p>
            <a:pPr marL="514350" indent="-514350">
              <a:buNone/>
            </a:pP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29</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Descriptif du cours</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1) Objectifs du cours</a:t>
            </a:r>
          </a:p>
          <a:p>
            <a:pPr>
              <a:buNone/>
            </a:pPr>
            <a:r>
              <a:rPr lang="fr-FR" dirty="0" smtClean="0"/>
              <a:t>2) Contenu du cours</a:t>
            </a:r>
          </a:p>
          <a:p>
            <a:pPr>
              <a:buNone/>
            </a:pPr>
            <a:r>
              <a:rPr lang="fr-FR" dirty="0" smtClean="0"/>
              <a:t>3) Méthodologie  </a:t>
            </a:r>
          </a:p>
          <a:p>
            <a:pPr>
              <a:buNone/>
            </a:pPr>
            <a:r>
              <a:rPr lang="fr-FR" dirty="0" smtClean="0"/>
              <a:t>4) Bibliographie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buNone/>
            </a:pPr>
            <a:r>
              <a:rPr lang="fr-FR" dirty="0" smtClean="0"/>
              <a:t>En linguistique structurale, </a:t>
            </a:r>
          </a:p>
          <a:p>
            <a:pPr>
              <a:buNone/>
            </a:pPr>
            <a:r>
              <a:rPr lang="fr-FR" dirty="0" smtClean="0"/>
              <a:t>La notion de /mot/ est souvent évitée et remplacée par /terme/</a:t>
            </a:r>
          </a:p>
          <a:p>
            <a:pPr>
              <a:buNone/>
            </a:pPr>
            <a:r>
              <a:rPr lang="fr-FR" dirty="0" smtClean="0"/>
              <a:t>Terme / Mot</a:t>
            </a:r>
          </a:p>
          <a:p>
            <a:pPr>
              <a:buNone/>
            </a:pPr>
            <a:r>
              <a:rPr lang="fr-FR" dirty="0" smtClean="0"/>
              <a:t>- Le terme a un emploi monosémique </a:t>
            </a:r>
          </a:p>
          <a:p>
            <a:pPr>
              <a:buNone/>
            </a:pPr>
            <a:r>
              <a:rPr lang="fr-FR" dirty="0" smtClean="0"/>
              <a:t>( signification unique)</a:t>
            </a:r>
          </a:p>
          <a:p>
            <a:pPr>
              <a:buNone/>
            </a:pPr>
            <a:r>
              <a:rPr lang="fr-FR" dirty="0" smtClean="0"/>
              <a:t>   </a:t>
            </a:r>
            <a:r>
              <a:rPr lang="fr-FR" sz="2000" i="1" dirty="0" err="1" smtClean="0"/>
              <a:t>xizzu</a:t>
            </a:r>
            <a:r>
              <a:rPr lang="fr-FR" sz="2000" dirty="0" smtClean="0"/>
              <a:t>    « carotte »</a:t>
            </a:r>
          </a:p>
          <a:p>
            <a:pPr>
              <a:buNone/>
            </a:pPr>
            <a:r>
              <a:rPr lang="fr-FR" dirty="0" smtClean="0"/>
              <a:t>- Le mot a un emploi polysémique </a:t>
            </a:r>
          </a:p>
          <a:p>
            <a:pPr>
              <a:buNone/>
            </a:pPr>
            <a:r>
              <a:rPr lang="fr-FR" dirty="0" smtClean="0"/>
              <a:t>(significations variées). </a:t>
            </a:r>
          </a:p>
          <a:p>
            <a:pPr algn="just">
              <a:buNone/>
            </a:pPr>
            <a:r>
              <a:rPr lang="fr-FR" sz="2000" i="1" dirty="0" smtClean="0"/>
              <a:t> </a:t>
            </a:r>
            <a:r>
              <a:rPr lang="fr-FR" sz="2000" i="1" dirty="0" err="1" smtClean="0"/>
              <a:t>agembu</a:t>
            </a:r>
            <a:r>
              <a:rPr lang="fr-FR" sz="2000" i="1" dirty="0" smtClean="0"/>
              <a:t>, </a:t>
            </a:r>
            <a:r>
              <a:rPr lang="fr-FR" sz="2000" i="1" dirty="0" err="1" smtClean="0"/>
              <a:t>agembub,axenšuš</a:t>
            </a:r>
            <a:r>
              <a:rPr lang="fr-FR" sz="2000" i="1" dirty="0" smtClean="0"/>
              <a:t>, </a:t>
            </a:r>
            <a:r>
              <a:rPr lang="fr-FR" sz="2000" i="1" dirty="0" err="1" smtClean="0"/>
              <a:t>akemmir</a:t>
            </a:r>
            <a:r>
              <a:rPr lang="fr-FR" sz="2000" i="1" dirty="0" smtClean="0"/>
              <a:t>, </a:t>
            </a:r>
            <a:r>
              <a:rPr lang="fr-FR" sz="2000" i="1" dirty="0" err="1" smtClean="0"/>
              <a:t>aqensur</a:t>
            </a:r>
            <a:r>
              <a:rPr lang="fr-FR" sz="2000" i="1" dirty="0" smtClean="0"/>
              <a:t>, </a:t>
            </a:r>
            <a:r>
              <a:rPr lang="fr-FR" sz="2000" i="1" dirty="0" err="1" smtClean="0"/>
              <a:t>aqenfuḥ</a:t>
            </a:r>
            <a:r>
              <a:rPr lang="fr-FR" sz="2000" i="1" dirty="0" smtClean="0"/>
              <a:t>, </a:t>
            </a:r>
            <a:r>
              <a:rPr lang="fr-FR" sz="2000" i="1" dirty="0" err="1" smtClean="0"/>
              <a:t>aġenzur</a:t>
            </a:r>
            <a:r>
              <a:rPr lang="fr-FR" sz="2000" i="1" dirty="0" smtClean="0"/>
              <a:t>, </a:t>
            </a:r>
            <a:r>
              <a:rPr lang="fr-FR" sz="2000" i="1" dirty="0" err="1" smtClean="0"/>
              <a:t>aqesmuḏ</a:t>
            </a:r>
            <a:r>
              <a:rPr lang="fr-FR" sz="2000" i="1" dirty="0" smtClean="0"/>
              <a:t>, </a:t>
            </a:r>
            <a:r>
              <a:rPr lang="fr-FR" sz="2000" i="1" dirty="0" err="1" smtClean="0"/>
              <a:t>agetšerir</a:t>
            </a:r>
            <a:r>
              <a:rPr lang="fr-FR" sz="2000" i="1" dirty="0" smtClean="0"/>
              <a:t>, </a:t>
            </a:r>
            <a:r>
              <a:rPr lang="fr-FR" sz="2000" i="1" dirty="0" err="1" smtClean="0"/>
              <a:t>uḏem</a:t>
            </a:r>
            <a:r>
              <a:rPr lang="fr-FR" sz="2000" i="1" dirty="0" smtClean="0"/>
              <a:t>, [</a:t>
            </a:r>
            <a:r>
              <a:rPr lang="fr-FR" sz="2000" i="1" dirty="0" err="1" smtClean="0"/>
              <a:t>agenfif</a:t>
            </a:r>
            <a:r>
              <a:rPr lang="fr-FR" sz="2000" i="1" dirty="0" smtClean="0"/>
              <a:t>], [</a:t>
            </a:r>
            <a:r>
              <a:rPr lang="fr-FR" sz="2000" i="1" dirty="0" err="1" smtClean="0"/>
              <a:t>ayenfif</a:t>
            </a:r>
            <a:r>
              <a:rPr lang="fr-FR" sz="2000" i="1" dirty="0" smtClean="0"/>
              <a:t>], </a:t>
            </a:r>
            <a:r>
              <a:rPr lang="fr-FR" sz="2000" i="1" dirty="0" err="1" smtClean="0"/>
              <a:t>qara</a:t>
            </a:r>
            <a:r>
              <a:rPr lang="fr-FR" sz="2000" i="1" dirty="0" smtClean="0"/>
              <a:t>, </a:t>
            </a:r>
            <a:r>
              <a:rPr lang="fr-FR" sz="2000" i="1" dirty="0" err="1" smtClean="0"/>
              <a:t>axenfuf</a:t>
            </a:r>
            <a:r>
              <a:rPr lang="fr-FR" sz="2000" i="1" dirty="0" smtClean="0"/>
              <a:t>, </a:t>
            </a:r>
            <a:r>
              <a:rPr lang="fr-FR" sz="2000" i="1" dirty="0" err="1" smtClean="0"/>
              <a:t>axenfur,axenzur</a:t>
            </a:r>
            <a:r>
              <a:rPr lang="fr-FR" sz="2000" i="1" dirty="0" smtClean="0"/>
              <a:t>, </a:t>
            </a:r>
            <a:r>
              <a:rPr lang="fr-FR" sz="2000" i="1" dirty="0" err="1" smtClean="0"/>
              <a:t>ayišmir</a:t>
            </a:r>
            <a:r>
              <a:rPr lang="fr-FR" sz="2000" i="1" dirty="0" smtClean="0"/>
              <a:t>, </a:t>
            </a:r>
            <a:r>
              <a:rPr lang="fr-FR" sz="2000" i="1" dirty="0" err="1" smtClean="0"/>
              <a:t>ṣṣifeṯ,aqenfuf</a:t>
            </a:r>
            <a:r>
              <a:rPr lang="fr-FR" sz="2000" dirty="0" smtClean="0"/>
              <a:t>« visage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buNone/>
            </a:pPr>
            <a:r>
              <a:rPr lang="fr-FR" dirty="0" smtClean="0"/>
              <a:t>Mot/Vocable.</a:t>
            </a:r>
          </a:p>
          <a:p>
            <a:pPr algn="just">
              <a:buNone/>
            </a:pPr>
            <a:r>
              <a:rPr lang="fr-FR" sz="2000" dirty="0" smtClean="0"/>
              <a:t>Pour la statistique lexicale, le mot est l’unité de texte inscrite entre deux blancs graphiques. </a:t>
            </a:r>
          </a:p>
          <a:p>
            <a:pPr algn="just">
              <a:buNone/>
            </a:pPr>
            <a:r>
              <a:rPr lang="fr-FR" sz="2000" dirty="0" smtClean="0"/>
              <a:t>Le vocable est l’unité de lexique, c’est-à dire tous les emplois du «même mot » seront alors regroupés</a:t>
            </a:r>
          </a:p>
          <a:p>
            <a:pPr>
              <a:buNone/>
            </a:pPr>
            <a:r>
              <a:rPr lang="fr-FR" dirty="0" smtClean="0"/>
              <a:t>MONEME / SYNTAGME (A. MARTINET)</a:t>
            </a:r>
          </a:p>
          <a:p>
            <a:pPr algn="just">
              <a:buNone/>
            </a:pPr>
            <a:r>
              <a:rPr lang="fr-FR" sz="2000" dirty="0" smtClean="0"/>
              <a:t>Pour MARTINET: </a:t>
            </a:r>
            <a:r>
              <a:rPr lang="fr-FR" sz="2000" b="1" dirty="0" smtClean="0"/>
              <a:t>«une langue est un instrument de communication selon lequel l'expérience humaine s'analyse, différemment dans chaque communauté (...), en unités douées d'un contenu sémantique et d'une expression phonique: les monèmes; cette expression phonique s'articule à son tour en unités distinctives et successives, les phonèmes, en nombre déterminé dans chaque langue, dont la nature et les rapports mutuels diffèrent eux aussi d'une langue à l'autre. » (ELG, 1974 : 20).</a:t>
            </a:r>
            <a:endParaRPr lang="fr-FR" sz="2000" dirty="0" smtClean="0"/>
          </a:p>
          <a:p>
            <a:pPr algn="just">
              <a:buNone/>
            </a:pPr>
            <a:endParaRPr lang="fr-FR" sz="2000" dirty="0" smtClean="0"/>
          </a:p>
          <a:p>
            <a:pPr>
              <a:buNone/>
            </a:pP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en-US" b="1" dirty="0" smtClean="0"/>
              <a:t>LEXIES  (B.POTTIER)</a:t>
            </a:r>
            <a:endParaRPr lang="fr-FR" b="1" dirty="0" smtClean="0"/>
          </a:p>
          <a:p>
            <a:pPr algn="just">
              <a:buNone/>
            </a:pPr>
            <a:r>
              <a:rPr lang="fr-FR" sz="2000" dirty="0" smtClean="0"/>
              <a:t>Bernard Pottier oppose </a:t>
            </a:r>
            <a:r>
              <a:rPr lang="fr-FR" sz="2000" b="1" dirty="0" smtClean="0"/>
              <a:t>les lexèmes</a:t>
            </a:r>
            <a:r>
              <a:rPr lang="fr-FR" sz="2000" b="1" i="1" dirty="0" smtClean="0"/>
              <a:t>, </a:t>
            </a:r>
            <a:r>
              <a:rPr lang="fr-FR" sz="2000" dirty="0" smtClean="0"/>
              <a:t>ou morphèmes lexicaux, aux </a:t>
            </a:r>
            <a:r>
              <a:rPr lang="fr-FR" sz="2000" b="1" i="1" dirty="0" err="1" smtClean="0"/>
              <a:t>grammèmes</a:t>
            </a:r>
            <a:r>
              <a:rPr lang="fr-FR" sz="2000" b="1" i="1" dirty="0" smtClean="0"/>
              <a:t>, </a:t>
            </a:r>
            <a:r>
              <a:rPr lang="fr-FR" sz="2000" dirty="0" smtClean="0"/>
              <a:t>ou morphèmes grammaticaux. </a:t>
            </a:r>
          </a:p>
          <a:p>
            <a:pPr algn="just">
              <a:buNone/>
            </a:pPr>
            <a:r>
              <a:rPr lang="fr-FR" sz="2000" b="1" dirty="0" smtClean="0"/>
              <a:t>Les lexèmes</a:t>
            </a:r>
            <a:r>
              <a:rPr lang="fr-FR" sz="2000" dirty="0" smtClean="0"/>
              <a:t> sont des éléments lexicaux simples (racines ou mots simples dépourvus de flexions). De fait, il a exclu les formes simples qui appartiennent aux </a:t>
            </a:r>
            <a:r>
              <a:rPr lang="fr-FR" sz="2000" i="1" dirty="0" err="1" smtClean="0"/>
              <a:t>grammèmes</a:t>
            </a:r>
            <a:r>
              <a:rPr lang="fr-FR" sz="2000" i="1" dirty="0" smtClean="0"/>
              <a:t> : </a:t>
            </a:r>
            <a:r>
              <a:rPr lang="fr-FR" sz="2000" dirty="0" smtClean="0"/>
              <a:t>ces</a:t>
            </a:r>
            <a:r>
              <a:rPr lang="fr-FR" sz="2000" i="1" dirty="0" smtClean="0"/>
              <a:t> </a:t>
            </a:r>
            <a:r>
              <a:rPr lang="fr-FR" sz="2000" dirty="0" smtClean="0"/>
              <a:t>formants englobent les affixes, les marques de l’accord, etc.</a:t>
            </a:r>
          </a:p>
          <a:p>
            <a:pPr algn="just">
              <a:buNone/>
            </a:pPr>
            <a:r>
              <a:rPr lang="fr-FR" sz="2000" dirty="0" smtClean="0"/>
              <a:t>Selon lui les lexies peuvent être simples, </a:t>
            </a:r>
            <a:r>
              <a:rPr lang="fr-FR" sz="2000" i="1" dirty="0" smtClean="0"/>
              <a:t>fus</a:t>
            </a:r>
            <a:r>
              <a:rPr lang="fr-FR" sz="2000" dirty="0" smtClean="0"/>
              <a:t> « main » composés, </a:t>
            </a:r>
            <a:r>
              <a:rPr lang="fr-FR" sz="2000" i="1" dirty="0" err="1" smtClean="0"/>
              <a:t>aġezdis</a:t>
            </a:r>
            <a:r>
              <a:rPr lang="fr-FR" sz="2000" dirty="0" smtClean="0"/>
              <a:t> « côte »  ou complexes </a:t>
            </a:r>
            <a:r>
              <a:rPr lang="fr-FR" sz="2000" i="1" dirty="0" smtClean="0"/>
              <a:t>fus n </a:t>
            </a:r>
            <a:r>
              <a:rPr lang="fr-FR" sz="2000" i="1" dirty="0" err="1" smtClean="0"/>
              <a:t>tsirt</a:t>
            </a:r>
            <a:r>
              <a:rPr lang="fr-FR" sz="2000" i="1" dirty="0" smtClean="0"/>
              <a:t> </a:t>
            </a:r>
            <a:r>
              <a:rPr lang="fr-FR" sz="2000" dirty="0" smtClean="0"/>
              <a:t>« main de moulin ». </a:t>
            </a:r>
          </a:p>
          <a:p>
            <a:pPr algn="just">
              <a:buNone/>
            </a:pP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7239000" cy="5741380"/>
          </a:xfrm>
        </p:spPr>
        <p:txBody>
          <a:bodyPr>
            <a:normAutofit fontScale="92500"/>
          </a:bodyPr>
          <a:lstStyle/>
          <a:p>
            <a:pPr>
              <a:buNone/>
            </a:pPr>
            <a:r>
              <a:rPr lang="fr-FR" b="1" dirty="0" smtClean="0"/>
              <a:t>Le signe linguistique (</a:t>
            </a:r>
            <a:r>
              <a:rPr lang="fr-FR" dirty="0" smtClean="0"/>
              <a:t>SAUSSURE) </a:t>
            </a:r>
          </a:p>
          <a:p>
            <a:pPr>
              <a:buNone/>
            </a:pPr>
            <a:r>
              <a:rPr lang="fr-FR" dirty="0" smtClean="0"/>
              <a:t>Le signe linguistique appartient à l’univers des signes</a:t>
            </a:r>
          </a:p>
          <a:p>
            <a:pPr>
              <a:buNone/>
            </a:pPr>
            <a:r>
              <a:rPr lang="fr-FR" dirty="0" smtClean="0"/>
              <a:t>- il est important de distinguer le signe linguistique des autres signes</a:t>
            </a:r>
          </a:p>
          <a:p>
            <a:pPr>
              <a:buNone/>
            </a:pPr>
            <a:r>
              <a:rPr lang="fr-FR" dirty="0" smtClean="0"/>
              <a:t>- le signe au sens large = élément A qui représente un élément B ou lui sert de substitut</a:t>
            </a:r>
          </a:p>
          <a:p>
            <a:pPr>
              <a:buNone/>
            </a:pPr>
            <a:r>
              <a:rPr lang="fr-FR" dirty="0" smtClean="0"/>
              <a:t>- en sémiologie (science qui étudie les procédés ou systèmes de communication et de signification), signe = entité composée de deux éléments solidaires : </a:t>
            </a:r>
            <a:r>
              <a:rPr lang="fr-FR" b="1" dirty="0" smtClean="0"/>
              <a:t>forme et sens</a:t>
            </a:r>
          </a:p>
          <a:p>
            <a:pPr>
              <a:buNone/>
            </a:pPr>
            <a:r>
              <a:rPr lang="fr-FR" dirty="0" smtClean="0"/>
              <a:t>- </a:t>
            </a:r>
            <a:r>
              <a:rPr lang="fr-FR" b="1" dirty="0" smtClean="0"/>
              <a:t>forme = élément perceptible</a:t>
            </a:r>
            <a:r>
              <a:rPr lang="fr-FR" dirty="0" smtClean="0"/>
              <a:t> par organes sensoriels (tracé que l’on peut voir, son que l’on peut entendre)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buNone/>
            </a:pPr>
            <a:r>
              <a:rPr lang="fr-FR" dirty="0" smtClean="0"/>
              <a:t>Opposition entre </a:t>
            </a:r>
            <a:r>
              <a:rPr lang="fr-FR" b="1" dirty="0" smtClean="0"/>
              <a:t>indice et signal</a:t>
            </a:r>
          </a:p>
          <a:p>
            <a:pPr>
              <a:buNone/>
            </a:pPr>
            <a:r>
              <a:rPr lang="fr-FR" b="1" dirty="0" smtClean="0"/>
              <a:t>Indice : le rapport entre A et B est naturel</a:t>
            </a:r>
          </a:p>
          <a:p>
            <a:pPr algn="just">
              <a:buNone/>
            </a:pPr>
            <a:r>
              <a:rPr lang="fr-FR" dirty="0" smtClean="0"/>
              <a:t>- </a:t>
            </a:r>
            <a:r>
              <a:rPr lang="fr-FR" dirty="0" err="1" smtClean="0"/>
              <a:t>Mounin</a:t>
            </a:r>
            <a:r>
              <a:rPr lang="fr-FR" dirty="0" smtClean="0"/>
              <a:t>, Clefs pour la Linguistique, 1987, p.37 : le ciel d’orage noir et menaçant n’a pas l’intention de communiquer avec le météorologiste, mais il est cependant l’indice d’une pluie possible</a:t>
            </a:r>
          </a:p>
          <a:p>
            <a:pPr algn="just">
              <a:buNone/>
            </a:pPr>
            <a:r>
              <a:rPr lang="fr-FR" dirty="0" smtClean="0"/>
              <a:t>- fumée : indice du feu</a:t>
            </a:r>
          </a:p>
          <a:p>
            <a:pPr algn="just">
              <a:buNone/>
            </a:pPr>
            <a:r>
              <a:rPr lang="fr-FR" dirty="0" smtClean="0"/>
              <a:t>- larmes : indice de la douleur</a:t>
            </a:r>
          </a:p>
          <a:p>
            <a:pPr algn="just">
              <a:buNone/>
            </a:pPr>
            <a:r>
              <a:rPr lang="fr-FR" dirty="0" smtClean="0"/>
              <a:t>- &gt; rapport physique ou d’appartenance entre objet représentant et chose ou idée représentée.</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b="1" dirty="0" smtClean="0"/>
              <a:t>Signal : le rapport entre A et B est artificiel</a:t>
            </a:r>
          </a:p>
          <a:p>
            <a:pPr algn="just">
              <a:buNone/>
            </a:pPr>
            <a:r>
              <a:rPr lang="fr-FR" dirty="0" smtClean="0"/>
              <a:t>- volonté de communication</a:t>
            </a:r>
          </a:p>
          <a:p>
            <a:pPr algn="just">
              <a:buNone/>
            </a:pPr>
            <a:r>
              <a:rPr lang="fr-FR" dirty="0" smtClean="0"/>
              <a:t>- le ciel d’orage n’a pas l’intention d’annoncer le mauvais temps suivant mais le responsable de la sécurité va hisser le drapeau rouge pour indiquer que la baignade dangereuse -&gt; indice intentionnel produit artificiellement = signal</a:t>
            </a:r>
          </a:p>
          <a:p>
            <a:pPr algn="just">
              <a:buNone/>
            </a:pPr>
            <a:r>
              <a:rPr lang="fr-FR" dirty="0" smtClean="0"/>
              <a:t>- croix verte : signal des pharmacies</a:t>
            </a:r>
          </a:p>
          <a:p>
            <a:pPr algn="just">
              <a:buNone/>
            </a:pPr>
            <a:r>
              <a:rPr lang="fr-FR" dirty="0" smtClean="0"/>
              <a:t>- feu vert : signal du passage libre</a:t>
            </a:r>
          </a:p>
          <a:p>
            <a:pPr algn="just">
              <a:buNone/>
            </a:pPr>
            <a:r>
              <a:rPr lang="fr-FR" dirty="0" smtClean="0"/>
              <a:t>- clin d’œil : signal de complicité</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dirty="0" smtClean="0"/>
              <a:t>Il y a un rapport de ressemblance entre forme de l’objet représentant et objet représenté</a:t>
            </a:r>
          </a:p>
          <a:p>
            <a:pPr algn="just">
              <a:buNone/>
            </a:pPr>
            <a:r>
              <a:rPr lang="fr-FR" b="1" dirty="0" smtClean="0"/>
              <a:t>Symbole: le rapport entre A et B est culturel</a:t>
            </a:r>
          </a:p>
          <a:p>
            <a:pPr algn="just">
              <a:buNone/>
            </a:pPr>
            <a:r>
              <a:rPr lang="fr-FR" dirty="0" smtClean="0"/>
              <a:t>Le symbole est le signal qui marque un rapport analogique, constant dans une culture donnée, avec l’élément qu’il signifie.</a:t>
            </a:r>
          </a:p>
          <a:p>
            <a:pPr algn="just">
              <a:buNone/>
            </a:pPr>
            <a:r>
              <a:rPr lang="fr-FR" dirty="0" smtClean="0"/>
              <a:t>Mais la plupart du temps, il n’y a aucun lien naturel entre la forme de l’objet représentant et celui de l’objet représenté</a:t>
            </a:r>
          </a:p>
          <a:p>
            <a:pPr algn="just">
              <a:buNone/>
            </a:pPr>
            <a:r>
              <a:rPr lang="fr-FR" dirty="0" smtClean="0"/>
              <a:t>Il n’y a pas de rapport d’analogie entre le drapeau rouge et la baignade dangereuse ou entre la croix verte et la pharmacie.</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dirty="0" smtClean="0"/>
              <a:t>Le signe linguistique : signe particulier dans l’univers des signes, car le langage humain est</a:t>
            </a:r>
            <a:r>
              <a:rPr lang="fr-FR" b="1" dirty="0" smtClean="0"/>
              <a:t> </a:t>
            </a:r>
            <a:r>
              <a:rPr lang="fr-FR" dirty="0" smtClean="0"/>
              <a:t>plus riche, plus souple et plus efficace.</a:t>
            </a:r>
          </a:p>
          <a:p>
            <a:pPr algn="just">
              <a:buNone/>
            </a:pPr>
            <a:r>
              <a:rPr lang="fr-FR" dirty="0" smtClean="0"/>
              <a:t>- Il est organisé sur deux plans :</a:t>
            </a:r>
          </a:p>
          <a:p>
            <a:pPr algn="just">
              <a:buNone/>
            </a:pPr>
            <a:r>
              <a:rPr lang="fr-FR" dirty="0" smtClean="0"/>
              <a:t>- formes (</a:t>
            </a:r>
            <a:r>
              <a:rPr lang="fr-FR" b="1" dirty="0" smtClean="0"/>
              <a:t>signifiants)</a:t>
            </a:r>
          </a:p>
          <a:p>
            <a:pPr algn="just">
              <a:buNone/>
            </a:pPr>
            <a:r>
              <a:rPr lang="fr-FR" dirty="0" smtClean="0"/>
              <a:t>- contenus (</a:t>
            </a:r>
            <a:r>
              <a:rPr lang="fr-FR" b="1" dirty="0" smtClean="0"/>
              <a:t>signifiés)</a:t>
            </a:r>
          </a:p>
          <a:p>
            <a:pPr algn="just">
              <a:buNone/>
            </a:pPr>
            <a:r>
              <a:rPr lang="fr-FR" dirty="0" smtClean="0"/>
              <a:t>S’agissant de la dichotomie de Saussure en linguistique structurale, il existe de nombreux autres systèmes de communication non linguistiques, tels les systèmes de symboles ou de signes arbitraires qui en font partie, aussi.</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7239000" cy="1143000"/>
          </a:xfrm>
        </p:spPr>
        <p:txBody>
          <a:bodyPr>
            <a:normAutofit/>
          </a:bodyPr>
          <a:lstStyle/>
          <a:p>
            <a:pPr marL="571500" indent="-571500"/>
            <a:r>
              <a:rPr lang="fr-FR" sz="3600" dirty="0" smtClean="0"/>
              <a:t>1) La formation du vocabulaire amazighe</a:t>
            </a:r>
            <a:endParaRPr lang="fr-FR" sz="3600" dirty="0"/>
          </a:p>
        </p:txBody>
      </p:sp>
      <p:sp>
        <p:nvSpPr>
          <p:cNvPr id="3" name="Espace réservé du contenu 2"/>
          <p:cNvSpPr>
            <a:spLocks noGrp="1"/>
          </p:cNvSpPr>
          <p:nvPr>
            <p:ph idx="1"/>
          </p:nvPr>
        </p:nvSpPr>
        <p:spPr>
          <a:xfrm>
            <a:off x="428596" y="1609416"/>
            <a:ext cx="7267604" cy="4846320"/>
          </a:xfrm>
        </p:spPr>
        <p:txBody>
          <a:bodyPr>
            <a:normAutofit fontScale="92500"/>
          </a:bodyPr>
          <a:lstStyle/>
          <a:p>
            <a:pPr>
              <a:buNone/>
            </a:pPr>
            <a:r>
              <a:rPr lang="fr-FR" sz="2000" dirty="0" smtClean="0"/>
              <a:t>La formation des mots nouveaux se fait sur la base des éléments déjà existants.</a:t>
            </a:r>
          </a:p>
          <a:p>
            <a:pPr>
              <a:buNone/>
            </a:pPr>
            <a:r>
              <a:rPr lang="fr-FR" sz="2000" dirty="0" smtClean="0"/>
              <a:t>La dérivation (suffixation, préfixation et transfert de classes grammaticales ou dérivation impropre), les parasynthétiques, l’abréviation, la composition, le néologisme sont les procédés utilisés dans la formation des mots nouveaux.</a:t>
            </a:r>
            <a:endParaRPr lang="fr-FR" dirty="0" smtClean="0"/>
          </a:p>
          <a:p>
            <a:pPr>
              <a:buNone/>
            </a:pPr>
            <a:r>
              <a:rPr lang="fr-FR" sz="2000" dirty="0" smtClean="0"/>
              <a:t>a) La dérivation</a:t>
            </a:r>
          </a:p>
          <a:p>
            <a:pPr>
              <a:buNone/>
            </a:pPr>
            <a:r>
              <a:rPr lang="fr-FR" sz="2000" dirty="0" smtClean="0"/>
              <a:t>La dérivation est un procédé de formation des mots par addition, suppression ou remplacement d’un élément grammatical d’un mot simple.</a:t>
            </a:r>
          </a:p>
          <a:p>
            <a:pPr>
              <a:buNone/>
            </a:pPr>
            <a:r>
              <a:rPr lang="fr-FR" sz="2000" dirty="0" smtClean="0"/>
              <a:t>La dérivation préfixale est l’adjonction d’un préfixe au début d’un mot; antéposé au mot, il forme avec lui un nouveau mot, appelé dérivé. </a:t>
            </a:r>
          </a:p>
          <a:p>
            <a:pPr>
              <a:buNone/>
            </a:pPr>
            <a:r>
              <a:rPr lang="fr-FR" sz="2000" dirty="0" smtClean="0"/>
              <a:t>Ainsi sont constitués le </a:t>
            </a:r>
            <a:r>
              <a:rPr lang="fr-FR" sz="2000" b="1" dirty="0" smtClean="0"/>
              <a:t>nom d’action</a:t>
            </a:r>
            <a:r>
              <a:rPr lang="fr-FR" sz="2000" dirty="0" smtClean="0"/>
              <a:t>, </a:t>
            </a:r>
            <a:r>
              <a:rPr lang="fr-FR" sz="2000" b="1" dirty="0" smtClean="0"/>
              <a:t>le nom d’agent,</a:t>
            </a:r>
            <a:r>
              <a:rPr lang="fr-FR" sz="2000" dirty="0" smtClean="0"/>
              <a:t> le </a:t>
            </a:r>
            <a:r>
              <a:rPr lang="fr-FR" sz="2000" b="1" dirty="0" smtClean="0"/>
              <a:t>nom d’instrument</a:t>
            </a:r>
            <a:r>
              <a:rPr lang="fr-FR" sz="2000" dirty="0" smtClean="0"/>
              <a:t>, le </a:t>
            </a:r>
            <a:r>
              <a:rPr lang="fr-FR" sz="2000" b="1" dirty="0" smtClean="0"/>
              <a:t>nom de lieu</a:t>
            </a:r>
            <a:r>
              <a:rPr lang="fr-FR" sz="2000" dirty="0" smtClean="0"/>
              <a:t> et le </a:t>
            </a:r>
            <a:r>
              <a:rPr lang="fr-FR" sz="2000" b="1" dirty="0" smtClean="0"/>
              <a:t>nom de qualité.</a:t>
            </a:r>
            <a:endParaRPr lang="fr-FR" sz="2000" dirty="0" smtClean="0"/>
          </a:p>
          <a:p>
            <a:pPr>
              <a:buNone/>
            </a:pPr>
            <a:endParaRPr lang="fr-FR" sz="2000" dirty="0" smtClean="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38</a:t>
            </a:fld>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1) Le nom d’action</a:t>
            </a:r>
          </a:p>
          <a:p>
            <a:pPr>
              <a:buFontTx/>
              <a:buChar char="-"/>
            </a:pPr>
            <a:r>
              <a:rPr lang="fr-FR" sz="2000" dirty="0" smtClean="0"/>
              <a:t>Le nom d’action est un nom dérivé d’un verbe (simple ou dérivé) exprimant une action abstraite ou concrète.</a:t>
            </a:r>
          </a:p>
          <a:p>
            <a:r>
              <a:rPr lang="fr-FR" sz="2000" dirty="0" smtClean="0"/>
              <a:t>Les principaux procédés de dérivation des noms sont les suivants :</a:t>
            </a:r>
          </a:p>
          <a:p>
            <a:pPr>
              <a:buNone/>
            </a:pPr>
            <a:r>
              <a:rPr lang="fr-FR" sz="2000" dirty="0" smtClean="0"/>
              <a:t>Préfixation de [Ø-------]  </a:t>
            </a:r>
            <a:r>
              <a:rPr lang="fr-FR" sz="2000" dirty="0" smtClean="0">
                <a:sym typeface="Wingdings 3"/>
              </a:rPr>
              <a:t></a:t>
            </a:r>
            <a:r>
              <a:rPr lang="fr-FR" sz="2000" dirty="0" smtClean="0"/>
              <a:t>   [a-------]  </a:t>
            </a:r>
          </a:p>
          <a:p>
            <a:pPr>
              <a:buNone/>
            </a:pPr>
            <a:r>
              <a:rPr lang="fr-FR" sz="2000" dirty="0" smtClean="0"/>
              <a:t>Préfixation de </a:t>
            </a:r>
            <a:r>
              <a:rPr lang="fr-FR" sz="2000" b="1" dirty="0" smtClean="0"/>
              <a:t>u-----</a:t>
            </a:r>
            <a:endParaRPr lang="fr-FR" sz="2000" dirty="0" smtClean="0"/>
          </a:p>
          <a:p>
            <a:pPr>
              <a:buNone/>
            </a:pPr>
            <a:r>
              <a:rPr lang="fr-FR" sz="2000" dirty="0" smtClean="0"/>
              <a:t>Préfixation de </a:t>
            </a:r>
            <a:r>
              <a:rPr lang="fr-FR" sz="2000" b="1" dirty="0" smtClean="0"/>
              <a:t>i-----</a:t>
            </a:r>
            <a:endParaRPr lang="fr-FR" sz="2000" dirty="0" smtClean="0"/>
          </a:p>
          <a:p>
            <a:pPr>
              <a:buNone/>
            </a:pPr>
            <a:r>
              <a:rPr lang="fr-FR" sz="2000" dirty="0" smtClean="0"/>
              <a:t>Préfixation et affixation du morphème du féminin </a:t>
            </a:r>
            <a:r>
              <a:rPr lang="fr-FR" sz="2000" b="1" dirty="0" smtClean="0"/>
              <a:t>t-------(t)</a:t>
            </a:r>
            <a:endParaRPr lang="fr-FR" sz="2000" dirty="0" smtClean="0"/>
          </a:p>
          <a:p>
            <a:pPr>
              <a:buNone/>
            </a:pPr>
            <a:r>
              <a:rPr lang="fr-FR" sz="2000" dirty="0" smtClean="0"/>
              <a:t>Préfixation de L- (article de l’arabe) aux noms empruntés et intégrés</a:t>
            </a:r>
          </a:p>
          <a:p>
            <a:pPr>
              <a:buFontTx/>
              <a:buChar char="-"/>
            </a:pP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Objectifs du cours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algn="just">
              <a:buNone/>
            </a:pPr>
            <a:r>
              <a:rPr lang="fr-FR" dirty="0" smtClean="0"/>
              <a:t>-</a:t>
            </a:r>
            <a:r>
              <a:rPr lang="fr-FR" sz="2000" dirty="0" smtClean="0"/>
              <a:t>Amener l’étudiant à manier correctement le vocabulaire amazighe;</a:t>
            </a:r>
          </a:p>
          <a:p>
            <a:pPr algn="just">
              <a:buNone/>
            </a:pPr>
            <a:r>
              <a:rPr lang="fr-FR" sz="2000" dirty="0" smtClean="0"/>
              <a:t>-Enrichir son fonds lexical;</a:t>
            </a:r>
          </a:p>
          <a:p>
            <a:pPr algn="just">
              <a:buNone/>
            </a:pPr>
            <a:r>
              <a:rPr lang="fr-FR" sz="2000" dirty="0" smtClean="0"/>
              <a:t>-Apprendre à utiliser ce vocabulaire  adéquatement dans des structures syntaxiques visuelles;</a:t>
            </a:r>
          </a:p>
          <a:p>
            <a:pPr algn="just">
              <a:buNone/>
            </a:pPr>
            <a:r>
              <a:rPr lang="fr-FR" sz="2000" dirty="0" smtClean="0"/>
              <a:t>-Fixer aussi bien l’expression écrite qu’orale de l’étudiant</a:t>
            </a:r>
          </a:p>
          <a:p>
            <a:pPr algn="just">
              <a:buNone/>
            </a:pPr>
            <a:r>
              <a:rPr lang="fr-FR" sz="2000" dirty="0" smtClean="0"/>
              <a:t>-Connaître quelques notions théoriques relatives au lexique et au vocabulaire;</a:t>
            </a:r>
          </a:p>
          <a:p>
            <a:pPr algn="just">
              <a:buNone/>
            </a:pPr>
            <a:r>
              <a:rPr lang="fr-FR" sz="2000" dirty="0" smtClean="0"/>
              <a:t>-S’exercer à réfléchir sur  la composante fondamentale de la langue amazighe qu’est le lexique.</a:t>
            </a: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85000" lnSpcReduction="20000"/>
          </a:bodyPr>
          <a:lstStyle/>
          <a:p>
            <a:pPr>
              <a:buNone/>
            </a:pPr>
            <a:r>
              <a:rPr lang="fr-FR" dirty="0" smtClean="0"/>
              <a:t>Ø------</a:t>
            </a:r>
            <a:r>
              <a:rPr lang="fr-FR" dirty="0" smtClean="0">
                <a:sym typeface="Wingdings 3"/>
              </a:rPr>
              <a:t></a:t>
            </a:r>
            <a:r>
              <a:rPr lang="fr-FR" dirty="0" smtClean="0"/>
              <a:t>  a-----</a:t>
            </a:r>
          </a:p>
          <a:p>
            <a:pPr>
              <a:buNone/>
            </a:pPr>
            <a:r>
              <a:rPr lang="fr-FR" dirty="0" err="1" smtClean="0"/>
              <a:t>seqsa</a:t>
            </a:r>
            <a:r>
              <a:rPr lang="fr-FR" dirty="0" smtClean="0"/>
              <a:t>          </a:t>
            </a:r>
            <a:r>
              <a:rPr lang="fr-FR" dirty="0" err="1" smtClean="0"/>
              <a:t>aseqsi</a:t>
            </a:r>
            <a:r>
              <a:rPr lang="fr-FR" dirty="0" smtClean="0"/>
              <a:t>  </a:t>
            </a:r>
          </a:p>
          <a:p>
            <a:pPr>
              <a:buNone/>
            </a:pPr>
            <a:r>
              <a:rPr lang="fr-FR" dirty="0" smtClean="0"/>
              <a:t>sens, </a:t>
            </a:r>
            <a:r>
              <a:rPr lang="fr-FR" dirty="0" err="1" smtClean="0"/>
              <a:t>ens</a:t>
            </a:r>
            <a:r>
              <a:rPr lang="fr-FR" dirty="0" smtClean="0"/>
              <a:t>,      </a:t>
            </a:r>
            <a:r>
              <a:rPr lang="fr-FR" dirty="0" err="1" smtClean="0"/>
              <a:t>asensi</a:t>
            </a:r>
            <a:r>
              <a:rPr lang="fr-FR" dirty="0" smtClean="0"/>
              <a:t>, </a:t>
            </a:r>
            <a:r>
              <a:rPr lang="fr-FR" dirty="0" err="1" smtClean="0"/>
              <a:t>ṯamensiwṯ</a:t>
            </a:r>
            <a:r>
              <a:rPr lang="fr-FR" dirty="0" smtClean="0"/>
              <a:t>            </a:t>
            </a:r>
          </a:p>
          <a:p>
            <a:pPr>
              <a:buNone/>
            </a:pPr>
            <a:r>
              <a:rPr lang="fr-FR" dirty="0" err="1" smtClean="0"/>
              <a:t>ẓeṃṃ</a:t>
            </a:r>
            <a:r>
              <a:rPr lang="fr-FR" dirty="0" smtClean="0"/>
              <a:t>       </a:t>
            </a:r>
            <a:r>
              <a:rPr lang="fr-FR" dirty="0" err="1" smtClean="0"/>
              <a:t>aẓeṃṃi</a:t>
            </a:r>
            <a:endParaRPr lang="fr-FR" dirty="0" smtClean="0"/>
          </a:p>
          <a:p>
            <a:pPr>
              <a:buNone/>
            </a:pPr>
            <a:r>
              <a:rPr lang="fr-FR" dirty="0" smtClean="0"/>
              <a:t>Ø----- </a:t>
            </a:r>
            <a:r>
              <a:rPr lang="fr-FR" dirty="0" smtClean="0">
                <a:sym typeface="Wingdings 3"/>
              </a:rPr>
              <a:t></a:t>
            </a:r>
            <a:r>
              <a:rPr lang="fr-FR" dirty="0" smtClean="0"/>
              <a:t>  u-----</a:t>
            </a:r>
          </a:p>
          <a:p>
            <a:pPr>
              <a:buNone/>
            </a:pPr>
            <a:r>
              <a:rPr lang="fr-FR" dirty="0" err="1" smtClean="0"/>
              <a:t>ffeġ</a:t>
            </a:r>
            <a:r>
              <a:rPr lang="fr-FR" dirty="0" smtClean="0"/>
              <a:t>    </a:t>
            </a:r>
            <a:r>
              <a:rPr lang="fr-FR" dirty="0" err="1" smtClean="0"/>
              <a:t>ufuġ</a:t>
            </a:r>
            <a:r>
              <a:rPr lang="fr-FR" dirty="0" smtClean="0"/>
              <a:t> </a:t>
            </a:r>
          </a:p>
          <a:p>
            <a:pPr>
              <a:buNone/>
            </a:pPr>
            <a:r>
              <a:rPr lang="fr-FR" dirty="0" err="1" smtClean="0"/>
              <a:t>nneḍ</a:t>
            </a:r>
            <a:r>
              <a:rPr lang="fr-FR" dirty="0" smtClean="0"/>
              <a:t>     </a:t>
            </a:r>
            <a:r>
              <a:rPr lang="fr-FR" dirty="0" err="1" smtClean="0"/>
              <a:t>unuḍ</a:t>
            </a:r>
            <a:endParaRPr lang="fr-FR" dirty="0" smtClean="0"/>
          </a:p>
          <a:p>
            <a:pPr>
              <a:buNone/>
            </a:pPr>
            <a:r>
              <a:rPr lang="fr-FR" dirty="0" smtClean="0"/>
              <a:t>Ø-----</a:t>
            </a:r>
            <a:r>
              <a:rPr lang="fr-FR" dirty="0" smtClean="0">
                <a:sym typeface="Wingdings 3"/>
              </a:rPr>
              <a:t></a:t>
            </a:r>
            <a:r>
              <a:rPr lang="fr-FR" dirty="0" smtClean="0"/>
              <a:t>  ṯ------</a:t>
            </a:r>
          </a:p>
          <a:p>
            <a:pPr>
              <a:buNone/>
            </a:pPr>
            <a:r>
              <a:rPr lang="fr-FR" dirty="0" err="1" smtClean="0"/>
              <a:t>ddar</a:t>
            </a:r>
            <a:r>
              <a:rPr lang="fr-FR" dirty="0" smtClean="0"/>
              <a:t>    </a:t>
            </a:r>
            <a:r>
              <a:rPr lang="fr-FR" dirty="0" err="1" smtClean="0"/>
              <a:t>ṯuḏarṯ</a:t>
            </a:r>
            <a:endParaRPr lang="fr-FR" dirty="0" smtClean="0"/>
          </a:p>
          <a:p>
            <a:pPr>
              <a:buNone/>
            </a:pPr>
            <a:r>
              <a:rPr lang="fr-FR" dirty="0" smtClean="0"/>
              <a:t> </a:t>
            </a:r>
            <a:r>
              <a:rPr lang="fr-FR" dirty="0" err="1" smtClean="0"/>
              <a:t>egg</a:t>
            </a:r>
            <a:r>
              <a:rPr lang="fr-FR" dirty="0" smtClean="0"/>
              <a:t>     </a:t>
            </a:r>
            <a:r>
              <a:rPr lang="fr-FR" dirty="0" err="1" smtClean="0"/>
              <a:t>ṯameggiwṯ</a:t>
            </a:r>
            <a:endParaRPr lang="fr-FR" dirty="0" smtClean="0"/>
          </a:p>
          <a:p>
            <a:pPr>
              <a:buNone/>
            </a:pPr>
            <a:r>
              <a:rPr lang="fr-FR" dirty="0" smtClean="0"/>
              <a:t>Préfixation et suffixation du morphème du féminin :</a:t>
            </a:r>
          </a:p>
          <a:p>
            <a:pPr>
              <a:buNone/>
            </a:pPr>
            <a:r>
              <a:rPr lang="fr-FR" dirty="0" smtClean="0"/>
              <a:t>[t……t]</a:t>
            </a:r>
          </a:p>
          <a:p>
            <a:pPr>
              <a:buNone/>
            </a:pPr>
            <a:r>
              <a:rPr lang="fr-FR" dirty="0" smtClean="0"/>
              <a:t>[ta…..(t)]</a:t>
            </a:r>
          </a:p>
          <a:p>
            <a:pPr>
              <a:buNone/>
            </a:pPr>
            <a:r>
              <a:rPr lang="fr-FR" dirty="0" smtClean="0"/>
              <a:t>[ti…..(t)]</a:t>
            </a:r>
          </a:p>
          <a:p>
            <a:pPr>
              <a:buNone/>
            </a:pPr>
            <a:r>
              <a:rPr lang="fr-FR" dirty="0" smtClean="0"/>
              <a:t>[tu…..(t)]</a:t>
            </a:r>
          </a:p>
          <a:p>
            <a:pPr>
              <a:buNone/>
            </a:pPr>
            <a:endParaRPr lang="fr-FR" dirty="0" smtClean="0"/>
          </a:p>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40</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2) La catégorie nominale </a:t>
            </a:r>
          </a:p>
          <a:p>
            <a:pPr>
              <a:buNone/>
            </a:pPr>
            <a:r>
              <a:rPr lang="fr-FR" dirty="0" smtClean="0"/>
              <a:t>Selon leur origine, les noms amazighes sont divisés en deux classes :</a:t>
            </a:r>
          </a:p>
          <a:p>
            <a:r>
              <a:rPr lang="fr-FR" dirty="0" smtClean="0"/>
              <a:t>1 - Les noms d’origine amazighes ;</a:t>
            </a:r>
          </a:p>
          <a:p>
            <a:r>
              <a:rPr lang="fr-FR" dirty="0" smtClean="0"/>
              <a:t>2 – les noms empruntés </a:t>
            </a:r>
          </a:p>
          <a:p>
            <a:pPr>
              <a:buNone/>
            </a:pPr>
            <a:r>
              <a:rPr lang="fr-FR" dirty="0" smtClean="0"/>
              <a:t>Chaque classe a des spécificités au niveau de la formation du nombre et du genre.</a:t>
            </a:r>
          </a:p>
          <a:p>
            <a:pPr>
              <a:buNone/>
            </a:pPr>
            <a:r>
              <a:rPr lang="fr-FR" dirty="0" smtClean="0"/>
              <a:t>a) Le pluriel des noms amazighes</a:t>
            </a:r>
          </a:p>
          <a:p>
            <a:pPr>
              <a:buNone/>
            </a:pPr>
            <a:r>
              <a:rPr lang="fr-FR" dirty="0" smtClean="0"/>
              <a:t>Il s’agit d’une alternance vocalique : une préfixation, une suffixation d’une voyelle ou d’un morphème ou la combinaison des deux procédés.</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r>
              <a:rPr lang="fr-FR" dirty="0" smtClean="0"/>
              <a:t>alternance vocalique :</a:t>
            </a:r>
            <a:r>
              <a:rPr lang="fr-FR" b="1" dirty="0" smtClean="0"/>
              <a:t>	</a:t>
            </a:r>
            <a:endParaRPr lang="fr-FR" dirty="0" smtClean="0"/>
          </a:p>
          <a:p>
            <a:pPr>
              <a:buNone/>
            </a:pPr>
            <a:r>
              <a:rPr lang="fr-FR" dirty="0" smtClean="0"/>
              <a:t> a--------   /   i---------   </a:t>
            </a:r>
          </a:p>
          <a:p>
            <a:pPr>
              <a:buNone/>
            </a:pPr>
            <a:r>
              <a:rPr lang="fr-FR" sz="2000" dirty="0" err="1" smtClean="0"/>
              <a:t>abriḏ</a:t>
            </a:r>
            <a:r>
              <a:rPr lang="fr-FR" sz="2000" dirty="0" smtClean="0"/>
              <a:t>      </a:t>
            </a:r>
            <a:r>
              <a:rPr lang="fr-FR" sz="2000" dirty="0" err="1" smtClean="0"/>
              <a:t>ibriḏen</a:t>
            </a:r>
            <a:r>
              <a:rPr lang="fr-FR" sz="2000" dirty="0" smtClean="0"/>
              <a:t>, </a:t>
            </a:r>
            <a:r>
              <a:rPr lang="fr-FR" sz="2000" dirty="0" err="1" smtClean="0"/>
              <a:t>ibarḏan</a:t>
            </a:r>
            <a:endParaRPr lang="fr-FR" sz="2000" dirty="0" smtClean="0"/>
          </a:p>
          <a:p>
            <a:pPr>
              <a:buNone/>
            </a:pPr>
            <a:r>
              <a:rPr lang="fr-FR" sz="2000" dirty="0" err="1" smtClean="0"/>
              <a:t>aɛeddis</a:t>
            </a:r>
            <a:r>
              <a:rPr lang="fr-FR" sz="2000" dirty="0" smtClean="0"/>
              <a:t>   </a:t>
            </a:r>
            <a:r>
              <a:rPr lang="fr-FR" sz="2000" dirty="0" err="1" smtClean="0"/>
              <a:t>iɛeddisen</a:t>
            </a:r>
            <a:endParaRPr lang="fr-FR" sz="2000" dirty="0" smtClean="0"/>
          </a:p>
          <a:p>
            <a:pPr>
              <a:buNone/>
            </a:pPr>
            <a:r>
              <a:rPr lang="fr-FR" dirty="0" smtClean="0"/>
              <a:t>a--------   /   u--------- </a:t>
            </a:r>
          </a:p>
          <a:p>
            <a:pPr>
              <a:buNone/>
            </a:pPr>
            <a:r>
              <a:rPr lang="fr-FR" sz="2000" dirty="0" err="1" smtClean="0"/>
              <a:t>anu</a:t>
            </a:r>
            <a:r>
              <a:rPr lang="fr-FR" sz="2000" dirty="0" smtClean="0"/>
              <a:t>    </a:t>
            </a:r>
            <a:r>
              <a:rPr lang="fr-FR" sz="2000" dirty="0" err="1" smtClean="0"/>
              <a:t>unan</a:t>
            </a:r>
            <a:r>
              <a:rPr lang="fr-FR" sz="2000" dirty="0" smtClean="0"/>
              <a:t>  / </a:t>
            </a:r>
            <a:r>
              <a:rPr lang="fr-FR" sz="2000" dirty="0" err="1" smtClean="0"/>
              <a:t>anuṯen</a:t>
            </a:r>
            <a:r>
              <a:rPr lang="fr-FR" sz="2000" dirty="0" smtClean="0"/>
              <a:t>/</a:t>
            </a:r>
            <a:r>
              <a:rPr lang="fr-FR" sz="2000" dirty="0" err="1" smtClean="0"/>
              <a:t>anuyn</a:t>
            </a:r>
            <a:endParaRPr lang="fr-FR" sz="2000" dirty="0" smtClean="0"/>
          </a:p>
          <a:p>
            <a:pPr>
              <a:buNone/>
            </a:pPr>
            <a:r>
              <a:rPr lang="fr-FR" sz="2000" dirty="0" err="1" smtClean="0"/>
              <a:t>ass</a:t>
            </a:r>
            <a:r>
              <a:rPr lang="fr-FR" sz="2000" dirty="0" smtClean="0"/>
              <a:t>          </a:t>
            </a:r>
            <a:r>
              <a:rPr lang="fr-FR" sz="2000" dirty="0" err="1" smtClean="0"/>
              <a:t>ussan</a:t>
            </a:r>
            <a:endParaRPr lang="fr-FR" sz="2000" dirty="0" smtClean="0"/>
          </a:p>
          <a:p>
            <a:r>
              <a:rPr lang="fr-FR" sz="2000" dirty="0" smtClean="0"/>
              <a:t>Préfixation de la voyelle : [ i ]   </a:t>
            </a:r>
          </a:p>
          <a:p>
            <a:pPr>
              <a:buNone/>
            </a:pPr>
            <a:r>
              <a:rPr lang="fr-FR" sz="2000" dirty="0" smtClean="0"/>
              <a:t> - Les noms amazighes à initiale consonantique forment leur pluriel par préfixation de la voyelle « i »:</a:t>
            </a:r>
          </a:p>
          <a:p>
            <a:pPr>
              <a:buNone/>
            </a:pPr>
            <a:r>
              <a:rPr lang="fr-FR" sz="2000" dirty="0" smtClean="0"/>
              <a:t>(a) fus      </a:t>
            </a:r>
            <a:r>
              <a:rPr lang="fr-FR" sz="2000" dirty="0" err="1" smtClean="0"/>
              <a:t>ifassen</a:t>
            </a:r>
            <a:endParaRPr lang="fr-FR" sz="2000" dirty="0" smtClean="0"/>
          </a:p>
          <a:p>
            <a:pPr>
              <a:buNone/>
            </a:pPr>
            <a:r>
              <a:rPr lang="fr-FR" sz="2000" dirty="0" smtClean="0"/>
              <a:t>(a) </a:t>
            </a:r>
            <a:r>
              <a:rPr lang="fr-FR" sz="2000" dirty="0" err="1" smtClean="0"/>
              <a:t>baw</a:t>
            </a:r>
            <a:r>
              <a:rPr lang="fr-FR" sz="2000" dirty="0" smtClean="0"/>
              <a:t>      </a:t>
            </a:r>
            <a:r>
              <a:rPr lang="fr-FR" sz="2000" dirty="0" err="1" smtClean="0"/>
              <a:t>ibawen</a:t>
            </a:r>
            <a:endParaRPr lang="fr-FR" sz="2000" dirty="0" smtClean="0"/>
          </a:p>
          <a:p>
            <a:pPr>
              <a:buNone/>
            </a:pPr>
            <a:r>
              <a:rPr lang="fr-FR" sz="2000" dirty="0" smtClean="0"/>
              <a:t>Les  noms féminins ou diminutifs ayant une consonne après le «</a:t>
            </a:r>
            <a:r>
              <a:rPr lang="fr-FR" sz="2000" b="1" dirty="0" smtClean="0"/>
              <a:t> ṯ</a:t>
            </a:r>
            <a:r>
              <a:rPr lang="fr-FR" sz="2000" dirty="0" smtClean="0"/>
              <a:t> » initial  de la marque du féminin ou du diminutif:</a:t>
            </a:r>
          </a:p>
          <a:p>
            <a:pPr>
              <a:buNone/>
            </a:pPr>
            <a:r>
              <a:rPr lang="fr-FR" sz="2000" dirty="0" smtClean="0"/>
              <a:t>ṯ(a)</a:t>
            </a:r>
            <a:r>
              <a:rPr lang="fr-FR" sz="2000" dirty="0" err="1" smtClean="0"/>
              <a:t>ġirḏemt</a:t>
            </a:r>
            <a:r>
              <a:rPr lang="fr-FR" sz="2000" dirty="0" smtClean="0"/>
              <a:t>    </a:t>
            </a:r>
            <a:r>
              <a:rPr lang="fr-FR" sz="2000" dirty="0" err="1" smtClean="0"/>
              <a:t>ṯiġurḏmiwin</a:t>
            </a:r>
            <a:r>
              <a:rPr lang="fr-FR" sz="2000" dirty="0" smtClean="0"/>
              <a:t> </a:t>
            </a:r>
          </a:p>
          <a:p>
            <a:pPr>
              <a:buNone/>
            </a:pPr>
            <a:endParaRPr lang="fr-FR" sz="2000" dirty="0" smtClean="0"/>
          </a:p>
          <a:p>
            <a:pPr>
              <a:buFontTx/>
              <a:buChar char="-"/>
            </a:pP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42</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sz="2000" dirty="0" smtClean="0"/>
              <a:t>ṯ (a)sa      </a:t>
            </a:r>
            <a:r>
              <a:rPr lang="fr-FR" sz="2000" dirty="0" err="1" smtClean="0"/>
              <a:t>ṯisawin</a:t>
            </a:r>
            <a:r>
              <a:rPr lang="fr-FR" sz="2000" dirty="0" smtClean="0"/>
              <a:t>/</a:t>
            </a:r>
            <a:r>
              <a:rPr lang="fr-FR" sz="2000" dirty="0" err="1" smtClean="0"/>
              <a:t>ṯisakkin</a:t>
            </a:r>
            <a:endParaRPr lang="fr-FR" sz="2000" dirty="0" smtClean="0"/>
          </a:p>
          <a:p>
            <a:pPr>
              <a:buNone/>
            </a:pPr>
            <a:r>
              <a:rPr lang="fr-FR" dirty="0" smtClean="0"/>
              <a:t>- Non alternance  de la vocalique initiale :</a:t>
            </a:r>
          </a:p>
          <a:p>
            <a:pPr>
              <a:buNone/>
            </a:pPr>
            <a:r>
              <a:rPr lang="fr-FR" dirty="0" smtClean="0"/>
              <a:t>Certains noms d’origine amazighes ont la voyelle initiale non alternante; elle est constante.</a:t>
            </a:r>
          </a:p>
          <a:p>
            <a:pPr>
              <a:buNone/>
            </a:pPr>
            <a:r>
              <a:rPr lang="fr-FR" dirty="0" smtClean="0"/>
              <a:t> Le sous schème [ i ] </a:t>
            </a:r>
          </a:p>
          <a:p>
            <a:pPr>
              <a:buNone/>
            </a:pPr>
            <a:r>
              <a:rPr lang="fr-FR" sz="2000" dirty="0" err="1" smtClean="0"/>
              <a:t>izmar</a:t>
            </a:r>
            <a:r>
              <a:rPr lang="fr-FR" sz="2000" dirty="0" smtClean="0"/>
              <a:t>     </a:t>
            </a:r>
            <a:r>
              <a:rPr lang="fr-FR" sz="2000" dirty="0" err="1" smtClean="0"/>
              <a:t>izmarn</a:t>
            </a:r>
            <a:r>
              <a:rPr lang="fr-FR" sz="2000" dirty="0" smtClean="0"/>
              <a:t>/</a:t>
            </a:r>
            <a:r>
              <a:rPr lang="fr-FR" sz="2000" dirty="0" err="1" smtClean="0"/>
              <a:t>izemrawn</a:t>
            </a:r>
            <a:endParaRPr lang="fr-FR" sz="2000" dirty="0" smtClean="0"/>
          </a:p>
          <a:p>
            <a:pPr>
              <a:buNone/>
            </a:pPr>
            <a:r>
              <a:rPr lang="fr-FR" sz="2000" dirty="0" err="1" smtClean="0"/>
              <a:t>izi</a:t>
            </a:r>
            <a:r>
              <a:rPr lang="fr-FR" sz="2000" dirty="0" smtClean="0"/>
              <a:t>           </a:t>
            </a:r>
            <a:r>
              <a:rPr lang="fr-FR" sz="2000" dirty="0" err="1" smtClean="0"/>
              <a:t>izan</a:t>
            </a:r>
            <a:endParaRPr lang="fr-FR" sz="2000" dirty="0" smtClean="0"/>
          </a:p>
          <a:p>
            <a:pPr>
              <a:buNone/>
            </a:pPr>
            <a:r>
              <a:rPr lang="fr-FR" sz="2000" dirty="0" err="1" smtClean="0"/>
              <a:t>ifri</a:t>
            </a:r>
            <a:r>
              <a:rPr lang="fr-FR" sz="2000" dirty="0" smtClean="0"/>
              <a:t>    </a:t>
            </a:r>
            <a:r>
              <a:rPr lang="fr-FR" sz="2000" dirty="0" err="1" smtClean="0"/>
              <a:t>ifran</a:t>
            </a:r>
            <a:endParaRPr lang="fr-FR" sz="2000" dirty="0" smtClean="0"/>
          </a:p>
          <a:p>
            <a:pPr>
              <a:buNone/>
            </a:pPr>
            <a:r>
              <a:rPr lang="fr-FR" sz="2000" dirty="0" err="1" smtClean="0"/>
              <a:t>ṯiṭṭ</a:t>
            </a:r>
            <a:r>
              <a:rPr lang="fr-FR" sz="2000" dirty="0" smtClean="0"/>
              <a:t>      </a:t>
            </a:r>
            <a:r>
              <a:rPr lang="fr-FR" sz="2000" dirty="0" err="1" smtClean="0"/>
              <a:t>ṯiṭṭawin</a:t>
            </a:r>
            <a:endParaRPr lang="fr-FR" sz="2000" dirty="0" smtClean="0"/>
          </a:p>
          <a:p>
            <a:pPr>
              <a:buNone/>
            </a:pPr>
            <a:r>
              <a:rPr lang="fr-FR" sz="2000" dirty="0" err="1" smtClean="0"/>
              <a:t>ṯiššeṯ</a:t>
            </a:r>
            <a:r>
              <a:rPr lang="fr-FR" sz="2000" dirty="0" smtClean="0"/>
              <a:t>     </a:t>
            </a:r>
            <a:r>
              <a:rPr lang="fr-FR" sz="2000" dirty="0" err="1" smtClean="0"/>
              <a:t>ṯiššin</a:t>
            </a:r>
            <a:endParaRPr lang="fr-FR" sz="2000" dirty="0" smtClean="0"/>
          </a:p>
          <a:p>
            <a:pPr>
              <a:buNone/>
            </a:pPr>
            <a:r>
              <a:rPr lang="fr-FR" dirty="0" smtClean="0"/>
              <a:t>Le sous schème [ a]  </a:t>
            </a:r>
          </a:p>
          <a:p>
            <a:pPr>
              <a:buNone/>
            </a:pPr>
            <a:r>
              <a:rPr lang="fr-FR" sz="2000" dirty="0" smtClean="0"/>
              <a:t>afar      </a:t>
            </a:r>
            <a:r>
              <a:rPr lang="fr-FR" sz="2000" dirty="0" err="1" smtClean="0"/>
              <a:t>afriwen</a:t>
            </a:r>
            <a:endParaRPr lang="fr-FR" sz="2000" dirty="0" smtClean="0"/>
          </a:p>
          <a:p>
            <a:pPr>
              <a:buNone/>
            </a:pPr>
            <a:r>
              <a:rPr lang="fr-FR" sz="2000" dirty="0" err="1" smtClean="0"/>
              <a:t>amẓiw</a:t>
            </a:r>
            <a:r>
              <a:rPr lang="fr-FR" sz="2000" dirty="0" smtClean="0"/>
              <a:t>   </a:t>
            </a:r>
            <a:r>
              <a:rPr lang="fr-FR" sz="2000" dirty="0" err="1" smtClean="0"/>
              <a:t>amẓiwen</a:t>
            </a: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43</a:t>
            </a:fld>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Le sous schème [ a]  non alternante des noms féminins:</a:t>
            </a:r>
          </a:p>
          <a:p>
            <a:pPr>
              <a:buNone/>
            </a:pPr>
            <a:r>
              <a:rPr lang="fr-FR" sz="2000" dirty="0" err="1" smtClean="0"/>
              <a:t>ṯašna</a:t>
            </a:r>
            <a:r>
              <a:rPr lang="fr-FR" sz="2000" dirty="0" smtClean="0"/>
              <a:t>   </a:t>
            </a:r>
            <a:r>
              <a:rPr lang="fr-FR" sz="2000" dirty="0" err="1" smtClean="0"/>
              <a:t>tašniwin</a:t>
            </a:r>
            <a:r>
              <a:rPr lang="fr-FR" sz="2000" dirty="0" smtClean="0"/>
              <a:t> / </a:t>
            </a:r>
            <a:r>
              <a:rPr lang="fr-FR" sz="2000" dirty="0" err="1" smtClean="0"/>
              <a:t>ṯaḵna</a:t>
            </a:r>
            <a:r>
              <a:rPr lang="fr-FR" sz="2000" dirty="0" smtClean="0"/>
              <a:t>    </a:t>
            </a:r>
            <a:r>
              <a:rPr lang="fr-FR" sz="2000" dirty="0" err="1" smtClean="0"/>
              <a:t>ṯiḵenwin</a:t>
            </a:r>
            <a:endParaRPr lang="fr-FR" sz="2000" dirty="0" smtClean="0"/>
          </a:p>
          <a:p>
            <a:pPr>
              <a:buNone/>
            </a:pPr>
            <a:r>
              <a:rPr lang="fr-FR" sz="2000" dirty="0" err="1" smtClean="0"/>
              <a:t>ṯamẓa</a:t>
            </a:r>
            <a:r>
              <a:rPr lang="fr-FR" sz="2000" dirty="0" smtClean="0"/>
              <a:t>   </a:t>
            </a:r>
            <a:r>
              <a:rPr lang="fr-FR" sz="2000" dirty="0" err="1" smtClean="0"/>
              <a:t>ṯamẓiwin</a:t>
            </a:r>
            <a:r>
              <a:rPr lang="fr-FR" sz="2000" dirty="0" smtClean="0"/>
              <a:t>/</a:t>
            </a:r>
            <a:r>
              <a:rPr lang="fr-FR" sz="2000" dirty="0" err="1" smtClean="0"/>
              <a:t>ṯimeẓwin</a:t>
            </a:r>
            <a:r>
              <a:rPr lang="fr-FR" sz="2000" dirty="0" smtClean="0"/>
              <a:t>/</a:t>
            </a:r>
            <a:r>
              <a:rPr lang="fr-FR" sz="2000" dirty="0" err="1" smtClean="0"/>
              <a:t>ṯimẓiwin</a:t>
            </a:r>
            <a:endParaRPr lang="fr-FR" sz="2000" dirty="0" smtClean="0"/>
          </a:p>
          <a:p>
            <a:pPr>
              <a:buNone/>
            </a:pPr>
            <a:r>
              <a:rPr lang="fr-FR" dirty="0" smtClean="0"/>
              <a:t>Le sous schème [ u ]  non alternante :</a:t>
            </a:r>
          </a:p>
          <a:p>
            <a:pPr>
              <a:buNone/>
            </a:pPr>
            <a:r>
              <a:rPr lang="fr-FR" sz="2000" dirty="0" err="1" smtClean="0"/>
              <a:t>urṯu</a:t>
            </a:r>
            <a:r>
              <a:rPr lang="fr-FR" sz="2000" dirty="0" smtClean="0"/>
              <a:t>   </a:t>
            </a:r>
            <a:r>
              <a:rPr lang="fr-FR" sz="2000" dirty="0" err="1" smtClean="0"/>
              <a:t>urṯan</a:t>
            </a:r>
            <a:r>
              <a:rPr lang="fr-FR" sz="2000" dirty="0" smtClean="0"/>
              <a:t> / </a:t>
            </a:r>
            <a:r>
              <a:rPr lang="fr-FR" sz="2000" dirty="0" err="1" smtClean="0"/>
              <a:t>urṯan</a:t>
            </a:r>
            <a:r>
              <a:rPr lang="fr-FR" sz="2000" dirty="0" smtClean="0"/>
              <a:t> </a:t>
            </a:r>
            <a:r>
              <a:rPr lang="fr-FR" sz="2000" dirty="0" err="1" smtClean="0"/>
              <a:t>urṯanen</a:t>
            </a:r>
            <a:endParaRPr lang="fr-FR" sz="2000" dirty="0" smtClean="0"/>
          </a:p>
          <a:p>
            <a:pPr>
              <a:buNone/>
            </a:pPr>
            <a:r>
              <a:rPr lang="fr-FR" sz="2000" dirty="0" err="1" smtClean="0"/>
              <a:t>uššen</a:t>
            </a:r>
            <a:r>
              <a:rPr lang="fr-FR" sz="2000" dirty="0" smtClean="0"/>
              <a:t>   </a:t>
            </a:r>
            <a:r>
              <a:rPr lang="fr-FR" sz="2000" dirty="0" err="1" smtClean="0"/>
              <a:t>uššnan</a:t>
            </a:r>
            <a:r>
              <a:rPr lang="fr-FR" sz="2000" dirty="0" smtClean="0"/>
              <a:t>/ </a:t>
            </a:r>
            <a:r>
              <a:rPr lang="fr-FR" sz="2000" dirty="0" err="1" smtClean="0"/>
              <a:t>uššanen</a:t>
            </a:r>
            <a:endParaRPr lang="fr-FR" sz="2000" dirty="0" smtClean="0"/>
          </a:p>
          <a:p>
            <a:pPr>
              <a:buNone/>
            </a:pPr>
            <a:r>
              <a:rPr lang="fr-FR" dirty="0" smtClean="0"/>
              <a:t>Le sous schème [ u ]  non alternante  des noms féminins ou diminutif:</a:t>
            </a:r>
          </a:p>
          <a:p>
            <a:pPr>
              <a:buNone/>
            </a:pPr>
            <a:r>
              <a:rPr lang="fr-FR" sz="2000" dirty="0" err="1" smtClean="0"/>
              <a:t>ṯuššent</a:t>
            </a:r>
            <a:r>
              <a:rPr lang="fr-FR" sz="2000" dirty="0" smtClean="0"/>
              <a:t>      </a:t>
            </a:r>
            <a:r>
              <a:rPr lang="fr-FR" sz="2000" dirty="0" err="1" smtClean="0"/>
              <a:t>ṯuššanin</a:t>
            </a:r>
            <a:endParaRPr lang="fr-FR" sz="2000" dirty="0" smtClean="0"/>
          </a:p>
          <a:p>
            <a:pPr>
              <a:buNone/>
            </a:pPr>
            <a:r>
              <a:rPr lang="fr-FR" sz="2000" dirty="0" err="1" smtClean="0"/>
              <a:t>ṯuḏemt</a:t>
            </a:r>
            <a:r>
              <a:rPr lang="fr-FR" sz="2000" dirty="0" smtClean="0"/>
              <a:t>      </a:t>
            </a:r>
            <a:r>
              <a:rPr lang="fr-FR" sz="2000" dirty="0" err="1" smtClean="0"/>
              <a:t>ṯuḏmawin</a:t>
            </a:r>
            <a:r>
              <a:rPr lang="fr-FR" sz="2000" dirty="0" smtClean="0"/>
              <a:t>   (diminutif de </a:t>
            </a:r>
            <a:r>
              <a:rPr lang="fr-FR" sz="2000" dirty="0" err="1" smtClean="0"/>
              <a:t>uḏem</a:t>
            </a:r>
            <a:r>
              <a:rPr lang="fr-FR" sz="2000" dirty="0" smtClean="0"/>
              <a:t>)</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Formation du pluriel par suffixation</a:t>
            </a:r>
          </a:p>
          <a:p>
            <a:pPr algn="just">
              <a:buNone/>
            </a:pPr>
            <a:r>
              <a:rPr lang="fr-FR" dirty="0" smtClean="0"/>
              <a:t>Le pluriel des noms  est formé par suffixation  de [ </a:t>
            </a:r>
            <a:r>
              <a:rPr lang="fr-FR" b="1" dirty="0" smtClean="0"/>
              <a:t>en</a:t>
            </a:r>
            <a:r>
              <a:rPr lang="fr-FR" dirty="0" smtClean="0"/>
              <a:t> ] pour les noms masculins et [ </a:t>
            </a:r>
            <a:r>
              <a:rPr lang="fr-FR" b="1" dirty="0" smtClean="0"/>
              <a:t>in</a:t>
            </a:r>
            <a:r>
              <a:rPr lang="fr-FR" dirty="0" smtClean="0"/>
              <a:t> ] pour les noms féminins ou diminutifs.</a:t>
            </a:r>
          </a:p>
          <a:p>
            <a:pPr algn="just">
              <a:buNone/>
            </a:pPr>
            <a:r>
              <a:rPr lang="fr-FR" dirty="0" smtClean="0"/>
              <a:t>Certains noms singuliers forment le pluriel par suffixation  de  [ </a:t>
            </a:r>
            <a:r>
              <a:rPr lang="fr-FR" b="1" dirty="0" err="1" smtClean="0"/>
              <a:t>wen</a:t>
            </a:r>
            <a:r>
              <a:rPr lang="fr-FR" dirty="0" smtClean="0"/>
              <a:t> ], [ </a:t>
            </a:r>
            <a:r>
              <a:rPr lang="fr-FR" b="1" dirty="0" err="1" smtClean="0"/>
              <a:t>iwen</a:t>
            </a:r>
            <a:r>
              <a:rPr lang="fr-FR" dirty="0" smtClean="0"/>
              <a:t> ], [ </a:t>
            </a:r>
            <a:r>
              <a:rPr lang="fr-FR" b="1" dirty="0" smtClean="0"/>
              <a:t>yen</a:t>
            </a:r>
            <a:r>
              <a:rPr lang="fr-FR" dirty="0" smtClean="0"/>
              <a:t> ], [ </a:t>
            </a:r>
            <a:r>
              <a:rPr lang="fr-FR" b="1" dirty="0" smtClean="0"/>
              <a:t>an</a:t>
            </a:r>
            <a:r>
              <a:rPr lang="fr-FR" dirty="0" smtClean="0"/>
              <a:t> ],  ou [ </a:t>
            </a:r>
            <a:r>
              <a:rPr lang="fr-FR" b="1" dirty="0" err="1" smtClean="0"/>
              <a:t>ṯen</a:t>
            </a:r>
            <a:r>
              <a:rPr lang="fr-FR" dirty="0" smtClean="0"/>
              <a:t> ] pour les noms masculins, et [ </a:t>
            </a:r>
            <a:r>
              <a:rPr lang="fr-FR" b="1" dirty="0" err="1" smtClean="0"/>
              <a:t>win</a:t>
            </a:r>
            <a:r>
              <a:rPr lang="fr-FR" dirty="0" smtClean="0"/>
              <a:t> ], [ </a:t>
            </a:r>
            <a:r>
              <a:rPr lang="fr-FR" b="1" dirty="0" err="1" smtClean="0"/>
              <a:t>iwin</a:t>
            </a:r>
            <a:r>
              <a:rPr lang="fr-FR" dirty="0" smtClean="0"/>
              <a:t> ] , [ </a:t>
            </a:r>
            <a:r>
              <a:rPr lang="fr-FR" b="1" dirty="0" err="1" smtClean="0"/>
              <a:t>awin</a:t>
            </a:r>
            <a:r>
              <a:rPr lang="fr-FR" dirty="0" smtClean="0"/>
              <a:t> ] et [ </a:t>
            </a:r>
            <a:r>
              <a:rPr lang="fr-FR" b="1" dirty="0" err="1" smtClean="0"/>
              <a:t>ṯin</a:t>
            </a:r>
            <a:r>
              <a:rPr lang="fr-FR" dirty="0" smtClean="0"/>
              <a:t> ] pour les noms féminins et diminutifs et d’autres noms ayant une voyelle finale forment le pluriel par la chute de cette voyelle finale et suffixation de [ </a:t>
            </a:r>
            <a:r>
              <a:rPr lang="fr-FR" b="1" dirty="0" smtClean="0"/>
              <a:t>en</a:t>
            </a:r>
            <a:r>
              <a:rPr lang="fr-FR" dirty="0" smtClean="0"/>
              <a:t> ]  ou [ </a:t>
            </a:r>
            <a:r>
              <a:rPr lang="fr-FR" b="1" dirty="0" smtClean="0"/>
              <a:t>in</a:t>
            </a: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Les  suffixes [ en ] et [ in ]</a:t>
            </a:r>
          </a:p>
          <a:p>
            <a:pPr>
              <a:buNone/>
            </a:pPr>
            <a:r>
              <a:rPr lang="fr-FR" dirty="0" smtClean="0"/>
              <a:t>Les noms singuliers forment leur pluriel par suffixation  de [ </a:t>
            </a:r>
            <a:r>
              <a:rPr lang="fr-FR" b="1" dirty="0" smtClean="0"/>
              <a:t>en</a:t>
            </a:r>
            <a:r>
              <a:rPr lang="fr-FR" dirty="0" smtClean="0"/>
              <a:t> ] au masculin  et de [ </a:t>
            </a:r>
            <a:r>
              <a:rPr lang="fr-FR" b="1" dirty="0" smtClean="0"/>
              <a:t>in</a:t>
            </a:r>
            <a:r>
              <a:rPr lang="fr-FR" dirty="0" smtClean="0"/>
              <a:t> ] au féminin ou au diminutif:</a:t>
            </a:r>
          </a:p>
          <a:p>
            <a:pPr>
              <a:buNone/>
            </a:pPr>
            <a:r>
              <a:rPr lang="fr-FR" sz="2000" dirty="0" err="1" smtClean="0"/>
              <a:t>muš</a:t>
            </a:r>
            <a:r>
              <a:rPr lang="fr-FR" sz="2000" dirty="0" smtClean="0"/>
              <a:t>                         </a:t>
            </a:r>
            <a:r>
              <a:rPr lang="fr-FR" sz="2000" dirty="0" err="1" smtClean="0"/>
              <a:t>imuššwen</a:t>
            </a:r>
            <a:endParaRPr lang="fr-FR" sz="2000" dirty="0" smtClean="0"/>
          </a:p>
          <a:p>
            <a:pPr>
              <a:buNone/>
            </a:pPr>
            <a:r>
              <a:rPr lang="fr-FR" sz="2000" dirty="0" err="1" smtClean="0"/>
              <a:t>fuḏ</a:t>
            </a:r>
            <a:r>
              <a:rPr lang="fr-FR" sz="2000" dirty="0" smtClean="0"/>
              <a:t>                          </a:t>
            </a:r>
            <a:r>
              <a:rPr lang="fr-FR" sz="2000" dirty="0" err="1" smtClean="0"/>
              <a:t>ifadden</a:t>
            </a:r>
            <a:endParaRPr lang="fr-FR" sz="2000" dirty="0" smtClean="0"/>
          </a:p>
          <a:p>
            <a:pPr>
              <a:buNone/>
            </a:pPr>
            <a:r>
              <a:rPr lang="fr-FR" sz="2000" dirty="0" err="1" smtClean="0"/>
              <a:t>ameṭṭaw</a:t>
            </a:r>
            <a:r>
              <a:rPr lang="fr-FR" sz="2000" dirty="0" smtClean="0"/>
              <a:t> / </a:t>
            </a:r>
            <a:r>
              <a:rPr lang="fr-FR" sz="2000" dirty="0" err="1" smtClean="0"/>
              <a:t>ameṭṭa</a:t>
            </a:r>
            <a:r>
              <a:rPr lang="fr-FR" sz="2000" dirty="0" smtClean="0"/>
              <a:t>     </a:t>
            </a:r>
            <a:r>
              <a:rPr lang="fr-FR" sz="2000" dirty="0" err="1" smtClean="0"/>
              <a:t>imeṭṭawen</a:t>
            </a:r>
            <a:endParaRPr lang="fr-FR" sz="2000" dirty="0" smtClean="0"/>
          </a:p>
          <a:p>
            <a:pPr>
              <a:buNone/>
            </a:pPr>
            <a:r>
              <a:rPr lang="fr-FR" dirty="0" smtClean="0"/>
              <a:t>Les noms féminins ou diminutifs  forment le pluriel par suffixation  de [ in ] </a:t>
            </a:r>
          </a:p>
          <a:p>
            <a:pPr>
              <a:buNone/>
            </a:pPr>
            <a:r>
              <a:rPr lang="fr-FR" sz="2000" dirty="0" err="1" smtClean="0"/>
              <a:t>ṯašnifṯ</a:t>
            </a:r>
            <a:r>
              <a:rPr lang="fr-FR" sz="2000" dirty="0" smtClean="0"/>
              <a:t>        </a:t>
            </a:r>
            <a:r>
              <a:rPr lang="fr-FR" sz="2000" dirty="0" err="1" smtClean="0"/>
              <a:t>ṯišnifin</a:t>
            </a:r>
            <a:endParaRPr lang="fr-FR" sz="2000" dirty="0" smtClean="0"/>
          </a:p>
          <a:p>
            <a:pPr>
              <a:buNone/>
            </a:pPr>
            <a:r>
              <a:rPr lang="fr-FR" sz="2000" dirty="0" err="1" smtClean="0"/>
              <a:t>ṯasekkurṯ</a:t>
            </a:r>
            <a:r>
              <a:rPr lang="fr-FR" sz="2000" dirty="0" smtClean="0"/>
              <a:t>    </a:t>
            </a:r>
            <a:r>
              <a:rPr lang="fr-FR" sz="2000" dirty="0" err="1" smtClean="0"/>
              <a:t>tisekkurin</a:t>
            </a:r>
            <a:r>
              <a:rPr lang="fr-FR" sz="2000" dirty="0" smtClean="0"/>
              <a:t>/ </a:t>
            </a:r>
            <a:r>
              <a:rPr lang="fr-FR" sz="2000" dirty="0" err="1" smtClean="0"/>
              <a:t>ṯiseḵrin</a:t>
            </a:r>
            <a:endParaRPr lang="fr-FR" sz="2000" dirty="0" smtClean="0"/>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Les noms singuliers   forment leur pluriel par suffixation  de [ </a:t>
            </a:r>
            <a:r>
              <a:rPr lang="fr-FR" dirty="0" err="1" smtClean="0"/>
              <a:t>wen</a:t>
            </a:r>
            <a:r>
              <a:rPr lang="fr-FR" dirty="0" smtClean="0"/>
              <a:t> ]  au masculin et [ </a:t>
            </a:r>
            <a:r>
              <a:rPr lang="fr-FR" dirty="0" err="1" smtClean="0"/>
              <a:t>win</a:t>
            </a:r>
            <a:r>
              <a:rPr lang="fr-FR" dirty="0" smtClean="0"/>
              <a:t> ] au féminin </a:t>
            </a:r>
          </a:p>
          <a:p>
            <a:pPr>
              <a:buNone/>
            </a:pPr>
            <a:r>
              <a:rPr lang="fr-FR" dirty="0" smtClean="0"/>
              <a:t>-Les noms singuliers   forment le pluriel par suffixation  de [ </a:t>
            </a:r>
            <a:r>
              <a:rPr lang="fr-FR" dirty="0" err="1" smtClean="0"/>
              <a:t>wen</a:t>
            </a:r>
            <a:r>
              <a:rPr lang="fr-FR" dirty="0" smtClean="0"/>
              <a:t> ]  au masculin</a:t>
            </a:r>
          </a:p>
          <a:p>
            <a:pPr>
              <a:buNone/>
            </a:pPr>
            <a:r>
              <a:rPr lang="fr-FR" sz="2000" dirty="0" err="1" smtClean="0"/>
              <a:t>anewži</a:t>
            </a:r>
            <a:r>
              <a:rPr lang="fr-FR" sz="2000" dirty="0" smtClean="0"/>
              <a:t>      </a:t>
            </a:r>
            <a:r>
              <a:rPr lang="fr-FR" sz="2000" dirty="0" err="1" smtClean="0"/>
              <a:t>inužiwen</a:t>
            </a:r>
            <a:r>
              <a:rPr lang="fr-FR" sz="2000" dirty="0" smtClean="0"/>
              <a:t> /</a:t>
            </a:r>
            <a:r>
              <a:rPr lang="fr-FR" sz="2000" dirty="0" err="1" smtClean="0"/>
              <a:t>inewžiwen</a:t>
            </a:r>
            <a:endParaRPr lang="fr-FR" sz="2000" dirty="0" smtClean="0"/>
          </a:p>
          <a:p>
            <a:pPr>
              <a:buNone/>
            </a:pPr>
            <a:r>
              <a:rPr lang="fr-FR" sz="2000" dirty="0" err="1" smtClean="0"/>
              <a:t>amensi</a:t>
            </a:r>
            <a:r>
              <a:rPr lang="fr-FR" sz="2000" dirty="0" smtClean="0"/>
              <a:t>      </a:t>
            </a:r>
            <a:r>
              <a:rPr lang="fr-FR" sz="2000" dirty="0" err="1" smtClean="0"/>
              <a:t>imensiwen</a:t>
            </a:r>
            <a:r>
              <a:rPr lang="fr-FR" sz="2000" dirty="0" smtClean="0"/>
              <a:t>/</a:t>
            </a:r>
            <a:r>
              <a:rPr lang="fr-FR" sz="2000" dirty="0" err="1" smtClean="0"/>
              <a:t>imensiten</a:t>
            </a:r>
            <a:endParaRPr lang="fr-FR" sz="2000" dirty="0" smtClean="0"/>
          </a:p>
          <a:p>
            <a:pPr>
              <a:buNone/>
            </a:pPr>
            <a:r>
              <a:rPr lang="fr-FR" dirty="0" smtClean="0"/>
              <a:t>Les noms masculins   forment le pluriel par suffixation  de [ </a:t>
            </a:r>
            <a:r>
              <a:rPr lang="fr-FR" dirty="0" err="1" smtClean="0"/>
              <a:t>wen</a:t>
            </a:r>
            <a:r>
              <a:rPr lang="fr-FR" dirty="0" smtClean="0"/>
              <a:t> ] accompagnés de l’alternance de la voyelle finale :</a:t>
            </a:r>
          </a:p>
          <a:p>
            <a:r>
              <a:rPr lang="en-US" dirty="0" smtClean="0"/>
              <a:t>-------</a:t>
            </a:r>
            <a:r>
              <a:rPr lang="en-US" dirty="0" err="1" smtClean="0"/>
              <a:t>i</a:t>
            </a:r>
            <a:r>
              <a:rPr lang="en-US" dirty="0" smtClean="0"/>
              <a:t>    /   --------- </a:t>
            </a:r>
            <a:r>
              <a:rPr lang="en-US" dirty="0" err="1" smtClean="0"/>
              <a:t>awen</a:t>
            </a:r>
            <a:r>
              <a:rPr lang="en-US" dirty="0" smtClean="0"/>
              <a:t> </a:t>
            </a:r>
          </a:p>
          <a:p>
            <a:pPr>
              <a:buNone/>
            </a:pPr>
            <a:r>
              <a:rPr lang="fr-FR" sz="2200" dirty="0" err="1" smtClean="0"/>
              <a:t>iẓi</a:t>
            </a:r>
            <a:r>
              <a:rPr lang="fr-FR" sz="2200" dirty="0" smtClean="0"/>
              <a:t>      </a:t>
            </a:r>
            <a:r>
              <a:rPr lang="fr-FR" sz="2200" dirty="0" err="1" smtClean="0"/>
              <a:t>iẓawen</a:t>
            </a:r>
            <a:endParaRPr lang="fr-FR" sz="2200" dirty="0" smtClean="0"/>
          </a:p>
          <a:p>
            <a:r>
              <a:rPr lang="en-US" dirty="0" smtClean="0"/>
              <a:t>-------u   /   --------- </a:t>
            </a:r>
            <a:r>
              <a:rPr lang="en-US" dirty="0" err="1" smtClean="0"/>
              <a:t>awen</a:t>
            </a:r>
            <a:r>
              <a:rPr lang="en-US" dirty="0" smtClean="0"/>
              <a:t> </a:t>
            </a:r>
          </a:p>
          <a:p>
            <a:pPr>
              <a:buNone/>
            </a:pPr>
            <a:r>
              <a:rPr lang="fr-FR" sz="2200" dirty="0" err="1" smtClean="0"/>
              <a:t>uru</a:t>
            </a:r>
            <a:r>
              <a:rPr lang="fr-FR" sz="2200" dirty="0" smtClean="0"/>
              <a:t>             </a:t>
            </a:r>
            <a:r>
              <a:rPr lang="fr-FR" sz="2200" dirty="0" err="1" smtClean="0"/>
              <a:t>urawen</a:t>
            </a:r>
            <a:r>
              <a:rPr lang="en-US" sz="2200" dirty="0" smtClean="0"/>
              <a:t> </a:t>
            </a:r>
            <a:endParaRPr lang="fr-FR" sz="2200" dirty="0" smtClean="0"/>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47</a:t>
            </a:fld>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buNone/>
            </a:pPr>
            <a:r>
              <a:rPr lang="fr-FR" dirty="0" smtClean="0"/>
              <a:t>Les noms singuliers féminins   forment le pluriel par suffixation  de [ </a:t>
            </a:r>
            <a:r>
              <a:rPr lang="fr-FR" dirty="0" err="1" smtClean="0"/>
              <a:t>win</a:t>
            </a:r>
            <a:r>
              <a:rPr lang="fr-FR" dirty="0" smtClean="0"/>
              <a:t> ] :</a:t>
            </a:r>
          </a:p>
          <a:p>
            <a:pPr>
              <a:buNone/>
            </a:pPr>
            <a:r>
              <a:rPr lang="fr-FR" sz="2000" dirty="0" err="1" smtClean="0"/>
              <a:t>ṯimmi</a:t>
            </a:r>
            <a:r>
              <a:rPr lang="fr-FR" sz="2000" dirty="0" smtClean="0"/>
              <a:t>    </a:t>
            </a:r>
            <a:r>
              <a:rPr lang="fr-FR" sz="2000" dirty="0" err="1" smtClean="0"/>
              <a:t>ṯimmiwin</a:t>
            </a:r>
            <a:endParaRPr lang="fr-FR" sz="2000" dirty="0" smtClean="0"/>
          </a:p>
          <a:p>
            <a:pPr>
              <a:buNone/>
            </a:pPr>
            <a:r>
              <a:rPr lang="fr-FR" sz="2000" dirty="0" err="1" smtClean="0"/>
              <a:t>ṯakešša</a:t>
            </a:r>
            <a:r>
              <a:rPr lang="fr-FR" sz="2000" dirty="0" smtClean="0"/>
              <a:t>    </a:t>
            </a:r>
            <a:r>
              <a:rPr lang="fr-FR" sz="2000" dirty="0" err="1" smtClean="0"/>
              <a:t>ṯikeššawin</a:t>
            </a:r>
            <a:r>
              <a:rPr lang="fr-FR" sz="2000" dirty="0" smtClean="0"/>
              <a:t> /</a:t>
            </a:r>
            <a:r>
              <a:rPr lang="fr-FR" sz="2000" dirty="0" err="1" smtClean="0"/>
              <a:t>ṯayetša</a:t>
            </a:r>
            <a:r>
              <a:rPr lang="fr-FR" sz="2000" dirty="0" smtClean="0"/>
              <a:t>  </a:t>
            </a:r>
            <a:r>
              <a:rPr lang="fr-FR" sz="2000" dirty="0" err="1" smtClean="0"/>
              <a:t>ṯiyatšawin</a:t>
            </a:r>
            <a:endParaRPr lang="fr-FR" sz="2000" dirty="0" smtClean="0"/>
          </a:p>
          <a:p>
            <a:pPr>
              <a:buNone/>
            </a:pPr>
            <a:r>
              <a:rPr lang="fr-FR" dirty="0" smtClean="0"/>
              <a:t>Les noms féminins   forment leur pluriel par alternance de la voyelle finale de  [ a ]   avec [ i ]  et suffixation  de [ </a:t>
            </a:r>
            <a:r>
              <a:rPr lang="fr-FR" dirty="0" err="1" smtClean="0"/>
              <a:t>win</a:t>
            </a:r>
            <a:r>
              <a:rPr lang="fr-FR" dirty="0" smtClean="0"/>
              <a:t> ]</a:t>
            </a:r>
          </a:p>
          <a:p>
            <a:r>
              <a:rPr lang="fr-FR" dirty="0" smtClean="0"/>
              <a:t>----------- a   /  --------------</a:t>
            </a:r>
            <a:r>
              <a:rPr lang="fr-FR" dirty="0" err="1" smtClean="0"/>
              <a:t>iwin</a:t>
            </a:r>
            <a:endParaRPr lang="fr-FR" dirty="0" smtClean="0"/>
          </a:p>
          <a:p>
            <a:pPr>
              <a:buNone/>
            </a:pPr>
            <a:r>
              <a:rPr lang="fr-FR" sz="2000" dirty="0" err="1" smtClean="0"/>
              <a:t>ṯaẓewḍa</a:t>
            </a:r>
            <a:r>
              <a:rPr lang="fr-FR" sz="2000" dirty="0" smtClean="0"/>
              <a:t>    </a:t>
            </a:r>
            <a:r>
              <a:rPr lang="fr-FR" sz="2000" dirty="0" err="1" smtClean="0"/>
              <a:t>ṯiẓewḍiwin</a:t>
            </a:r>
            <a:endParaRPr lang="fr-FR" sz="2000" dirty="0" smtClean="0"/>
          </a:p>
          <a:p>
            <a:pPr>
              <a:buNone/>
            </a:pPr>
            <a:r>
              <a:rPr lang="fr-FR" sz="2000" dirty="0" err="1" smtClean="0"/>
              <a:t>ṯayersa</a:t>
            </a:r>
            <a:r>
              <a:rPr lang="fr-FR" sz="2000" dirty="0" smtClean="0"/>
              <a:t>    </a:t>
            </a:r>
            <a:r>
              <a:rPr lang="fr-FR" sz="2000" dirty="0" err="1" smtClean="0"/>
              <a:t>ṯiyersiwin</a:t>
            </a:r>
            <a:endParaRPr lang="fr-FR" sz="2000" dirty="0" smtClean="0"/>
          </a:p>
          <a:p>
            <a:pPr>
              <a:buNone/>
            </a:pPr>
            <a:r>
              <a:rPr lang="fr-FR" dirty="0" smtClean="0"/>
              <a:t>i   /  ---------</a:t>
            </a:r>
            <a:r>
              <a:rPr lang="fr-FR" dirty="0" err="1" smtClean="0"/>
              <a:t>awin</a:t>
            </a:r>
            <a:endParaRPr lang="fr-FR" dirty="0" smtClean="0"/>
          </a:p>
          <a:p>
            <a:pPr>
              <a:buNone/>
            </a:pPr>
            <a:r>
              <a:rPr lang="fr-FR" sz="2000" dirty="0" err="1" smtClean="0"/>
              <a:t>ṯfuri</a:t>
            </a:r>
            <a:r>
              <a:rPr lang="fr-FR" sz="2000" dirty="0" smtClean="0"/>
              <a:t>      </a:t>
            </a:r>
            <a:r>
              <a:rPr lang="fr-FR" sz="2000" dirty="0" err="1" smtClean="0"/>
              <a:t>ṯifurawin</a:t>
            </a:r>
            <a:endParaRPr lang="fr-FR" sz="2000" dirty="0" smtClean="0"/>
          </a:p>
          <a:p>
            <a:pPr>
              <a:buNone/>
            </a:pPr>
            <a:r>
              <a:rPr lang="fr-FR" dirty="0" smtClean="0"/>
              <a:t>Et   /  ---------</a:t>
            </a:r>
            <a:r>
              <a:rPr lang="fr-FR" dirty="0" err="1" smtClean="0"/>
              <a:t>awin</a:t>
            </a:r>
            <a:endParaRPr lang="fr-FR" dirty="0" smtClean="0"/>
          </a:p>
          <a:p>
            <a:pPr>
              <a:buNone/>
            </a:pPr>
            <a:r>
              <a:rPr lang="fr-FR" sz="2000" dirty="0" err="1" smtClean="0"/>
              <a:t>ṯixeft</a:t>
            </a:r>
            <a:r>
              <a:rPr lang="fr-FR" sz="2000" dirty="0" smtClean="0"/>
              <a:t>      </a:t>
            </a:r>
            <a:r>
              <a:rPr lang="fr-FR" sz="2000" dirty="0" err="1" smtClean="0"/>
              <a:t>ṯixfawin</a:t>
            </a: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48</a:t>
            </a:fld>
            <a:endParaRPr lang="fr-F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buNone/>
            </a:pPr>
            <a:r>
              <a:rPr lang="fr-FR" dirty="0" smtClean="0"/>
              <a:t>-Les suffixes  [ </a:t>
            </a:r>
            <a:r>
              <a:rPr lang="fr-FR" dirty="0" err="1" smtClean="0"/>
              <a:t>awen</a:t>
            </a:r>
            <a:r>
              <a:rPr lang="fr-FR" dirty="0" smtClean="0"/>
              <a:t> ] </a:t>
            </a:r>
          </a:p>
          <a:p>
            <a:pPr>
              <a:buNone/>
            </a:pPr>
            <a:r>
              <a:rPr lang="fr-FR" sz="2000" dirty="0" err="1" smtClean="0"/>
              <a:t>aḥfur</a:t>
            </a:r>
            <a:r>
              <a:rPr lang="fr-FR" sz="2000" dirty="0" smtClean="0"/>
              <a:t>/ </a:t>
            </a:r>
            <a:r>
              <a:rPr lang="fr-FR" sz="2000" dirty="0" err="1" smtClean="0"/>
              <a:t>aḥfir</a:t>
            </a:r>
            <a:r>
              <a:rPr lang="fr-FR" sz="2000" dirty="0" smtClean="0"/>
              <a:t>   </a:t>
            </a:r>
            <a:r>
              <a:rPr lang="fr-FR" sz="2000" dirty="0" err="1" smtClean="0"/>
              <a:t>iḥefrawen</a:t>
            </a:r>
            <a:endParaRPr lang="fr-FR" sz="2000" dirty="0" smtClean="0"/>
          </a:p>
          <a:p>
            <a:pPr>
              <a:buNone/>
            </a:pPr>
            <a:r>
              <a:rPr lang="fr-FR" sz="2000" dirty="0" err="1" smtClean="0"/>
              <a:t>ixef</a:t>
            </a:r>
            <a:r>
              <a:rPr lang="fr-FR" sz="2000" dirty="0" smtClean="0"/>
              <a:t>               </a:t>
            </a:r>
            <a:r>
              <a:rPr lang="fr-FR" sz="2000" dirty="0" err="1" smtClean="0"/>
              <a:t>ixfawen</a:t>
            </a:r>
            <a:endParaRPr lang="fr-FR" sz="2000" dirty="0" smtClean="0"/>
          </a:p>
          <a:p>
            <a:pPr>
              <a:buNone/>
            </a:pPr>
            <a:r>
              <a:rPr lang="fr-FR" dirty="0" smtClean="0"/>
              <a:t>-Les suffixes  [ </a:t>
            </a:r>
            <a:r>
              <a:rPr lang="fr-FR" dirty="0" err="1" smtClean="0"/>
              <a:t>awin</a:t>
            </a:r>
            <a:r>
              <a:rPr lang="fr-FR" dirty="0" smtClean="0"/>
              <a:t> ]</a:t>
            </a:r>
          </a:p>
          <a:p>
            <a:pPr>
              <a:buNone/>
            </a:pPr>
            <a:r>
              <a:rPr lang="fr-FR" sz="2000" dirty="0" err="1" smtClean="0"/>
              <a:t>ṯiṭṭ</a:t>
            </a:r>
            <a:r>
              <a:rPr lang="fr-FR" sz="2000" dirty="0" smtClean="0"/>
              <a:t>            </a:t>
            </a:r>
            <a:r>
              <a:rPr lang="fr-FR" sz="2000" dirty="0" err="1" smtClean="0"/>
              <a:t>ṯiṭṭawin</a:t>
            </a:r>
            <a:endParaRPr lang="fr-FR" sz="2000" dirty="0" smtClean="0"/>
          </a:p>
          <a:p>
            <a:pPr>
              <a:buNone/>
            </a:pPr>
            <a:r>
              <a:rPr lang="fr-FR" sz="2000" dirty="0" err="1" smtClean="0"/>
              <a:t>ṯizemt</a:t>
            </a:r>
            <a:r>
              <a:rPr lang="fr-FR" sz="2000" dirty="0" smtClean="0"/>
              <a:t>      </a:t>
            </a:r>
            <a:r>
              <a:rPr lang="fr-FR" sz="2000" dirty="0" err="1" smtClean="0"/>
              <a:t>ṯizmawin</a:t>
            </a:r>
            <a:endParaRPr lang="fr-FR" sz="2000" dirty="0" smtClean="0"/>
          </a:p>
          <a:p>
            <a:pPr>
              <a:buNone/>
            </a:pPr>
            <a:r>
              <a:rPr lang="fr-FR" dirty="0" smtClean="0"/>
              <a:t>-Le suffixe  [ </a:t>
            </a:r>
            <a:r>
              <a:rPr lang="fr-FR" dirty="0" err="1" smtClean="0"/>
              <a:t>iwen</a:t>
            </a:r>
            <a:r>
              <a:rPr lang="fr-FR" dirty="0" smtClean="0"/>
              <a:t> ]</a:t>
            </a:r>
          </a:p>
          <a:p>
            <a:pPr>
              <a:buNone/>
            </a:pPr>
            <a:r>
              <a:rPr lang="fr-FR" sz="2000" dirty="0" smtClean="0"/>
              <a:t>aber      </a:t>
            </a:r>
            <a:r>
              <a:rPr lang="fr-FR" sz="2000" dirty="0" err="1" smtClean="0"/>
              <a:t>abriwen</a:t>
            </a:r>
            <a:r>
              <a:rPr lang="fr-FR" sz="2000" dirty="0" smtClean="0"/>
              <a:t> /</a:t>
            </a:r>
            <a:r>
              <a:rPr lang="fr-FR" sz="2000" dirty="0" err="1" smtClean="0"/>
              <a:t>abel</a:t>
            </a:r>
            <a:r>
              <a:rPr lang="fr-FR" sz="2000" dirty="0" smtClean="0"/>
              <a:t>       </a:t>
            </a:r>
            <a:r>
              <a:rPr lang="fr-FR" sz="2000" dirty="0" err="1" smtClean="0"/>
              <a:t>abliwen</a:t>
            </a:r>
            <a:endParaRPr lang="fr-FR" sz="2000" dirty="0" smtClean="0"/>
          </a:p>
          <a:p>
            <a:pPr>
              <a:buNone/>
            </a:pPr>
            <a:r>
              <a:rPr lang="fr-FR" sz="2000" dirty="0" smtClean="0"/>
              <a:t>afar       </a:t>
            </a:r>
            <a:r>
              <a:rPr lang="fr-FR" sz="2000" dirty="0" err="1" smtClean="0"/>
              <a:t>afriwen</a:t>
            </a:r>
            <a:r>
              <a:rPr lang="fr-FR" sz="2000" dirty="0" smtClean="0"/>
              <a:t>/</a:t>
            </a:r>
            <a:r>
              <a:rPr lang="fr-FR" sz="2000" dirty="0" err="1" smtClean="0"/>
              <a:t>affer</a:t>
            </a:r>
            <a:r>
              <a:rPr lang="fr-FR" sz="2000" dirty="0" smtClean="0"/>
              <a:t>        </a:t>
            </a:r>
            <a:r>
              <a:rPr lang="fr-FR" sz="2000" dirty="0" err="1" smtClean="0"/>
              <a:t>affriwen</a:t>
            </a:r>
            <a:endParaRPr lang="fr-FR" sz="2000" dirty="0" smtClean="0"/>
          </a:p>
          <a:p>
            <a:pPr>
              <a:buNone/>
            </a:pPr>
            <a:r>
              <a:rPr lang="fr-FR" dirty="0" smtClean="0"/>
              <a:t>-Le suffixe  [ yen ]  et   [ yin ]</a:t>
            </a:r>
          </a:p>
          <a:p>
            <a:pPr>
              <a:buNone/>
            </a:pPr>
            <a:r>
              <a:rPr lang="fr-FR" dirty="0" smtClean="0"/>
              <a:t>Les noms singuliers forment leur pluriel par suffixation  de [ yen ]:</a:t>
            </a:r>
          </a:p>
          <a:p>
            <a:pPr>
              <a:buNone/>
            </a:pPr>
            <a:r>
              <a:rPr lang="fr-FR" sz="2000" dirty="0" err="1" smtClean="0"/>
              <a:t>aɛežmi</a:t>
            </a:r>
            <a:r>
              <a:rPr lang="fr-FR" sz="2000" dirty="0" smtClean="0"/>
              <a:t>        </a:t>
            </a:r>
            <a:r>
              <a:rPr lang="fr-FR" sz="2000" dirty="0" err="1" smtClean="0"/>
              <a:t>iɛežmiyyen</a:t>
            </a:r>
            <a:endParaRPr lang="fr-FR" sz="2000" dirty="0" smtClean="0"/>
          </a:p>
          <a:p>
            <a:pPr>
              <a:buNone/>
            </a:pPr>
            <a:r>
              <a:rPr lang="fr-FR" sz="2000" dirty="0" err="1" smtClean="0"/>
              <a:t>zumbi</a:t>
            </a:r>
            <a:r>
              <a:rPr lang="fr-FR" sz="2000" dirty="0" smtClean="0"/>
              <a:t>         </a:t>
            </a:r>
            <a:r>
              <a:rPr lang="fr-FR" sz="2000" dirty="0" err="1" smtClean="0"/>
              <a:t>izumbiyyen</a:t>
            </a:r>
            <a:endParaRPr lang="fr-FR" sz="2000" dirty="0" smtClean="0"/>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49</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buNone/>
            </a:pPr>
            <a:r>
              <a:rPr lang="fr-FR" dirty="0" smtClean="0"/>
              <a:t>-</a:t>
            </a:r>
            <a:r>
              <a:rPr lang="fr-FR" sz="2400" dirty="0" smtClean="0"/>
              <a:t>S’initier à la lexicologie et à la lexicographie amazighes</a:t>
            </a:r>
            <a:endParaRPr lang="fr-FR" sz="24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a:t>
            </a:fld>
            <a:endParaRPr lang="fr-F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fontScale="92500" lnSpcReduction="20000"/>
          </a:bodyPr>
          <a:lstStyle/>
          <a:p>
            <a:pPr>
              <a:buNone/>
            </a:pPr>
            <a:r>
              <a:rPr lang="fr-FR" dirty="0" smtClean="0"/>
              <a:t>Les noms masculins formant leur pluriel par suffixation de [ yen ] ayant un [ a ] final:</a:t>
            </a:r>
          </a:p>
          <a:p>
            <a:pPr>
              <a:buNone/>
            </a:pPr>
            <a:r>
              <a:rPr lang="fr-FR" sz="2000" dirty="0" err="1" smtClean="0"/>
              <a:t>aġenža</a:t>
            </a:r>
            <a:r>
              <a:rPr lang="fr-FR" sz="2000" dirty="0" smtClean="0"/>
              <a:t>       </a:t>
            </a:r>
            <a:r>
              <a:rPr lang="fr-FR" sz="2000" dirty="0" err="1" smtClean="0"/>
              <a:t>iġenžayen</a:t>
            </a:r>
            <a:endParaRPr lang="fr-FR" sz="2000" dirty="0" smtClean="0"/>
          </a:p>
          <a:p>
            <a:pPr>
              <a:buNone/>
            </a:pPr>
            <a:r>
              <a:rPr lang="fr-FR" sz="2000" dirty="0" err="1" smtClean="0"/>
              <a:t>aġarḏa</a:t>
            </a:r>
            <a:r>
              <a:rPr lang="fr-FR" sz="2000" dirty="0" smtClean="0"/>
              <a:t>     </a:t>
            </a:r>
            <a:r>
              <a:rPr lang="fr-FR" sz="2000" dirty="0" err="1" smtClean="0"/>
              <a:t>iġarḏayen</a:t>
            </a:r>
            <a:r>
              <a:rPr lang="fr-FR" sz="2000" dirty="0" smtClean="0"/>
              <a:t> / </a:t>
            </a:r>
            <a:r>
              <a:rPr lang="fr-FR" sz="2000" dirty="0" err="1" smtClean="0"/>
              <a:t>aġerḍa</a:t>
            </a:r>
            <a:r>
              <a:rPr lang="fr-FR" sz="2000" dirty="0" smtClean="0"/>
              <a:t>    </a:t>
            </a:r>
            <a:r>
              <a:rPr lang="fr-FR" sz="2000" dirty="0" err="1" smtClean="0"/>
              <a:t>iġarḍayen</a:t>
            </a:r>
            <a:endParaRPr lang="fr-FR" sz="2000" dirty="0" smtClean="0"/>
          </a:p>
          <a:p>
            <a:pPr>
              <a:buNone/>
            </a:pPr>
            <a:r>
              <a:rPr lang="fr-FR" dirty="0" smtClean="0"/>
              <a:t>Les  noms qui ont une voyelle finale forment leur pluriel par alternance  de cette voyelle [ a ] accompagné  de la suffixation  de [ n ]:</a:t>
            </a:r>
          </a:p>
          <a:p>
            <a:pPr>
              <a:buNone/>
            </a:pPr>
            <a:r>
              <a:rPr lang="fr-FR" sz="2000" dirty="0" err="1" smtClean="0"/>
              <a:t>izi</a:t>
            </a:r>
            <a:r>
              <a:rPr lang="fr-FR" sz="2000" dirty="0" smtClean="0"/>
              <a:t>       </a:t>
            </a:r>
            <a:r>
              <a:rPr lang="fr-FR" sz="2000" dirty="0" err="1" smtClean="0"/>
              <a:t>izan</a:t>
            </a:r>
            <a:endParaRPr lang="fr-FR" sz="2000" dirty="0" smtClean="0"/>
          </a:p>
          <a:p>
            <a:pPr>
              <a:buNone/>
            </a:pPr>
            <a:r>
              <a:rPr lang="fr-FR" sz="2000" dirty="0" err="1" smtClean="0"/>
              <a:t>izri</a:t>
            </a:r>
            <a:r>
              <a:rPr lang="fr-FR" sz="2000" dirty="0" smtClean="0"/>
              <a:t>      </a:t>
            </a:r>
            <a:r>
              <a:rPr lang="fr-FR" sz="2000" dirty="0" err="1" smtClean="0"/>
              <a:t>izran</a:t>
            </a:r>
            <a:endParaRPr lang="fr-FR" sz="2000" dirty="0" smtClean="0"/>
          </a:p>
          <a:p>
            <a:pPr>
              <a:buNone/>
            </a:pPr>
            <a:r>
              <a:rPr lang="fr-FR" sz="2000" dirty="0" err="1" smtClean="0"/>
              <a:t>ifri</a:t>
            </a:r>
            <a:r>
              <a:rPr lang="fr-FR" sz="2000" dirty="0" smtClean="0"/>
              <a:t>      </a:t>
            </a:r>
            <a:r>
              <a:rPr lang="fr-FR" sz="2000" dirty="0" err="1" smtClean="0"/>
              <a:t>ifran</a:t>
            </a:r>
            <a:endParaRPr lang="fr-FR" sz="2000" dirty="0" smtClean="0"/>
          </a:p>
          <a:p>
            <a:pPr>
              <a:buNone/>
            </a:pPr>
            <a:r>
              <a:rPr lang="fr-FR" sz="2000" dirty="0" err="1" smtClean="0"/>
              <a:t>iṯri</a:t>
            </a:r>
            <a:r>
              <a:rPr lang="fr-FR" sz="2000" dirty="0" smtClean="0"/>
              <a:t>       </a:t>
            </a:r>
            <a:r>
              <a:rPr lang="fr-FR" sz="2000" dirty="0" err="1" smtClean="0"/>
              <a:t>iṯran</a:t>
            </a:r>
            <a:endParaRPr lang="fr-FR" sz="2000" dirty="0" smtClean="0"/>
          </a:p>
          <a:p>
            <a:pPr>
              <a:buNone/>
            </a:pPr>
            <a:r>
              <a:rPr lang="fr-FR" dirty="0" smtClean="0"/>
              <a:t>Les noms qui ont la voyelle [ u ] finale au singulier forment leur pluriel par alternance  de cette voyelle avec [ a ]  accompagné de la suffixation de [ n ]:</a:t>
            </a:r>
          </a:p>
          <a:p>
            <a:pPr>
              <a:buNone/>
            </a:pPr>
            <a:r>
              <a:rPr lang="fr-FR" dirty="0" err="1" smtClean="0"/>
              <a:t>firu</a:t>
            </a:r>
            <a:r>
              <a:rPr lang="fr-FR" dirty="0" smtClean="0"/>
              <a:t>      </a:t>
            </a:r>
            <a:r>
              <a:rPr lang="fr-FR" dirty="0" err="1" smtClean="0"/>
              <a:t>ifiran</a:t>
            </a:r>
            <a:r>
              <a:rPr lang="fr-FR" dirty="0" smtClean="0"/>
              <a:t>   / </a:t>
            </a:r>
            <a:r>
              <a:rPr lang="fr-FR" dirty="0" err="1" smtClean="0"/>
              <a:t>filu</a:t>
            </a:r>
            <a:r>
              <a:rPr lang="fr-FR" dirty="0" smtClean="0"/>
              <a:t>    </a:t>
            </a:r>
            <a:r>
              <a:rPr lang="fr-FR" dirty="0" err="1" smtClean="0"/>
              <a:t>ifilan</a:t>
            </a:r>
            <a:endParaRPr lang="fr-FR" dirty="0" smtClean="0"/>
          </a:p>
          <a:p>
            <a:pPr>
              <a:buNone/>
            </a:pPr>
            <a:r>
              <a:rPr lang="fr-FR" dirty="0" err="1" smtClean="0"/>
              <a:t>šurḏu</a:t>
            </a:r>
            <a:r>
              <a:rPr lang="fr-FR" dirty="0" smtClean="0"/>
              <a:t>   </a:t>
            </a:r>
            <a:r>
              <a:rPr lang="fr-FR" dirty="0" err="1" smtClean="0"/>
              <a:t>išurḏan</a:t>
            </a:r>
            <a:r>
              <a:rPr lang="fr-FR" dirty="0" smtClean="0"/>
              <a:t> /</a:t>
            </a:r>
            <a:r>
              <a:rPr lang="fr-FR" dirty="0" err="1" smtClean="0"/>
              <a:t>ḵurḏu</a:t>
            </a:r>
            <a:r>
              <a:rPr lang="fr-FR" dirty="0" smtClean="0"/>
              <a:t>  </a:t>
            </a:r>
            <a:r>
              <a:rPr lang="fr-FR" dirty="0" err="1" smtClean="0"/>
              <a:t>iḵurḏan</a:t>
            </a:r>
            <a:endParaRPr lang="fr-FR" dirty="0" smtClean="0"/>
          </a:p>
          <a:p>
            <a:pPr>
              <a:buNone/>
            </a:pPr>
            <a:endParaRPr lang="fr-FR" dirty="0" smtClean="0"/>
          </a:p>
          <a:p>
            <a:pPr>
              <a:buNone/>
            </a:pPr>
            <a:endParaRPr lang="fr-FR" dirty="0" smtClean="0"/>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50</a:t>
            </a:fld>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buNone/>
            </a:pPr>
            <a:r>
              <a:rPr lang="fr-FR" dirty="0" smtClean="0"/>
              <a:t>Le suffixe  [ </a:t>
            </a:r>
            <a:r>
              <a:rPr lang="fr-FR" dirty="0" err="1" smtClean="0"/>
              <a:t>ṯen</a:t>
            </a:r>
            <a:r>
              <a:rPr lang="fr-FR" dirty="0" smtClean="0"/>
              <a:t> ]  et [ </a:t>
            </a:r>
            <a:r>
              <a:rPr lang="fr-FR" dirty="0" err="1" smtClean="0"/>
              <a:t>ṯin</a:t>
            </a:r>
            <a:r>
              <a:rPr lang="fr-FR" dirty="0" smtClean="0"/>
              <a:t> ]</a:t>
            </a:r>
          </a:p>
          <a:p>
            <a:pPr>
              <a:buNone/>
            </a:pPr>
            <a:r>
              <a:rPr lang="fr-FR" dirty="0" smtClean="0"/>
              <a:t>-Les noms masculins  qui forment  le pluriel par suffixation de [ </a:t>
            </a:r>
            <a:r>
              <a:rPr lang="fr-FR" dirty="0" err="1" smtClean="0"/>
              <a:t>ṯen</a:t>
            </a:r>
            <a:r>
              <a:rPr lang="fr-FR" dirty="0" smtClean="0"/>
              <a:t> ]:</a:t>
            </a:r>
          </a:p>
          <a:p>
            <a:pPr>
              <a:buNone/>
            </a:pPr>
            <a:r>
              <a:rPr lang="fr-FR" sz="2000" dirty="0" err="1" smtClean="0"/>
              <a:t>anebḏu</a:t>
            </a:r>
            <a:r>
              <a:rPr lang="fr-FR" sz="2000" dirty="0" smtClean="0"/>
              <a:t>   </a:t>
            </a:r>
            <a:r>
              <a:rPr lang="fr-FR" sz="2000" dirty="0" err="1" smtClean="0"/>
              <a:t>inebḏuṯen</a:t>
            </a:r>
            <a:endParaRPr lang="fr-FR" sz="2000" dirty="0" smtClean="0"/>
          </a:p>
          <a:p>
            <a:pPr>
              <a:buNone/>
            </a:pPr>
            <a:r>
              <a:rPr lang="fr-FR" dirty="0" smtClean="0"/>
              <a:t>Les noms féminins   qui forment  leur pluriel par suffixation de [ </a:t>
            </a:r>
            <a:r>
              <a:rPr lang="fr-FR" b="1" dirty="0" err="1" smtClean="0"/>
              <a:t>ṯin</a:t>
            </a:r>
            <a:r>
              <a:rPr lang="fr-FR" b="1" dirty="0" smtClean="0"/>
              <a:t>]:</a:t>
            </a:r>
          </a:p>
          <a:p>
            <a:pPr>
              <a:buNone/>
            </a:pPr>
            <a:r>
              <a:rPr lang="fr-FR" sz="2000" dirty="0" err="1" smtClean="0"/>
              <a:t>ṯabrat</a:t>
            </a:r>
            <a:r>
              <a:rPr lang="fr-FR" sz="2000" dirty="0" smtClean="0"/>
              <a:t>     </a:t>
            </a:r>
            <a:r>
              <a:rPr lang="fr-FR" sz="2000" dirty="0" err="1" smtClean="0"/>
              <a:t>ṯibraṯin</a:t>
            </a:r>
            <a:endParaRPr lang="fr-FR" sz="2000" dirty="0" smtClean="0"/>
          </a:p>
          <a:p>
            <a:pPr>
              <a:buNone/>
            </a:pPr>
            <a:r>
              <a:rPr lang="fr-FR" sz="2000" dirty="0" err="1" smtClean="0"/>
              <a:t>ṯsumɛet</a:t>
            </a:r>
            <a:r>
              <a:rPr lang="fr-FR" sz="2000" dirty="0" smtClean="0"/>
              <a:t>   </a:t>
            </a:r>
            <a:r>
              <a:rPr lang="fr-FR" sz="2000" dirty="0" err="1" smtClean="0"/>
              <a:t>ṯisumɛaṯin</a:t>
            </a:r>
            <a:endParaRPr lang="fr-FR" sz="2000" dirty="0" smtClean="0"/>
          </a:p>
          <a:p>
            <a:pPr>
              <a:buNone/>
            </a:pPr>
            <a:r>
              <a:rPr lang="fr-FR" dirty="0" smtClean="0"/>
              <a:t>Le Suffixe [ a ]</a:t>
            </a:r>
          </a:p>
          <a:p>
            <a:pPr>
              <a:buNone/>
            </a:pPr>
            <a:r>
              <a:rPr lang="fr-FR" dirty="0" smtClean="0"/>
              <a:t>- Les noms  singuliers qui ont une consonne finale formant leur pluriel par suffixation  de [ a ]:</a:t>
            </a:r>
          </a:p>
          <a:p>
            <a:pPr>
              <a:buNone/>
            </a:pPr>
            <a:r>
              <a:rPr lang="fr-FR" sz="2000" dirty="0" err="1" smtClean="0"/>
              <a:t>ṯawwarṯ</a:t>
            </a:r>
            <a:r>
              <a:rPr lang="fr-FR" sz="2000" dirty="0" smtClean="0"/>
              <a:t>     </a:t>
            </a:r>
            <a:r>
              <a:rPr lang="fr-FR" sz="2000" dirty="0" err="1" smtClean="0"/>
              <a:t>ṯiwwura</a:t>
            </a:r>
            <a:r>
              <a:rPr lang="fr-FR" sz="2000" dirty="0" smtClean="0"/>
              <a:t> /</a:t>
            </a:r>
            <a:r>
              <a:rPr lang="fr-FR" sz="2000" dirty="0" err="1" smtClean="0"/>
              <a:t>ṯawwurṯ</a:t>
            </a:r>
            <a:r>
              <a:rPr lang="fr-FR" sz="2000" dirty="0" smtClean="0"/>
              <a:t>/</a:t>
            </a:r>
            <a:r>
              <a:rPr lang="fr-FR" sz="2000" dirty="0" err="1" smtClean="0"/>
              <a:t>ṯaggurṯ</a:t>
            </a:r>
            <a:r>
              <a:rPr lang="fr-FR" sz="2000" dirty="0" smtClean="0"/>
              <a:t>    </a:t>
            </a:r>
            <a:r>
              <a:rPr lang="fr-FR" sz="2000" dirty="0" err="1" smtClean="0"/>
              <a:t>ṯiwura</a:t>
            </a:r>
            <a:endParaRPr lang="fr-FR" sz="2000" dirty="0" smtClean="0"/>
          </a:p>
          <a:p>
            <a:pPr>
              <a:buNone/>
            </a:pPr>
            <a:r>
              <a:rPr lang="fr-FR" sz="2000" dirty="0" err="1" smtClean="0"/>
              <a:t>ṯammurṯ</a:t>
            </a:r>
            <a:r>
              <a:rPr lang="fr-FR" sz="2000" dirty="0" smtClean="0"/>
              <a:t>    </a:t>
            </a:r>
            <a:r>
              <a:rPr lang="fr-FR" sz="2000" dirty="0" err="1" smtClean="0"/>
              <a:t>ṯimmura</a:t>
            </a:r>
            <a:r>
              <a:rPr lang="fr-FR" sz="2000" dirty="0" smtClean="0"/>
              <a:t>/ </a:t>
            </a:r>
            <a:r>
              <a:rPr lang="fr-FR" sz="2000" dirty="0" err="1" smtClean="0"/>
              <a:t>ṯammurṯ</a:t>
            </a:r>
            <a:r>
              <a:rPr lang="fr-FR" sz="2000" dirty="0" smtClean="0"/>
              <a:t>                </a:t>
            </a:r>
            <a:r>
              <a:rPr lang="fr-FR" sz="2000" dirty="0" err="1" smtClean="0"/>
              <a:t>ṯimura</a:t>
            </a:r>
            <a:endParaRPr lang="fr-FR" sz="2000" dirty="0" smtClean="0"/>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51</a:t>
            </a:fld>
            <a:endParaRPr lang="fr-F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Alternance vocalique finale :</a:t>
            </a:r>
          </a:p>
          <a:p>
            <a:pPr>
              <a:buNone/>
            </a:pPr>
            <a:r>
              <a:rPr lang="fr-FR" dirty="0" smtClean="0"/>
              <a:t>-Ce procédé  de formation du pluriel consiste en l’alternance  de la voyelle finale [ t ] ou [ u ] avec la voyelle [ a ] </a:t>
            </a:r>
          </a:p>
          <a:p>
            <a:pPr>
              <a:buNone/>
            </a:pPr>
            <a:r>
              <a:rPr lang="fr-FR" dirty="0" smtClean="0"/>
              <a:t>------------t   /   ---------------a</a:t>
            </a:r>
          </a:p>
          <a:p>
            <a:pPr>
              <a:buNone/>
            </a:pPr>
            <a:r>
              <a:rPr lang="fr-FR" sz="2000" dirty="0" err="1" smtClean="0"/>
              <a:t>ṯaržiṯ</a:t>
            </a:r>
            <a:r>
              <a:rPr lang="fr-FR" sz="2000" dirty="0" smtClean="0"/>
              <a:t>            </a:t>
            </a:r>
            <a:r>
              <a:rPr lang="fr-FR" sz="2000" dirty="0" err="1" smtClean="0"/>
              <a:t>ṯirža</a:t>
            </a:r>
            <a:endParaRPr lang="fr-FR" sz="2000" dirty="0" smtClean="0"/>
          </a:p>
          <a:p>
            <a:pPr>
              <a:buNone/>
            </a:pPr>
            <a:r>
              <a:rPr lang="fr-FR" dirty="0" smtClean="0"/>
              <a:t>-----------u   /   ---------------a</a:t>
            </a:r>
          </a:p>
          <a:p>
            <a:pPr>
              <a:buNone/>
            </a:pPr>
            <a:r>
              <a:rPr lang="fr-FR" sz="2000" dirty="0" err="1" smtClean="0"/>
              <a:t>amessendu</a:t>
            </a:r>
            <a:r>
              <a:rPr lang="fr-FR" sz="2000" dirty="0" smtClean="0"/>
              <a:t>        </a:t>
            </a:r>
            <a:r>
              <a:rPr lang="fr-FR" sz="2000" dirty="0" err="1" smtClean="0"/>
              <a:t>imessenda</a:t>
            </a:r>
            <a:endParaRPr lang="fr-FR" sz="2000" dirty="0" smtClean="0"/>
          </a:p>
          <a:p>
            <a:pPr>
              <a:buNone/>
            </a:pPr>
            <a:r>
              <a:rPr lang="fr-FR" sz="2000" dirty="0" err="1" smtClean="0"/>
              <a:t>baḏu</a:t>
            </a:r>
            <a:r>
              <a:rPr lang="fr-FR" sz="2000" dirty="0" smtClean="0"/>
              <a:t>                 </a:t>
            </a:r>
            <a:r>
              <a:rPr lang="fr-FR" sz="2000" dirty="0" err="1" smtClean="0"/>
              <a:t>ibuḏa</a:t>
            </a: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lnSpcReduction="10000"/>
          </a:bodyPr>
          <a:lstStyle/>
          <a:p>
            <a:pPr>
              <a:buNone/>
            </a:pPr>
            <a:r>
              <a:rPr lang="fr-FR" dirty="0" smtClean="0"/>
              <a:t>B) La composition</a:t>
            </a:r>
          </a:p>
          <a:p>
            <a:pPr>
              <a:buNone/>
            </a:pPr>
            <a:r>
              <a:rPr lang="fr-FR" dirty="0" smtClean="0"/>
              <a:t>Les mots composés sont formés, entre autres, en ajoutant une syllabe ou un groupe de syllabes.</a:t>
            </a:r>
          </a:p>
          <a:p>
            <a:pPr>
              <a:buNone/>
            </a:pPr>
            <a:r>
              <a:rPr lang="fr-FR" dirty="0" smtClean="0"/>
              <a:t>Les mots composés sont formés en joignant deux ou plusieurs mots ensemble ou en faisant précéder des mots simples de syllabes sans existence propre.</a:t>
            </a:r>
          </a:p>
          <a:p>
            <a:pPr>
              <a:buNone/>
            </a:pPr>
            <a:r>
              <a:rPr lang="fr-FR" dirty="0" smtClean="0"/>
              <a:t>Un mot est composé du moment où il évoque dans l’esprit une image unique, c'est-à-dire lorsqu’il se réfère à un seul concept.</a:t>
            </a:r>
          </a:p>
          <a:p>
            <a:pPr>
              <a:buNone/>
            </a:pPr>
            <a:r>
              <a:rPr lang="fr-FR" dirty="0" smtClean="0"/>
              <a:t>Quand on dit </a:t>
            </a:r>
            <a:r>
              <a:rPr lang="fr-FR" dirty="0" err="1" smtClean="0"/>
              <a:t>ṯabṣalṭ</a:t>
            </a:r>
            <a:r>
              <a:rPr lang="fr-FR" dirty="0" smtClean="0"/>
              <a:t> </a:t>
            </a:r>
            <a:r>
              <a:rPr lang="fr-FR" dirty="0" err="1" smtClean="0"/>
              <a:t>wwuššen</a:t>
            </a:r>
            <a:r>
              <a:rPr lang="fr-FR" dirty="0" smtClean="0"/>
              <a:t> on ne pense pas à </a:t>
            </a:r>
            <a:r>
              <a:rPr lang="fr-FR" dirty="0" err="1" smtClean="0"/>
              <a:t>ṯabṣalṭ</a:t>
            </a:r>
            <a:r>
              <a:rPr lang="fr-FR" dirty="0" smtClean="0"/>
              <a:t>  et à </a:t>
            </a:r>
            <a:r>
              <a:rPr lang="fr-FR" dirty="0" err="1" smtClean="0"/>
              <a:t>uššen</a:t>
            </a:r>
            <a:r>
              <a:rPr lang="fr-FR" dirty="0" smtClean="0"/>
              <a:t>.</a:t>
            </a:r>
          </a:p>
          <a:p>
            <a:pPr>
              <a:buNone/>
            </a:pPr>
            <a:endParaRPr lang="fr-FR" dirty="0" smtClean="0"/>
          </a:p>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53</a:t>
            </a:fld>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b="1" dirty="0" smtClean="0"/>
              <a:t>Les deux types de composés</a:t>
            </a:r>
            <a:r>
              <a:rPr lang="fr-FR" dirty="0" smtClean="0"/>
              <a:t> </a:t>
            </a:r>
          </a:p>
          <a:p>
            <a:r>
              <a:rPr lang="fr-FR" dirty="0" smtClean="0"/>
              <a:t>Les composés par simple juxtaposition de mots, sans lien syntaxique entre eux, ou composés: </a:t>
            </a:r>
          </a:p>
          <a:p>
            <a:pPr>
              <a:buNone/>
            </a:pPr>
            <a:r>
              <a:rPr lang="fr-FR" sz="2000" dirty="0" err="1" smtClean="0"/>
              <a:t>aġesmir</a:t>
            </a:r>
            <a:r>
              <a:rPr lang="fr-FR" sz="2000" dirty="0" smtClean="0"/>
              <a:t>  </a:t>
            </a:r>
          </a:p>
          <a:p>
            <a:pPr>
              <a:buNone/>
            </a:pPr>
            <a:r>
              <a:rPr lang="fr-FR" sz="2000" dirty="0" smtClean="0"/>
              <a:t> </a:t>
            </a:r>
            <a:r>
              <a:rPr lang="fr-FR" sz="2000" dirty="0" err="1" smtClean="0"/>
              <a:t>iġes</a:t>
            </a:r>
            <a:r>
              <a:rPr lang="fr-FR" sz="2000" dirty="0" smtClean="0"/>
              <a:t>  + mir    </a:t>
            </a:r>
          </a:p>
          <a:p>
            <a:pPr>
              <a:buNone/>
            </a:pPr>
            <a:r>
              <a:rPr lang="fr-FR" sz="2000" dirty="0" err="1" smtClean="0"/>
              <a:t>aġezḏis</a:t>
            </a:r>
            <a:endParaRPr lang="fr-FR" sz="2000" dirty="0" smtClean="0"/>
          </a:p>
          <a:p>
            <a:pPr>
              <a:buNone/>
            </a:pPr>
            <a:r>
              <a:rPr lang="fr-FR" sz="2000" dirty="0" smtClean="0"/>
              <a:t> </a:t>
            </a:r>
            <a:r>
              <a:rPr lang="fr-FR" sz="2000" dirty="0" err="1" smtClean="0"/>
              <a:t>iġes</a:t>
            </a:r>
            <a:r>
              <a:rPr lang="fr-FR" sz="2000" dirty="0" smtClean="0"/>
              <a:t>  + </a:t>
            </a:r>
            <a:r>
              <a:rPr lang="fr-FR" sz="2000" dirty="0" err="1" smtClean="0"/>
              <a:t>aɛeddis</a:t>
            </a:r>
            <a:r>
              <a:rPr lang="fr-FR" sz="2000" dirty="0" smtClean="0"/>
              <a:t>  </a:t>
            </a:r>
          </a:p>
          <a:p>
            <a:r>
              <a:rPr lang="fr-FR" dirty="0" smtClean="0"/>
              <a:t>Les composés par lexicalisation de groupe de </a:t>
            </a:r>
            <a:r>
              <a:rPr lang="fr-FR" dirty="0" err="1" smtClean="0"/>
              <a:t>syntagmes.Il</a:t>
            </a:r>
            <a:r>
              <a:rPr lang="fr-FR" dirty="0" smtClean="0"/>
              <a:t> s’agit d’un ensemble d’unités linguistiques réunis par une préposition ou composés synaptiques :</a:t>
            </a:r>
          </a:p>
          <a:p>
            <a:pPr>
              <a:buNone/>
            </a:pPr>
            <a:r>
              <a:rPr lang="fr-FR" sz="2000" dirty="0" smtClean="0"/>
              <a:t>fus n </a:t>
            </a:r>
            <a:r>
              <a:rPr lang="fr-FR" sz="2000" dirty="0" err="1" smtClean="0"/>
              <a:t>umeqra</a:t>
            </a:r>
            <a:r>
              <a:rPr lang="nl-NL" sz="2000" dirty="0" smtClean="0"/>
              <a:t>ž</a:t>
            </a:r>
            <a:endParaRPr lang="fr-FR" sz="2000" dirty="0" smtClean="0"/>
          </a:p>
          <a:p>
            <a:pPr>
              <a:buNone/>
            </a:pPr>
            <a:r>
              <a:rPr lang="en-GB" sz="2000" dirty="0" err="1" smtClean="0"/>
              <a:t>fus</a:t>
            </a:r>
            <a:r>
              <a:rPr lang="en-GB" sz="2000" dirty="0" smtClean="0"/>
              <a:t> n </a:t>
            </a:r>
            <a:r>
              <a:rPr lang="en-GB" sz="2000" dirty="0" err="1" smtClean="0"/>
              <a:t>tewwa</a:t>
            </a:r>
            <a:r>
              <a:rPr lang="en-GB" sz="2000" dirty="0" smtClean="0"/>
              <a:t>(r)ṯ</a:t>
            </a: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54</a:t>
            </a:fld>
            <a:endParaRPr lang="fr-F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La Synapsie  </a:t>
            </a:r>
          </a:p>
          <a:p>
            <a:pPr algn="just">
              <a:buNone/>
            </a:pPr>
            <a:r>
              <a:rPr lang="fr-FR" i="1" dirty="0" smtClean="0"/>
              <a:t>« </a:t>
            </a:r>
            <a:r>
              <a:rPr lang="fr-FR" sz="2400" dirty="0" smtClean="0"/>
              <a:t>Nous voudrions insister tout particulièrement sur un type  de composition, qui n’étant pas encore reconnu dans sa nature propre, n’a pas de statut  défini. Il consiste en un groupe  entier de lexèmes, reliés par divers procédés, et formant une désignation constante et spécifique » </a:t>
            </a:r>
            <a:r>
              <a:rPr lang="en-US" sz="2400" dirty="0" smtClean="0"/>
              <a:t>BENVENISTE ( 1974 :172)</a:t>
            </a:r>
            <a:endParaRPr lang="fr-FR" sz="2400" dirty="0" smtClean="0"/>
          </a:p>
          <a:p>
            <a:pPr>
              <a:buNone/>
            </a:pPr>
            <a:r>
              <a:rPr lang="fr-FR" dirty="0" smtClean="0"/>
              <a:t>-La construction des composés  synaptiques</a:t>
            </a:r>
          </a:p>
          <a:p>
            <a:pPr>
              <a:buNone/>
            </a:pPr>
            <a:r>
              <a:rPr lang="fr-FR" dirty="0" smtClean="0"/>
              <a:t>Les </a:t>
            </a:r>
            <a:r>
              <a:rPr lang="fr-FR" dirty="0" err="1" smtClean="0"/>
              <a:t>synapsies</a:t>
            </a:r>
            <a:r>
              <a:rPr lang="fr-FR" dirty="0" smtClean="0"/>
              <a:t> séparées par un </a:t>
            </a:r>
            <a:r>
              <a:rPr lang="fr-FR" dirty="0" err="1" smtClean="0"/>
              <a:t>joncteur</a:t>
            </a:r>
            <a:r>
              <a:rPr lang="fr-FR" dirty="0" smtClean="0"/>
              <a:t> selon la structure : (N de N)</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55</a:t>
            </a:fld>
            <a:endParaRPr lang="fr-F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fontScale="77500" lnSpcReduction="20000"/>
          </a:bodyPr>
          <a:lstStyle/>
          <a:p>
            <a:pPr algn="just">
              <a:buNone/>
            </a:pPr>
            <a:r>
              <a:rPr lang="fr-FR" sz="2800" dirty="0" smtClean="0"/>
              <a:t>Selon Benveniste (1974 :157), « les expansions  des </a:t>
            </a:r>
            <a:r>
              <a:rPr lang="fr-FR" sz="2800" dirty="0" err="1" smtClean="0"/>
              <a:t>synapsies</a:t>
            </a:r>
            <a:r>
              <a:rPr lang="fr-FR" sz="2800" dirty="0" smtClean="0"/>
              <a:t>  se réalisent soit par des qualificatifs […] soit, bien plus communément, par  des membres  de structure variée, reliés par les </a:t>
            </a:r>
            <a:r>
              <a:rPr lang="fr-FR" sz="2800" dirty="0" err="1" smtClean="0"/>
              <a:t>joncteurs</a:t>
            </a:r>
            <a:r>
              <a:rPr lang="fr-FR" sz="2800" dirty="0" smtClean="0"/>
              <a:t> </a:t>
            </a:r>
            <a:r>
              <a:rPr lang="fr-FR" sz="2800" b="1" dirty="0" smtClean="0"/>
              <a:t>de</a:t>
            </a:r>
            <a:r>
              <a:rPr lang="fr-FR" sz="2800" dirty="0" smtClean="0"/>
              <a:t> et </a:t>
            </a:r>
            <a:r>
              <a:rPr lang="fr-FR" sz="2800" b="1" dirty="0" smtClean="0"/>
              <a:t>à</a:t>
            </a:r>
            <a:r>
              <a:rPr lang="fr-FR" sz="2800" dirty="0" smtClean="0"/>
              <a:t> qui sont  beaucoup  les plus fréquents».</a:t>
            </a:r>
          </a:p>
          <a:p>
            <a:pPr algn="just">
              <a:buNone/>
            </a:pPr>
            <a:r>
              <a:rPr lang="fr-FR" sz="2800" dirty="0" smtClean="0"/>
              <a:t>Généralement, en amazighe, le </a:t>
            </a:r>
            <a:r>
              <a:rPr lang="fr-FR" sz="2800" dirty="0" err="1" smtClean="0"/>
              <a:t>joncteur</a:t>
            </a:r>
            <a:r>
              <a:rPr lang="fr-FR" sz="2800" dirty="0" smtClean="0"/>
              <a:t> le plus utilisé et le plus fréquent dans la formation des unités synaptiques est la préposition [n] « de » qui se maintient  comme dans la </a:t>
            </a:r>
            <a:r>
              <a:rPr lang="fr-FR" sz="2800" dirty="0" err="1" smtClean="0"/>
              <a:t>synapsie</a:t>
            </a:r>
            <a:r>
              <a:rPr lang="fr-FR" sz="2800" dirty="0" smtClean="0"/>
              <a:t> [fus  n </a:t>
            </a:r>
            <a:r>
              <a:rPr lang="fr-FR" sz="2800" dirty="0" err="1" smtClean="0"/>
              <a:t>tewwaṯ</a:t>
            </a:r>
            <a:r>
              <a:rPr lang="fr-FR" sz="2800" dirty="0" smtClean="0"/>
              <a:t>]</a:t>
            </a:r>
            <a:r>
              <a:rPr lang="fr-FR" sz="2800" i="1" dirty="0" smtClean="0"/>
              <a:t> </a:t>
            </a:r>
            <a:r>
              <a:rPr lang="fr-FR" sz="2800" dirty="0" smtClean="0"/>
              <a:t> « la main de la porte » la préposition [n] « de »  est souvent assimilée par la consonne ou le glide qui la suit,  [fus </a:t>
            </a:r>
            <a:r>
              <a:rPr lang="fr-FR" sz="2800" dirty="0" err="1" smtClean="0"/>
              <a:t>umeqraž</a:t>
            </a:r>
            <a:r>
              <a:rPr lang="fr-FR" sz="2800" dirty="0" smtClean="0"/>
              <a:t>] «la main de la bouilloire ». Ce phénomène de l’assimilation est pratiquement </a:t>
            </a:r>
            <a:r>
              <a:rPr lang="fr-FR" sz="2800" dirty="0" err="1" smtClean="0"/>
              <a:t>sys­té­ma­ti­que</a:t>
            </a:r>
            <a:r>
              <a:rPr lang="fr-FR" sz="2800" dirty="0" smtClean="0"/>
              <a:t> en amazighe (n+a----- = u),  il touche largement ce genre d’énoncés dits ‘‘</a:t>
            </a:r>
            <a:r>
              <a:rPr lang="fr-FR" sz="2800" dirty="0" err="1" smtClean="0"/>
              <a:t>synapsies</a:t>
            </a:r>
            <a:r>
              <a:rPr lang="fr-FR" sz="2800" dirty="0" smtClean="0"/>
              <a:t>’’.</a:t>
            </a:r>
          </a:p>
          <a:p>
            <a:pPr algn="just">
              <a:buNone/>
            </a:pPr>
            <a:r>
              <a:rPr lang="fr-FR" sz="2800" dirty="0" smtClean="0"/>
              <a:t>Ce genre de </a:t>
            </a:r>
            <a:r>
              <a:rPr lang="fr-FR" sz="2800" dirty="0" err="1" smtClean="0"/>
              <a:t>synapsies</a:t>
            </a:r>
            <a:r>
              <a:rPr lang="fr-FR" sz="2800" dirty="0" smtClean="0"/>
              <a:t> sera classé selon plusieurs structures syntaxiques dans des répertoires bien déterminés: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56</a:t>
            </a:fld>
            <a:endParaRPr lang="fr-F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b="1" dirty="0" smtClean="0"/>
              <a:t>1) Parties annexes à la main :   </a:t>
            </a:r>
            <a:r>
              <a:rPr lang="fr-FR" b="1" dirty="0" err="1" smtClean="0"/>
              <a:t>Npc</a:t>
            </a:r>
            <a:r>
              <a:rPr lang="fr-FR" b="1" dirty="0" smtClean="0"/>
              <a:t>+</a:t>
            </a:r>
            <a:r>
              <a:rPr lang="fr-FR" b="1" dirty="0" err="1" smtClean="0"/>
              <a:t>prép</a:t>
            </a:r>
            <a:r>
              <a:rPr lang="fr-FR" b="1" dirty="0" smtClean="0"/>
              <a:t>+</a:t>
            </a:r>
            <a:r>
              <a:rPr lang="fr-FR" b="1" dirty="0" err="1" smtClean="0"/>
              <a:t>Npc</a:t>
            </a:r>
            <a:r>
              <a:rPr lang="fr-FR" b="1" dirty="0" smtClean="0"/>
              <a:t> </a:t>
            </a:r>
            <a:endParaRPr lang="fr-FR" dirty="0" smtClean="0"/>
          </a:p>
          <a:p>
            <a:pPr algn="just">
              <a:buNone/>
            </a:pPr>
            <a:r>
              <a:rPr lang="fr-FR" dirty="0" smtClean="0"/>
              <a:t>Dans les </a:t>
            </a:r>
            <a:r>
              <a:rPr lang="fr-FR" dirty="0" err="1" smtClean="0"/>
              <a:t>synapsie</a:t>
            </a:r>
            <a:r>
              <a:rPr lang="fr-FR" dirty="0" smtClean="0"/>
              <a:t> suivantes : [</a:t>
            </a:r>
            <a:r>
              <a:rPr lang="fr-FR" dirty="0" err="1" smtClean="0"/>
              <a:t>iḍewḍan</a:t>
            </a:r>
            <a:r>
              <a:rPr lang="fr-FR" dirty="0" smtClean="0"/>
              <a:t> </a:t>
            </a:r>
            <a:r>
              <a:rPr lang="fr-FR" dirty="0" err="1" smtClean="0"/>
              <a:t>ufus</a:t>
            </a:r>
            <a:r>
              <a:rPr lang="fr-FR" dirty="0" smtClean="0"/>
              <a:t>] « les doigts de la main », [</a:t>
            </a:r>
            <a:r>
              <a:rPr lang="fr-FR" dirty="0" err="1" smtClean="0"/>
              <a:t>aɛrur</a:t>
            </a:r>
            <a:r>
              <a:rPr lang="fr-FR" dirty="0" smtClean="0"/>
              <a:t> </a:t>
            </a:r>
            <a:r>
              <a:rPr lang="fr-FR" dirty="0" err="1" smtClean="0"/>
              <a:t>ufus</a:t>
            </a:r>
            <a:r>
              <a:rPr lang="fr-FR" dirty="0" smtClean="0"/>
              <a:t>] « le dos de la main », [</a:t>
            </a:r>
            <a:r>
              <a:rPr lang="fr-FR" dirty="0" err="1" smtClean="0"/>
              <a:t>ṯaleqqa</a:t>
            </a:r>
            <a:r>
              <a:rPr lang="fr-FR" dirty="0" smtClean="0"/>
              <a:t> </a:t>
            </a:r>
            <a:r>
              <a:rPr lang="fr-FR" dirty="0" err="1" smtClean="0"/>
              <a:t>ufus</a:t>
            </a:r>
            <a:r>
              <a:rPr lang="fr-FR" dirty="0" smtClean="0"/>
              <a:t>] « la paume de la main » [</a:t>
            </a:r>
            <a:r>
              <a:rPr lang="fr-FR" dirty="0" err="1" smtClean="0"/>
              <a:t>ṯaġritš</a:t>
            </a:r>
            <a:r>
              <a:rPr lang="fr-FR" dirty="0" smtClean="0"/>
              <a:t> </a:t>
            </a:r>
            <a:r>
              <a:rPr lang="fr-FR" dirty="0" err="1" smtClean="0"/>
              <a:t>ufus</a:t>
            </a:r>
            <a:r>
              <a:rPr lang="fr-FR" dirty="0" smtClean="0"/>
              <a:t>] « poignet ». La partie du corps humain [fus] « la main » est associée avec d’autres parties du corps humain pour désigner les parties annexes à la main.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57</a:t>
            </a:fld>
            <a:endParaRPr lang="fr-F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92500" lnSpcReduction="20000"/>
          </a:bodyPr>
          <a:lstStyle/>
          <a:p>
            <a:pPr>
              <a:buNone/>
            </a:pPr>
            <a:r>
              <a:rPr lang="fr-FR" b="1" dirty="0" smtClean="0"/>
              <a:t>2 – Domaine de la flore :  N+</a:t>
            </a:r>
            <a:r>
              <a:rPr lang="fr-FR" b="1" dirty="0" err="1" smtClean="0"/>
              <a:t>prép</a:t>
            </a:r>
            <a:r>
              <a:rPr lang="fr-FR" b="1" dirty="0" smtClean="0"/>
              <a:t>+N</a:t>
            </a:r>
            <a:endParaRPr lang="fr-FR" dirty="0" smtClean="0"/>
          </a:p>
          <a:p>
            <a:pPr algn="just">
              <a:buNone/>
            </a:pPr>
            <a:r>
              <a:rPr lang="fr-FR" dirty="0" smtClean="0"/>
              <a:t>La structure (N+</a:t>
            </a:r>
            <a:r>
              <a:rPr lang="fr-FR" dirty="0" err="1" smtClean="0"/>
              <a:t>prép</a:t>
            </a:r>
            <a:r>
              <a:rPr lang="fr-FR" dirty="0" smtClean="0"/>
              <a:t>+N) des </a:t>
            </a:r>
            <a:r>
              <a:rPr lang="fr-FR" dirty="0" err="1" smtClean="0"/>
              <a:t>synapsies</a:t>
            </a:r>
            <a:r>
              <a:rPr lang="fr-FR" dirty="0" smtClean="0"/>
              <a:t> suivantes : [</a:t>
            </a:r>
            <a:r>
              <a:rPr lang="fr-FR" dirty="0" err="1" smtClean="0"/>
              <a:t>ṯfusṯ</a:t>
            </a:r>
            <a:r>
              <a:rPr lang="fr-FR" dirty="0" smtClean="0"/>
              <a:t>  </a:t>
            </a:r>
            <a:r>
              <a:rPr lang="fr-FR" dirty="0" err="1" smtClean="0"/>
              <a:t>rrqusba</a:t>
            </a:r>
            <a:r>
              <a:rPr lang="fr-FR" dirty="0" smtClean="0"/>
              <a:t>] « la main petite de persil » et [</a:t>
            </a:r>
            <a:r>
              <a:rPr lang="fr-FR" dirty="0" err="1" smtClean="0"/>
              <a:t>ṯfusṯ</a:t>
            </a:r>
            <a:r>
              <a:rPr lang="fr-FR" dirty="0" smtClean="0"/>
              <a:t> </a:t>
            </a:r>
            <a:r>
              <a:rPr lang="fr-FR" dirty="0" err="1" smtClean="0"/>
              <a:t>nneɛneɛ</a:t>
            </a:r>
            <a:r>
              <a:rPr lang="fr-FR" dirty="0" smtClean="0"/>
              <a:t>] « la main petite de  la menthe », décrivent l’état de certains éléments végétaux, ainsi elles désignent, respectivement, une poignée de persil et une poignée de menthe. </a:t>
            </a:r>
          </a:p>
          <a:p>
            <a:pPr algn="just">
              <a:buNone/>
            </a:pPr>
            <a:r>
              <a:rPr lang="fr-FR" dirty="0" smtClean="0"/>
              <a:t>En amazighe,  nous utilisons aussi le terme  [</a:t>
            </a:r>
            <a:r>
              <a:rPr lang="fr-FR" dirty="0" err="1" smtClean="0"/>
              <a:t>ṯaqebbit</a:t>
            </a:r>
            <a:r>
              <a:rPr lang="fr-FR" dirty="0" smtClean="0"/>
              <a:t>] « bouquet ». Ainsi, au lieu de parler de [</a:t>
            </a:r>
            <a:r>
              <a:rPr lang="fr-FR" dirty="0" err="1" smtClean="0"/>
              <a:t>ṯfusṯ</a:t>
            </a:r>
            <a:r>
              <a:rPr lang="fr-FR" dirty="0" smtClean="0"/>
              <a:t>  </a:t>
            </a:r>
            <a:r>
              <a:rPr lang="fr-FR" dirty="0" err="1" smtClean="0"/>
              <a:t>rrqusba</a:t>
            </a:r>
            <a:r>
              <a:rPr lang="fr-FR" dirty="0" smtClean="0"/>
              <a:t>] « la main petite de persil » et de [</a:t>
            </a:r>
            <a:r>
              <a:rPr lang="fr-FR" dirty="0" err="1" smtClean="0"/>
              <a:t>ṯfusṯ</a:t>
            </a:r>
            <a:r>
              <a:rPr lang="fr-FR" dirty="0" smtClean="0"/>
              <a:t> </a:t>
            </a:r>
            <a:r>
              <a:rPr lang="fr-FR" dirty="0" err="1" smtClean="0"/>
              <a:t>nneɛneɛ</a:t>
            </a:r>
            <a:r>
              <a:rPr lang="fr-FR" dirty="0" smtClean="0"/>
              <a:t>] « la main petite de la menthe », nous pouvons parler de la synonymie de ces </a:t>
            </a:r>
            <a:r>
              <a:rPr lang="fr-FR" dirty="0" err="1" smtClean="0"/>
              <a:t>synapsies</a:t>
            </a:r>
            <a:r>
              <a:rPr lang="fr-FR" dirty="0" smtClean="0"/>
              <a:t>, il s’agit de substituer une </a:t>
            </a:r>
            <a:r>
              <a:rPr lang="fr-FR" dirty="0" err="1" smtClean="0"/>
              <a:t>synapsie</a:t>
            </a:r>
            <a:r>
              <a:rPr lang="fr-FR" dirty="0" smtClean="0"/>
              <a:t> à une autre sur le plan de l’expression, ici nous pouvons dire respectivement les deux </a:t>
            </a:r>
            <a:r>
              <a:rPr lang="fr-FR" dirty="0" err="1" smtClean="0"/>
              <a:t>synapsies</a:t>
            </a:r>
            <a:r>
              <a:rPr lang="fr-FR" dirty="0" smtClean="0"/>
              <a:t> : [</a:t>
            </a:r>
            <a:r>
              <a:rPr lang="fr-FR" dirty="0" err="1" smtClean="0"/>
              <a:t>ṯaqebbit</a:t>
            </a:r>
            <a:r>
              <a:rPr lang="fr-FR" dirty="0" smtClean="0"/>
              <a:t> </a:t>
            </a:r>
            <a:r>
              <a:rPr lang="fr-FR" dirty="0" err="1" smtClean="0"/>
              <a:t>nneɛneɛ</a:t>
            </a:r>
            <a:r>
              <a:rPr lang="fr-FR" dirty="0" smtClean="0"/>
              <a:t>] « bouquet de menthe » et [</a:t>
            </a:r>
            <a:r>
              <a:rPr lang="fr-FR" dirty="0" err="1" smtClean="0"/>
              <a:t>ṯaqebbit</a:t>
            </a:r>
            <a:r>
              <a:rPr lang="fr-FR" dirty="0" smtClean="0"/>
              <a:t>    </a:t>
            </a:r>
            <a:r>
              <a:rPr lang="fr-FR" dirty="0" err="1" smtClean="0"/>
              <a:t>rrqusba</a:t>
            </a:r>
            <a:r>
              <a:rPr lang="fr-FR" dirty="0" smtClean="0"/>
              <a:t>] « bouquet de persil ».</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58</a:t>
            </a:fld>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lgn="just">
              <a:buNone/>
            </a:pPr>
            <a:r>
              <a:rPr lang="fr-FR" dirty="0" smtClean="0"/>
              <a:t>Toujours dans le domaine de la flore, nous avons la </a:t>
            </a:r>
            <a:r>
              <a:rPr lang="fr-FR" dirty="0" err="1" smtClean="0"/>
              <a:t>synapsie</a:t>
            </a:r>
            <a:r>
              <a:rPr lang="fr-FR" dirty="0" smtClean="0"/>
              <a:t> [</a:t>
            </a:r>
            <a:r>
              <a:rPr lang="fr-FR" dirty="0" err="1" smtClean="0"/>
              <a:t>ṯfusṯ</a:t>
            </a:r>
            <a:r>
              <a:rPr lang="fr-FR" dirty="0" smtClean="0"/>
              <a:t> </a:t>
            </a:r>
            <a:r>
              <a:rPr lang="fr-FR" dirty="0" err="1" smtClean="0"/>
              <a:t>imendi</a:t>
            </a:r>
            <a:r>
              <a:rPr lang="fr-FR" dirty="0" smtClean="0"/>
              <a:t>] « la main petite d’orge ». L’entité [</a:t>
            </a:r>
            <a:r>
              <a:rPr lang="fr-FR" dirty="0" err="1" smtClean="0"/>
              <a:t>ṯfusṯ</a:t>
            </a:r>
            <a:r>
              <a:rPr lang="fr-FR" dirty="0" smtClean="0"/>
              <a:t>] « la main petite » perd sa propriété en tant que partie du corps humain  pour acquérir une nouvelle propriété. Ainsi, la </a:t>
            </a:r>
            <a:r>
              <a:rPr lang="fr-FR" dirty="0" err="1" smtClean="0"/>
              <a:t>synapsie</a:t>
            </a:r>
            <a:r>
              <a:rPr lang="fr-FR" dirty="0" smtClean="0"/>
              <a:t> s’emploie dans le domaine de l’agriculture pour désigner l’acte de moissonner une partie limitée du champ d’orge pour faciliter la moisson. Il s’agit donc d’une démarche  méthodologique adoptée pour exercer ce genre de travail dans les champs.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59</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Méthodologie</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-Cours théoriques</a:t>
            </a:r>
          </a:p>
          <a:p>
            <a:pPr>
              <a:buNone/>
            </a:pPr>
            <a:r>
              <a:rPr lang="fr-FR" dirty="0" smtClean="0"/>
              <a:t>- Travaux pratiques (exercices à base de corpus)</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a:t>
            </a:fld>
            <a:endParaRPr lang="fr-F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428604"/>
            <a:ext cx="7239000" cy="6027132"/>
          </a:xfrm>
        </p:spPr>
        <p:txBody>
          <a:bodyPr>
            <a:normAutofit/>
          </a:bodyPr>
          <a:lstStyle/>
          <a:p>
            <a:pPr>
              <a:buNone/>
            </a:pPr>
            <a:r>
              <a:rPr lang="fr-FR" b="1" dirty="0" smtClean="0"/>
              <a:t>3- Domaine minéral :   N+</a:t>
            </a:r>
            <a:r>
              <a:rPr lang="fr-FR" b="1" dirty="0" err="1" smtClean="0"/>
              <a:t>Prép</a:t>
            </a:r>
            <a:r>
              <a:rPr lang="fr-FR" b="1" dirty="0" smtClean="0"/>
              <a:t>+N</a:t>
            </a:r>
            <a:endParaRPr lang="fr-FR" dirty="0" smtClean="0"/>
          </a:p>
          <a:p>
            <a:pPr algn="just">
              <a:buNone/>
            </a:pPr>
            <a:r>
              <a:rPr lang="fr-FR" dirty="0" smtClean="0"/>
              <a:t>La structure (N+</a:t>
            </a:r>
            <a:r>
              <a:rPr lang="fr-FR" dirty="0" err="1" smtClean="0"/>
              <a:t>Prép</a:t>
            </a:r>
            <a:r>
              <a:rPr lang="fr-FR" dirty="0" smtClean="0"/>
              <a:t>+N) de la </a:t>
            </a:r>
            <a:r>
              <a:rPr lang="fr-FR" dirty="0" err="1" smtClean="0"/>
              <a:t>synapsie</a:t>
            </a:r>
            <a:r>
              <a:rPr lang="fr-FR" dirty="0" smtClean="0"/>
              <a:t> [</a:t>
            </a:r>
            <a:r>
              <a:rPr lang="fr-FR" dirty="0" err="1" smtClean="0"/>
              <a:t>remreẖ</a:t>
            </a:r>
            <a:r>
              <a:rPr lang="fr-FR" dirty="0" smtClean="0"/>
              <a:t> </a:t>
            </a:r>
            <a:r>
              <a:rPr lang="fr-FR" dirty="0" err="1" smtClean="0"/>
              <a:t>ufus</a:t>
            </a:r>
            <a:r>
              <a:rPr lang="fr-FR" dirty="0" smtClean="0"/>
              <a:t>] «le sel de la main» actualisée dans un acte d’interaction tel que: [</a:t>
            </a:r>
            <a:r>
              <a:rPr lang="fr-FR" dirty="0" err="1" smtClean="0"/>
              <a:t>wšas</a:t>
            </a:r>
            <a:r>
              <a:rPr lang="fr-FR" dirty="0" smtClean="0"/>
              <a:t> </a:t>
            </a:r>
            <a:r>
              <a:rPr lang="fr-FR" dirty="0" err="1" smtClean="0"/>
              <a:t>remreḥ</a:t>
            </a:r>
            <a:r>
              <a:rPr lang="fr-FR" dirty="0" smtClean="0"/>
              <a:t> </a:t>
            </a:r>
            <a:r>
              <a:rPr lang="fr-FR" dirty="0" err="1" smtClean="0"/>
              <a:t>ufus</a:t>
            </a:r>
            <a:r>
              <a:rPr lang="fr-FR" dirty="0" smtClean="0"/>
              <a:t>] «donne-lui le sel de la main» pour mettre quelqu’un en possession d’une valeur monétaire en vue d’un acte accompli. Le terme [</a:t>
            </a:r>
            <a:r>
              <a:rPr lang="fr-FR" dirty="0" err="1" smtClean="0"/>
              <a:t>remreḥ</a:t>
            </a:r>
            <a:r>
              <a:rPr lang="fr-FR" dirty="0" smtClean="0"/>
              <a:t>] «le sel» en tant que substance minérale, extraite de certaines mines dans la tradition amazighe, garde son statut symbolique. Le sel peut symboliser la baraka et l’hospitalité.</a:t>
            </a:r>
          </a:p>
          <a:p>
            <a:pPr>
              <a:buNone/>
            </a:pP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60</a:t>
            </a:fld>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lnSpcReduction="10000"/>
          </a:bodyPr>
          <a:lstStyle/>
          <a:p>
            <a:pPr algn="just">
              <a:buNone/>
            </a:pPr>
            <a:r>
              <a:rPr lang="fr-FR" dirty="0" smtClean="0"/>
              <a:t>L’actualisation de l’entité [fus]  «la main » dans cette </a:t>
            </a:r>
            <a:r>
              <a:rPr lang="fr-FR" dirty="0" err="1" smtClean="0"/>
              <a:t>synapsie</a:t>
            </a:r>
            <a:r>
              <a:rPr lang="fr-FR" dirty="0" smtClean="0"/>
              <a:t> décrit  l’acte d’un don attribué par un malade à son guérisseur  pour un traitement particulier en médecine traditionnelle ; la valeur  de ce don n’est pas d’une grande importance, mais en tant que don, elle garde toujours sa valeur symbolique.</a:t>
            </a:r>
          </a:p>
          <a:p>
            <a:pPr algn="just">
              <a:buNone/>
            </a:pPr>
            <a:r>
              <a:rPr lang="fr-FR" dirty="0" smtClean="0"/>
              <a:t>Dans un autre sens, la </a:t>
            </a:r>
            <a:r>
              <a:rPr lang="fr-FR" dirty="0" err="1" smtClean="0"/>
              <a:t>synapsie</a:t>
            </a:r>
            <a:r>
              <a:rPr lang="fr-FR" dirty="0" smtClean="0"/>
              <a:t> peut être actualisée dans un autre contexte pour désigner l’usage abusif, excessif et injuste fait de mauvaise foi dans le but de détourner la loi et le système des valeurs à des fins personnelles. Il est jugé moralement comme une pratique contraire à l’éthique.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61</a:t>
            </a:fld>
            <a:endParaRPr lang="fr-F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buNone/>
            </a:pPr>
            <a:r>
              <a:rPr lang="fr-FR" b="1" dirty="0" smtClean="0"/>
              <a:t>4 – Domaine vestimentaire : </a:t>
            </a:r>
            <a:r>
              <a:rPr lang="fr-FR" b="1" dirty="0" err="1" smtClean="0"/>
              <a:t>Npc</a:t>
            </a:r>
            <a:r>
              <a:rPr lang="fr-FR" b="1" dirty="0" smtClean="0"/>
              <a:t>+</a:t>
            </a:r>
            <a:r>
              <a:rPr lang="fr-FR" b="1" dirty="0" err="1" smtClean="0"/>
              <a:t>prép</a:t>
            </a:r>
            <a:r>
              <a:rPr lang="fr-FR" b="1" dirty="0" smtClean="0"/>
              <a:t>+NV</a:t>
            </a:r>
            <a:endParaRPr lang="fr-FR" dirty="0" smtClean="0"/>
          </a:p>
          <a:p>
            <a:pPr algn="just">
              <a:buNone/>
            </a:pPr>
            <a:r>
              <a:rPr lang="fr-FR" dirty="0" smtClean="0"/>
              <a:t> Dans les </a:t>
            </a:r>
            <a:r>
              <a:rPr lang="fr-FR" dirty="0" err="1" smtClean="0"/>
              <a:t>synapsies</a:t>
            </a:r>
            <a:r>
              <a:rPr lang="fr-FR" dirty="0" smtClean="0"/>
              <a:t>  suivantes : [fus  </a:t>
            </a:r>
            <a:r>
              <a:rPr lang="fr-FR" dirty="0" err="1" smtClean="0"/>
              <a:t>ttqmižžat</a:t>
            </a:r>
            <a:r>
              <a:rPr lang="fr-FR" dirty="0" smtClean="0"/>
              <a:t>] « la main de la chemise » [fus </a:t>
            </a:r>
            <a:r>
              <a:rPr lang="fr-FR" dirty="0" err="1" smtClean="0"/>
              <a:t>uzedžab</a:t>
            </a:r>
            <a:r>
              <a:rPr lang="fr-FR" dirty="0" smtClean="0"/>
              <a:t>] « la main de la djellaba », [fus  </a:t>
            </a:r>
            <a:r>
              <a:rPr lang="fr-FR" dirty="0" err="1" smtClean="0"/>
              <a:t>ffista</a:t>
            </a:r>
            <a:r>
              <a:rPr lang="fr-FR" dirty="0" smtClean="0"/>
              <a:t> ] « la main de la veste », [fus </a:t>
            </a:r>
            <a:r>
              <a:rPr lang="fr-FR" dirty="0" err="1" smtClean="0"/>
              <a:t>ttriku</a:t>
            </a:r>
            <a:r>
              <a:rPr lang="fr-FR" dirty="0" smtClean="0"/>
              <a:t>] « la main du tricot ». La partie du corps [fus] « la main » désigne  la partie d'un vêtement qui entoure le bras de forme et de dimension variable, dans laquelle on passe le bras et qui le recouvre en totalité ou en partie. Ainsi, ces </a:t>
            </a:r>
            <a:r>
              <a:rPr lang="fr-FR" dirty="0" err="1" smtClean="0"/>
              <a:t>synapsies</a:t>
            </a:r>
            <a:r>
              <a:rPr lang="fr-FR" dirty="0" smtClean="0"/>
              <a:t> peuvent être commutées avec le terme [</a:t>
            </a:r>
            <a:r>
              <a:rPr lang="fr-FR" dirty="0" err="1" smtClean="0"/>
              <a:t>aġraw</a:t>
            </a:r>
            <a:r>
              <a:rPr lang="fr-FR" dirty="0" smtClean="0"/>
              <a:t>] pour désigner la partie de vêtement dans laquelle on passe le bras.</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pPr algn="just">
              <a:buNone/>
            </a:pPr>
            <a:r>
              <a:rPr lang="fr-FR" dirty="0" smtClean="0"/>
              <a:t> Il s’agit du phénomène de l’assimilation, un phonème va subir une modification d’un autre phonème voisin et qui peuvent partager des traits articulatoires communs, ce processus engendrent une influence mutuelle entre ces sons dans la langue amazighe rifaine, à ce propos, nous pouvons dégager plusieurs règles d’assimilation :   (n+w = </a:t>
            </a:r>
            <a:r>
              <a:rPr lang="fr-FR" dirty="0" err="1" smtClean="0"/>
              <a:t>ww</a:t>
            </a:r>
            <a:r>
              <a:rPr lang="fr-FR" dirty="0" smtClean="0"/>
              <a:t> ),  (n+f = ff  ), (n+l = </a:t>
            </a:r>
            <a:r>
              <a:rPr lang="fr-FR" dirty="0" err="1" smtClean="0"/>
              <a:t>ll</a:t>
            </a:r>
            <a:r>
              <a:rPr lang="fr-FR" dirty="0" smtClean="0"/>
              <a:t> ), etc.</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63</a:t>
            </a:fld>
            <a:endParaRPr lang="fr-F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b="1" dirty="0" smtClean="0"/>
              <a:t>5 - Ustensiles de cuisine :  N+</a:t>
            </a:r>
            <a:r>
              <a:rPr lang="fr-FR" b="1" dirty="0" err="1" smtClean="0"/>
              <a:t>prép</a:t>
            </a:r>
            <a:r>
              <a:rPr lang="fr-FR" b="1" dirty="0" smtClean="0"/>
              <a:t>+N</a:t>
            </a:r>
            <a:endParaRPr lang="fr-FR" dirty="0" smtClean="0"/>
          </a:p>
          <a:p>
            <a:pPr algn="just">
              <a:buNone/>
            </a:pPr>
            <a:r>
              <a:rPr lang="fr-FR" dirty="0" smtClean="0"/>
              <a:t>L’actualisation de l’entité [fus] « la main » dans  les </a:t>
            </a:r>
            <a:r>
              <a:rPr lang="fr-FR" dirty="0" err="1" smtClean="0"/>
              <a:t>synapsies</a:t>
            </a:r>
            <a:r>
              <a:rPr lang="fr-FR" dirty="0" smtClean="0"/>
              <a:t> suivantes : [</a:t>
            </a:r>
            <a:r>
              <a:rPr lang="nl-NL" dirty="0" err="1" smtClean="0"/>
              <a:t>fus</a:t>
            </a:r>
            <a:r>
              <a:rPr lang="nl-NL" dirty="0" smtClean="0"/>
              <a:t>  </a:t>
            </a:r>
            <a:r>
              <a:rPr lang="nl-NL" dirty="0" err="1" smtClean="0"/>
              <a:t>umeqraž</a:t>
            </a:r>
            <a:r>
              <a:rPr lang="nl-NL" dirty="0" smtClean="0"/>
              <a:t>] </a:t>
            </a:r>
            <a:r>
              <a:rPr lang="fr-FR" dirty="0" smtClean="0"/>
              <a:t> « la main de la bouilloire », [</a:t>
            </a:r>
            <a:r>
              <a:rPr lang="nl-NL" dirty="0" err="1" smtClean="0"/>
              <a:t>fus</a:t>
            </a:r>
            <a:r>
              <a:rPr lang="nl-NL" dirty="0" smtClean="0"/>
              <a:t> </a:t>
            </a:r>
            <a:r>
              <a:rPr lang="nl-NL" dirty="0" err="1" smtClean="0"/>
              <a:t>ubaraḏ</a:t>
            </a:r>
            <a:r>
              <a:rPr lang="fr-FR" dirty="0" smtClean="0"/>
              <a:t>] « la main de la  théière » et [fus  </a:t>
            </a:r>
            <a:r>
              <a:rPr lang="fr-FR" dirty="0" err="1" smtClean="0"/>
              <a:t>ttziyyat</a:t>
            </a:r>
            <a:r>
              <a:rPr lang="fr-FR" dirty="0" smtClean="0"/>
              <a:t>] « la main de la bouteille], désigne,  essentiellement, l’anse et la poignée de ces objets, c’est-à-dire la partie d’un instrument ou d’un outil  réservé uniquement  pour saisir ces objets par la main.</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lnSpcReduction="10000"/>
          </a:bodyPr>
          <a:lstStyle/>
          <a:p>
            <a:pPr>
              <a:buNone/>
            </a:pPr>
            <a:r>
              <a:rPr lang="fr-FR" b="1" dirty="0" smtClean="0"/>
              <a:t>6 - Objets divers : </a:t>
            </a:r>
            <a:r>
              <a:rPr lang="fr-FR" b="1" dirty="0" err="1" smtClean="0"/>
              <a:t>Npc</a:t>
            </a:r>
            <a:r>
              <a:rPr lang="fr-FR" b="1" dirty="0" smtClean="0"/>
              <a:t> + </a:t>
            </a:r>
            <a:r>
              <a:rPr lang="fr-FR" b="1" dirty="0" err="1" smtClean="0"/>
              <a:t>prép</a:t>
            </a:r>
            <a:r>
              <a:rPr lang="fr-FR" b="1" dirty="0" smtClean="0"/>
              <a:t>+N</a:t>
            </a:r>
            <a:endParaRPr lang="fr-FR" dirty="0" smtClean="0"/>
          </a:p>
          <a:p>
            <a:pPr algn="just">
              <a:buNone/>
            </a:pPr>
            <a:r>
              <a:rPr lang="fr-FR" dirty="0" smtClean="0"/>
              <a:t>L’entité [fus] « la main » est actualisée dans  des </a:t>
            </a:r>
            <a:r>
              <a:rPr lang="fr-FR" dirty="0" err="1" smtClean="0"/>
              <a:t>synapsies</a:t>
            </a:r>
            <a:r>
              <a:rPr lang="fr-FR" dirty="0" smtClean="0"/>
              <a:t> pour désigner  des objets divers, ainsi, son emploi  dans la </a:t>
            </a:r>
            <a:r>
              <a:rPr lang="fr-FR" dirty="0" err="1" smtClean="0"/>
              <a:t>synapsie</a:t>
            </a:r>
            <a:r>
              <a:rPr lang="fr-FR" dirty="0" smtClean="0"/>
              <a:t> [fus  </a:t>
            </a:r>
            <a:r>
              <a:rPr lang="fr-FR" dirty="0" err="1" smtClean="0"/>
              <a:t>ššmeɛ</a:t>
            </a:r>
            <a:r>
              <a:rPr lang="fr-FR" dirty="0" smtClean="0"/>
              <a:t>] «la main des bougies »  peut désigner un paquet  qui contient six bougies. L’actualisation de l’entité [fus] «la main » dans la </a:t>
            </a:r>
            <a:r>
              <a:rPr lang="fr-FR" dirty="0" err="1" smtClean="0"/>
              <a:t>synapsie</a:t>
            </a:r>
            <a:r>
              <a:rPr lang="fr-FR" dirty="0" smtClean="0"/>
              <a:t> [fus  </a:t>
            </a:r>
            <a:r>
              <a:rPr lang="fr-FR" dirty="0" err="1" smtClean="0"/>
              <a:t>wwemža</a:t>
            </a:r>
            <a:r>
              <a:rPr lang="fr-FR" dirty="0" smtClean="0"/>
              <a:t>(r)] «la main de la faucille » désigne la partie en bois qui permet au  moissonneur de s’en servir. Dans la </a:t>
            </a:r>
            <a:r>
              <a:rPr lang="fr-FR" dirty="0" err="1" smtClean="0"/>
              <a:t>synapsie</a:t>
            </a:r>
            <a:r>
              <a:rPr lang="fr-FR" dirty="0" smtClean="0"/>
              <a:t> [fus    </a:t>
            </a:r>
            <a:r>
              <a:rPr lang="fr-FR" dirty="0" err="1" smtClean="0"/>
              <a:t>ttewwaṯ</a:t>
            </a:r>
            <a:r>
              <a:rPr lang="fr-FR" dirty="0" smtClean="0"/>
              <a:t>] « la main de la porte » désigne la poignée de la porte. L’emploi de la </a:t>
            </a:r>
            <a:r>
              <a:rPr lang="fr-FR" dirty="0" err="1" smtClean="0"/>
              <a:t>synapsie</a:t>
            </a:r>
            <a:r>
              <a:rPr lang="fr-FR" dirty="0" smtClean="0"/>
              <a:t> [fus  </a:t>
            </a:r>
            <a:r>
              <a:rPr lang="fr-FR" dirty="0" err="1" smtClean="0"/>
              <a:t>rrmehraz</a:t>
            </a:r>
            <a:r>
              <a:rPr lang="fr-FR" dirty="0" smtClean="0"/>
              <a:t>] « la main du mortier » désigne essentiellement le pilon du mortier.</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65</a:t>
            </a:fld>
            <a:endParaRPr lang="fr-F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lnSpcReduction="10000"/>
          </a:bodyPr>
          <a:lstStyle/>
          <a:p>
            <a:pPr>
              <a:buNone/>
            </a:pPr>
            <a:r>
              <a:rPr lang="fr-FR" b="1" dirty="0" smtClean="0"/>
              <a:t>7 - Actes divers :	</a:t>
            </a:r>
            <a:endParaRPr lang="fr-FR" dirty="0" smtClean="0"/>
          </a:p>
          <a:p>
            <a:pPr>
              <a:buNone/>
            </a:pPr>
            <a:r>
              <a:rPr lang="fr-FR" b="1" dirty="0" smtClean="0"/>
              <a:t>a - N+</a:t>
            </a:r>
            <a:r>
              <a:rPr lang="fr-FR" b="1" dirty="0" err="1" smtClean="0"/>
              <a:t>prép</a:t>
            </a:r>
            <a:r>
              <a:rPr lang="fr-FR" b="1" dirty="0" smtClean="0"/>
              <a:t>+N</a:t>
            </a:r>
            <a:endParaRPr lang="fr-FR" dirty="0" smtClean="0"/>
          </a:p>
          <a:p>
            <a:pPr algn="just">
              <a:buNone/>
            </a:pPr>
            <a:r>
              <a:rPr lang="fr-FR" dirty="0" smtClean="0"/>
              <a:t>L’actualisation de la partie du corps [fus] « la main » dans des actes divers peut engendrer des oppositions au niveau de leurs signifiés ;  ainsi, la </a:t>
            </a:r>
            <a:r>
              <a:rPr lang="fr-FR" dirty="0" err="1" smtClean="0"/>
              <a:t>synapsie</a:t>
            </a:r>
            <a:r>
              <a:rPr lang="fr-FR" dirty="0" smtClean="0"/>
              <a:t> [fus </a:t>
            </a:r>
            <a:r>
              <a:rPr lang="fr-FR" dirty="0" err="1" smtClean="0"/>
              <a:t>rrebbi</a:t>
            </a:r>
            <a:r>
              <a:rPr lang="fr-FR" dirty="0" smtClean="0"/>
              <a:t>] « la main de Dieu »  s’oppose à la </a:t>
            </a:r>
            <a:r>
              <a:rPr lang="fr-FR" dirty="0" err="1" smtClean="0"/>
              <a:t>synapsie</a:t>
            </a:r>
            <a:r>
              <a:rPr lang="fr-FR" dirty="0" smtClean="0"/>
              <a:t> [fus </a:t>
            </a:r>
            <a:r>
              <a:rPr lang="fr-FR" dirty="0" err="1" smtClean="0"/>
              <a:t>bbnaḏem</a:t>
            </a:r>
            <a:r>
              <a:rPr lang="fr-FR" dirty="0" smtClean="0"/>
              <a:t>] « la main du fils d’Adam». Nous constatons que  cette opposition s’actualise au niveau du sens figuré, dans la </a:t>
            </a:r>
            <a:r>
              <a:rPr lang="fr-FR" dirty="0" err="1" smtClean="0"/>
              <a:t>synapsie</a:t>
            </a:r>
            <a:r>
              <a:rPr lang="fr-FR" dirty="0" smtClean="0"/>
              <a:t> [fus  </a:t>
            </a:r>
            <a:r>
              <a:rPr lang="fr-FR" dirty="0" err="1" smtClean="0"/>
              <a:t>bbnaḏem</a:t>
            </a:r>
            <a:r>
              <a:rPr lang="fr-FR" dirty="0" smtClean="0"/>
              <a:t>] « la main du fils d’Adam » peut connoter certains actes qu’un être humain peut gérer, par opposition, tous les actes qu’un être humain ne peut pas accomplir, subir ou assumer seront attribués à Dieu.</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b="1" dirty="0" smtClean="0"/>
              <a:t>b - N+</a:t>
            </a:r>
            <a:r>
              <a:rPr lang="fr-FR" b="1" dirty="0" err="1" smtClean="0"/>
              <a:t>prép</a:t>
            </a:r>
            <a:r>
              <a:rPr lang="fr-FR" b="1" dirty="0" smtClean="0"/>
              <a:t>+</a:t>
            </a:r>
            <a:r>
              <a:rPr lang="fr-FR" b="1" dirty="0" err="1" smtClean="0"/>
              <a:t>Npc</a:t>
            </a:r>
            <a:endParaRPr lang="fr-FR" dirty="0" smtClean="0"/>
          </a:p>
          <a:p>
            <a:pPr>
              <a:buNone/>
            </a:pPr>
            <a:r>
              <a:rPr lang="fr-FR" dirty="0" smtClean="0"/>
              <a:t>La structure syntaxique (N+</a:t>
            </a:r>
            <a:r>
              <a:rPr lang="fr-FR" dirty="0" err="1" smtClean="0"/>
              <a:t>prép</a:t>
            </a:r>
            <a:r>
              <a:rPr lang="fr-FR" dirty="0" smtClean="0"/>
              <a:t>+</a:t>
            </a:r>
            <a:r>
              <a:rPr lang="fr-FR" dirty="0" err="1" smtClean="0"/>
              <a:t>Npc</a:t>
            </a:r>
            <a:r>
              <a:rPr lang="fr-FR" dirty="0" smtClean="0"/>
              <a:t>) de la </a:t>
            </a:r>
            <a:r>
              <a:rPr lang="fr-FR" dirty="0" err="1" smtClean="0"/>
              <a:t>synapsie</a:t>
            </a:r>
            <a:r>
              <a:rPr lang="fr-FR" dirty="0" smtClean="0"/>
              <a:t> [</a:t>
            </a:r>
            <a:r>
              <a:rPr lang="nl-NL" dirty="0" err="1" smtClean="0"/>
              <a:t>rxeṭṭ</a:t>
            </a:r>
            <a:r>
              <a:rPr lang="nl-NL" dirty="0" smtClean="0"/>
              <a:t> </a:t>
            </a:r>
            <a:r>
              <a:rPr lang="nl-NL" dirty="0" err="1" smtClean="0"/>
              <a:t>ufus</a:t>
            </a:r>
            <a:r>
              <a:rPr lang="nl-NL" dirty="0" smtClean="0"/>
              <a:t>]  </a:t>
            </a:r>
            <a:r>
              <a:rPr lang="fr-FR" dirty="0" smtClean="0"/>
              <a:t>«l’écriture de la main » décrit un acte de l’être humain, il s’agit d’une signature faite par un individu pour attester ou confirmer quelque chose sur papier. Ce témoignage est attesté presque dans toutes les administrations et  institutions de l’État.</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67</a:t>
            </a:fld>
            <a:endParaRPr lang="fr-F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92500"/>
          </a:bodyPr>
          <a:lstStyle/>
          <a:p>
            <a:pPr>
              <a:buNone/>
            </a:pPr>
            <a:r>
              <a:rPr lang="fr-FR" b="1" dirty="0" smtClean="0"/>
              <a:t>8 – Emploi du diminutif </a:t>
            </a:r>
            <a:endParaRPr lang="fr-FR" dirty="0" smtClean="0"/>
          </a:p>
          <a:p>
            <a:pPr>
              <a:buNone/>
            </a:pPr>
            <a:r>
              <a:rPr lang="fr-FR" dirty="0" smtClean="0"/>
              <a:t>L’actualisation de l’entité [fus] «la main» employée  au diminutif dans la </a:t>
            </a:r>
            <a:r>
              <a:rPr lang="fr-FR" dirty="0" err="1" smtClean="0"/>
              <a:t>synapsie</a:t>
            </a:r>
            <a:r>
              <a:rPr lang="fr-FR" dirty="0" smtClean="0"/>
              <a:t> [</a:t>
            </a:r>
            <a:r>
              <a:rPr lang="fr-FR" dirty="0" err="1" smtClean="0"/>
              <a:t>ṯfusṯ</a:t>
            </a:r>
            <a:r>
              <a:rPr lang="fr-FR" dirty="0" smtClean="0"/>
              <a:t>  </a:t>
            </a:r>
            <a:r>
              <a:rPr lang="fr-FR" dirty="0" err="1" smtClean="0"/>
              <a:t>ššḏiẖ</a:t>
            </a:r>
            <a:r>
              <a:rPr lang="fr-FR" dirty="0" smtClean="0"/>
              <a:t>] « la main petite de danse » s’emploie  pour désigner  une partie de danse.  </a:t>
            </a:r>
          </a:p>
          <a:p>
            <a:pPr>
              <a:buNone/>
            </a:pPr>
            <a:r>
              <a:rPr lang="fr-FR" dirty="0" smtClean="0"/>
              <a:t>Dans une autre </a:t>
            </a:r>
            <a:r>
              <a:rPr lang="fr-FR" dirty="0" err="1" smtClean="0"/>
              <a:t>synapsie</a:t>
            </a:r>
            <a:r>
              <a:rPr lang="fr-FR" dirty="0" smtClean="0"/>
              <a:t>, l’emploi de l’entité [</a:t>
            </a:r>
            <a:r>
              <a:rPr lang="fr-FR" dirty="0" err="1" smtClean="0"/>
              <a:t>ṯfusṯ</a:t>
            </a:r>
            <a:r>
              <a:rPr lang="fr-FR" dirty="0" smtClean="0"/>
              <a:t>] au diminutif dans la </a:t>
            </a:r>
            <a:r>
              <a:rPr lang="fr-FR" dirty="0" err="1" smtClean="0"/>
              <a:t>synapsie</a:t>
            </a:r>
            <a:r>
              <a:rPr lang="fr-FR" dirty="0" smtClean="0"/>
              <a:t> [</a:t>
            </a:r>
            <a:r>
              <a:rPr lang="fr-FR" dirty="0" err="1" smtClean="0"/>
              <a:t>ṯfusṯ</a:t>
            </a:r>
            <a:r>
              <a:rPr lang="fr-FR" dirty="0" smtClean="0"/>
              <a:t>    </a:t>
            </a:r>
            <a:r>
              <a:rPr lang="fr-FR" dirty="0" err="1" smtClean="0"/>
              <a:t>wwaman</a:t>
            </a:r>
            <a:r>
              <a:rPr lang="fr-FR" dirty="0" smtClean="0"/>
              <a:t> ] « la main petite d’eau » décrit une certaine tradition amazighe à propos de la distribution de l’eau pour irriguer les champs. Il s’agit d’un droit légitime régi selon certaines traditions qui permet aux cultivateurs d’accéder, à tour de rôle, à une part temporelle limitée  pour qu’ils puissent irriguer leurs champs. La </a:t>
            </a:r>
            <a:r>
              <a:rPr lang="fr-FR" dirty="0" err="1" smtClean="0"/>
              <a:t>synapsie</a:t>
            </a:r>
            <a:r>
              <a:rPr lang="fr-FR" dirty="0" smtClean="0"/>
              <a:t> peut commuter avec une autre </a:t>
            </a:r>
            <a:r>
              <a:rPr lang="fr-FR" dirty="0" err="1" smtClean="0"/>
              <a:t>synapsie</a:t>
            </a:r>
            <a:r>
              <a:rPr lang="fr-FR" dirty="0" smtClean="0"/>
              <a:t> [</a:t>
            </a:r>
            <a:r>
              <a:rPr lang="fr-FR" dirty="0" err="1" smtClean="0"/>
              <a:t>nnubeṯ</a:t>
            </a:r>
            <a:r>
              <a:rPr lang="fr-FR" dirty="0" smtClean="0"/>
              <a:t>  </a:t>
            </a:r>
            <a:r>
              <a:rPr lang="fr-FR" dirty="0" err="1" smtClean="0"/>
              <a:t>wwaman</a:t>
            </a:r>
            <a:r>
              <a:rPr lang="fr-FR" dirty="0" smtClean="0"/>
              <a:t>] «le rôle de l’eau».</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68</a:t>
            </a:fld>
            <a:endParaRPr lang="fr-F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Dans un autre contexte, l’emploi de l’entité  [fus] «la main» au diminutif dans la </a:t>
            </a:r>
            <a:r>
              <a:rPr lang="fr-FR" dirty="0" err="1" smtClean="0"/>
              <a:t>synapsie</a:t>
            </a:r>
            <a:r>
              <a:rPr lang="fr-FR" dirty="0" smtClean="0"/>
              <a:t>  [</a:t>
            </a:r>
            <a:r>
              <a:rPr lang="fr-FR" dirty="0" err="1" smtClean="0"/>
              <a:t>ṯfusṯ</a:t>
            </a:r>
            <a:r>
              <a:rPr lang="fr-FR" dirty="0" smtClean="0"/>
              <a:t>  </a:t>
            </a:r>
            <a:r>
              <a:rPr lang="fr-FR" dirty="0" err="1" smtClean="0"/>
              <a:t>yyiḍeṣ</a:t>
            </a:r>
            <a:r>
              <a:rPr lang="fr-FR" dirty="0" smtClean="0"/>
              <a:t> ] « la main petite de sommeil » désigne un sommeil peu profond et  de courte durée.</a:t>
            </a:r>
            <a:endParaRPr lang="fr-FR" b="1" dirty="0" smtClean="0"/>
          </a:p>
          <a:p>
            <a:pPr>
              <a:buNone/>
            </a:pPr>
            <a:r>
              <a:rPr lang="fr-FR" b="1" dirty="0" smtClean="0"/>
              <a:t>9. Domaine de l’agriculture</a:t>
            </a:r>
            <a:endParaRPr lang="fr-FR" dirty="0" smtClean="0"/>
          </a:p>
          <a:p>
            <a:pPr algn="just">
              <a:buNone/>
            </a:pPr>
            <a:r>
              <a:rPr lang="fr-FR" dirty="0" smtClean="0"/>
              <a:t>L’usage  de la </a:t>
            </a:r>
            <a:r>
              <a:rPr lang="fr-FR" dirty="0" err="1" smtClean="0"/>
              <a:t>synapsie</a:t>
            </a:r>
            <a:r>
              <a:rPr lang="fr-FR" dirty="0" smtClean="0"/>
              <a:t> [</a:t>
            </a:r>
            <a:r>
              <a:rPr lang="fr-FR" dirty="0" err="1" smtClean="0"/>
              <a:t>ṯfusṯ</a:t>
            </a:r>
            <a:r>
              <a:rPr lang="fr-FR" dirty="0" smtClean="0"/>
              <a:t>  </a:t>
            </a:r>
            <a:r>
              <a:rPr lang="fr-FR" dirty="0" err="1" smtClean="0"/>
              <a:t>wwesġar</a:t>
            </a:r>
            <a:r>
              <a:rPr lang="fr-FR" dirty="0" smtClean="0"/>
              <a:t>] « la main petite de la charrue » dans le domaine de l’agriculture désigne l'une des pièces de bois ou de fer munies de poignées et placées à l'arrière d'une charrue qui servent à la diriger,  cette partie de forme allongée, et plus ou moins droite, par laquelle on tient la charrue lorsqu'on l'utilise.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69</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Contenu du cours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62500" lnSpcReduction="20000"/>
          </a:bodyPr>
          <a:lstStyle/>
          <a:p>
            <a:pPr>
              <a:buNone/>
            </a:pPr>
            <a:r>
              <a:rPr lang="fr-FR" dirty="0" smtClean="0"/>
              <a:t>Introduction </a:t>
            </a:r>
          </a:p>
          <a:p>
            <a:pPr>
              <a:buNone/>
            </a:pPr>
            <a:r>
              <a:rPr lang="fr-FR" dirty="0" smtClean="0"/>
              <a:t>-Aperçu sur la linguistique et ses branches </a:t>
            </a:r>
          </a:p>
          <a:p>
            <a:pPr marL="571500" indent="-571500">
              <a:buNone/>
            </a:pPr>
            <a:r>
              <a:rPr lang="fr-FR" dirty="0" smtClean="0"/>
              <a:t>I) Les catégories linguistiques en amazighe      </a:t>
            </a:r>
          </a:p>
          <a:p>
            <a:pPr marL="571500" indent="-571500">
              <a:buNone/>
            </a:pPr>
            <a:r>
              <a:rPr lang="fr-FR" dirty="0" smtClean="0"/>
              <a:t>II) Lexique, vocabulaire : critères de distinction</a:t>
            </a:r>
          </a:p>
          <a:p>
            <a:pPr marL="571500" indent="-571500">
              <a:buNone/>
            </a:pPr>
            <a:r>
              <a:rPr lang="fr-FR" dirty="0" smtClean="0"/>
              <a:t>III) Lexicologie amazighe</a:t>
            </a:r>
          </a:p>
          <a:p>
            <a:pPr marL="571500" indent="-571500">
              <a:buNone/>
            </a:pPr>
            <a:r>
              <a:rPr lang="fr-FR" dirty="0" smtClean="0"/>
              <a:t> 1) La formation du vocabulaire amazighe:</a:t>
            </a:r>
          </a:p>
          <a:p>
            <a:pPr marL="571500" indent="-571500">
              <a:buNone/>
            </a:pPr>
            <a:r>
              <a:rPr lang="fr-FR" dirty="0" smtClean="0"/>
              <a:t>  a) dérivation</a:t>
            </a:r>
          </a:p>
          <a:p>
            <a:pPr marL="571500" indent="-571500">
              <a:buNone/>
            </a:pPr>
            <a:r>
              <a:rPr lang="fr-FR" dirty="0" smtClean="0"/>
              <a:t>  b) composition</a:t>
            </a:r>
          </a:p>
          <a:p>
            <a:pPr marL="571500" indent="-571500">
              <a:buNone/>
            </a:pPr>
            <a:r>
              <a:rPr lang="fr-FR" dirty="0" smtClean="0"/>
              <a:t>2) Paronymie, homonymie, (para) synonymie, antonymie, polysémie</a:t>
            </a:r>
          </a:p>
          <a:p>
            <a:pPr marL="571500" indent="-571500">
              <a:buNone/>
            </a:pPr>
            <a:r>
              <a:rPr lang="fr-FR" dirty="0" smtClean="0"/>
              <a:t>3) Lexique et sémantique:</a:t>
            </a:r>
          </a:p>
          <a:p>
            <a:pPr marL="571500" indent="-571500">
              <a:buNone/>
            </a:pPr>
            <a:r>
              <a:rPr lang="fr-FR" dirty="0" smtClean="0"/>
              <a:t>      connotation/dénotation</a:t>
            </a:r>
          </a:p>
          <a:p>
            <a:pPr marL="571500" indent="-571500">
              <a:buNone/>
            </a:pPr>
            <a:r>
              <a:rPr lang="fr-FR" dirty="0" smtClean="0"/>
              <a:t>IV) Lexicographie amazighe</a:t>
            </a:r>
          </a:p>
          <a:p>
            <a:pPr marL="571500" indent="-571500">
              <a:buNone/>
            </a:pPr>
            <a:r>
              <a:rPr lang="fr-FR" dirty="0" smtClean="0"/>
              <a:t>1) Historique de la lexicographie amazighe</a:t>
            </a:r>
          </a:p>
          <a:p>
            <a:pPr marL="571500" indent="-571500">
              <a:buNone/>
            </a:pPr>
            <a:r>
              <a:rPr lang="fr-FR" dirty="0" smtClean="0"/>
              <a:t>2) Techniques de confection des dictionnaires amazighes</a:t>
            </a:r>
          </a:p>
          <a:p>
            <a:pPr marL="571500" indent="-571500">
              <a:buNone/>
            </a:pPr>
            <a:r>
              <a:rPr lang="fr-FR" dirty="0" smtClean="0"/>
              <a:t>3) Types de dictionnaire</a:t>
            </a:r>
          </a:p>
          <a:p>
            <a:pPr marL="571500" indent="-571500">
              <a:buNone/>
            </a:pPr>
            <a:r>
              <a:rPr lang="fr-FR" dirty="0" smtClean="0"/>
              <a:t>4) Microstructure </a:t>
            </a:r>
          </a:p>
          <a:p>
            <a:pPr marL="571500" indent="-571500">
              <a:buNone/>
            </a:pPr>
            <a:r>
              <a:rPr lang="fr-FR" dirty="0" smtClean="0"/>
              <a:t>     -Définition lexicographique: types et supports</a:t>
            </a:r>
          </a:p>
          <a:p>
            <a:pPr marL="571500" indent="-571500">
              <a:buNone/>
            </a:pPr>
            <a:r>
              <a:rPr lang="fr-FR" dirty="0" smtClean="0"/>
              <a:t>5) Macrostructure</a:t>
            </a:r>
          </a:p>
          <a:p>
            <a:pPr marL="571500" indent="-571500">
              <a:buNone/>
            </a:pPr>
            <a:endParaRPr lang="fr-FR" dirty="0" smtClean="0"/>
          </a:p>
          <a:p>
            <a:pPr marL="571500" indent="-571500">
              <a:buNone/>
            </a:pPr>
            <a:endParaRPr lang="fr-FR" dirty="0" smtClean="0"/>
          </a:p>
          <a:p>
            <a:pPr marL="571500" indent="-571500">
              <a:buNone/>
            </a:pPr>
            <a:endParaRPr lang="fr-FR" dirty="0" smtClean="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7</a:t>
            </a:fld>
            <a:endParaRPr lang="fr-F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sz="2700" dirty="0" smtClean="0"/>
              <a:t>Paronymie, homonymie, (para) synonymie, antonymie, polysémie</a:t>
            </a:r>
            <a:br>
              <a:rPr lang="fr-FR" sz="2700" dirty="0" smtClean="0"/>
            </a:br>
            <a:endParaRPr lang="fr-FR" sz="2700" dirty="0"/>
          </a:p>
        </p:txBody>
      </p:sp>
      <p:sp>
        <p:nvSpPr>
          <p:cNvPr id="3" name="Espace réservé du contenu 2"/>
          <p:cNvSpPr>
            <a:spLocks noGrp="1"/>
          </p:cNvSpPr>
          <p:nvPr>
            <p:ph idx="1"/>
          </p:nvPr>
        </p:nvSpPr>
        <p:spPr>
          <a:xfrm>
            <a:off x="457200" y="1357298"/>
            <a:ext cx="7239000" cy="5098438"/>
          </a:xfrm>
        </p:spPr>
        <p:txBody>
          <a:bodyPr/>
          <a:lstStyle/>
          <a:p>
            <a:pPr algn="just">
              <a:buNone/>
            </a:pPr>
            <a:r>
              <a:rPr lang="fr-FR" sz="2000" dirty="0" smtClean="0"/>
              <a:t>Les paronymes sont des mots presque homonymes. De ce fait, ils présentent une ressemblance approximative de sens ou d’orthographe:</a:t>
            </a:r>
          </a:p>
          <a:p>
            <a:pPr algn="just">
              <a:buNone/>
            </a:pPr>
            <a:r>
              <a:rPr lang="fr-FR" sz="2000" dirty="0" err="1" smtClean="0"/>
              <a:t>izi</a:t>
            </a:r>
            <a:r>
              <a:rPr lang="fr-FR" sz="2000" dirty="0" smtClean="0"/>
              <a:t> « mouche »        </a:t>
            </a:r>
            <a:r>
              <a:rPr lang="fr-FR" sz="2000" dirty="0" err="1" smtClean="0"/>
              <a:t>iri</a:t>
            </a:r>
            <a:r>
              <a:rPr lang="fr-FR" sz="2000" dirty="0" smtClean="0"/>
              <a:t> « cou »        </a:t>
            </a:r>
          </a:p>
          <a:p>
            <a:pPr algn="just">
              <a:buNone/>
            </a:pPr>
            <a:r>
              <a:rPr lang="fr-FR" sz="2000" dirty="0" err="1" smtClean="0"/>
              <a:t>iri</a:t>
            </a:r>
            <a:r>
              <a:rPr lang="fr-FR" sz="2000" dirty="0" smtClean="0"/>
              <a:t> « cou »     </a:t>
            </a:r>
            <a:r>
              <a:rPr lang="fr-FR" sz="2000" dirty="0" err="1" smtClean="0"/>
              <a:t>ari</a:t>
            </a:r>
            <a:r>
              <a:rPr lang="fr-FR" sz="2000" dirty="0" smtClean="0"/>
              <a:t> « alpha »</a:t>
            </a:r>
          </a:p>
          <a:p>
            <a:pPr>
              <a:buNone/>
            </a:pPr>
            <a:r>
              <a:rPr lang="fr-FR" sz="2000" dirty="0" smtClean="0"/>
              <a:t>Les homonymes sont des mots, sans avoir le même sens ou signification se prononcent de la même manière:</a:t>
            </a:r>
          </a:p>
          <a:p>
            <a:pPr>
              <a:buNone/>
            </a:pPr>
            <a:r>
              <a:rPr lang="fr-FR" sz="2000" dirty="0" err="1" smtClean="0"/>
              <a:t>ari</a:t>
            </a:r>
            <a:r>
              <a:rPr lang="fr-FR" sz="2000" dirty="0" smtClean="0"/>
              <a:t> « écrire »   </a:t>
            </a:r>
            <a:r>
              <a:rPr lang="fr-FR" sz="2000" dirty="0" err="1" smtClean="0"/>
              <a:t>ari</a:t>
            </a:r>
            <a:r>
              <a:rPr lang="fr-FR" sz="2000" dirty="0" smtClean="0"/>
              <a:t> « alpha »</a:t>
            </a:r>
          </a:p>
          <a:p>
            <a:pPr>
              <a:buNone/>
            </a:pPr>
            <a:r>
              <a:rPr lang="fr-FR" sz="2000" dirty="0" smtClean="0"/>
              <a:t>Les synonymes sont des mots ayant des analogies générales de sens. De fait, ils se diffèrent l’un de l’autre par des nuances d’acception (portée sémantique de chaque mot):</a:t>
            </a:r>
          </a:p>
          <a:p>
            <a:pPr>
              <a:buNone/>
            </a:pPr>
            <a:r>
              <a:rPr lang="fr-FR" sz="2000" dirty="0" err="1" smtClean="0"/>
              <a:t>aseqqil</a:t>
            </a:r>
            <a:r>
              <a:rPr lang="fr-FR" sz="2000" dirty="0" smtClean="0"/>
              <a:t>, </a:t>
            </a:r>
            <a:r>
              <a:rPr lang="fr-FR" sz="2000" dirty="0" err="1" smtClean="0"/>
              <a:t>alewwiq</a:t>
            </a:r>
            <a:r>
              <a:rPr lang="fr-FR" sz="2000" dirty="0" smtClean="0"/>
              <a:t>… « gifle »</a:t>
            </a:r>
          </a:p>
          <a:p>
            <a:pPr>
              <a:buNone/>
            </a:pP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70</a:t>
            </a:fld>
            <a:endParaRPr lang="fr-F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85000" lnSpcReduction="20000"/>
          </a:bodyPr>
          <a:lstStyle/>
          <a:p>
            <a:pPr algn="just">
              <a:buNone/>
            </a:pPr>
            <a:r>
              <a:rPr lang="fr-FR" dirty="0" smtClean="0"/>
              <a:t>Les antonymes sont des mots dont le sens de l’un s’oppose carrément à l’autre:</a:t>
            </a:r>
          </a:p>
          <a:p>
            <a:pPr algn="just">
              <a:buNone/>
            </a:pPr>
            <a:r>
              <a:rPr lang="fr-FR" dirty="0" err="1" smtClean="0"/>
              <a:t>lmewṯ</a:t>
            </a:r>
            <a:r>
              <a:rPr lang="fr-FR" dirty="0" smtClean="0"/>
              <a:t> « mort »     </a:t>
            </a:r>
            <a:r>
              <a:rPr lang="fr-FR" dirty="0" err="1" smtClean="0"/>
              <a:t>ṯuḏarṯ</a:t>
            </a:r>
            <a:r>
              <a:rPr lang="fr-FR" dirty="0" smtClean="0"/>
              <a:t> « vie »</a:t>
            </a:r>
          </a:p>
          <a:p>
            <a:pPr algn="just">
              <a:buNone/>
            </a:pPr>
            <a:r>
              <a:rPr lang="fr-FR" dirty="0" err="1" smtClean="0"/>
              <a:t>sennež</a:t>
            </a:r>
            <a:r>
              <a:rPr lang="fr-FR" dirty="0" smtClean="0"/>
              <a:t>  « en haut »    </a:t>
            </a:r>
            <a:r>
              <a:rPr lang="fr-FR" dirty="0" err="1" smtClean="0"/>
              <a:t>swadday</a:t>
            </a:r>
            <a:r>
              <a:rPr lang="fr-FR" dirty="0" smtClean="0"/>
              <a:t> « en bas »</a:t>
            </a:r>
          </a:p>
          <a:p>
            <a:pPr algn="just">
              <a:buNone/>
            </a:pPr>
            <a:r>
              <a:rPr lang="fr-FR" dirty="0" smtClean="0"/>
              <a:t>De même les antonymes sont des unités dont les sens sont contraires. Cette notion de « contraire » fait appel à des termes voisins comme ceux de complémentaires (</a:t>
            </a:r>
            <a:r>
              <a:rPr lang="fr-FR" dirty="0" err="1" smtClean="0"/>
              <a:t>aryaz</a:t>
            </a:r>
            <a:r>
              <a:rPr lang="fr-FR" dirty="0" smtClean="0"/>
              <a:t> « homme »,</a:t>
            </a:r>
            <a:r>
              <a:rPr lang="fr-FR" dirty="0" err="1" smtClean="0"/>
              <a:t>ṯameṭṭuṯ</a:t>
            </a:r>
            <a:r>
              <a:rPr lang="fr-FR" dirty="0" smtClean="0"/>
              <a:t> « femme » et de réciproques ( </a:t>
            </a:r>
            <a:r>
              <a:rPr lang="fr-FR" dirty="0" err="1" smtClean="0"/>
              <a:t>zenz</a:t>
            </a:r>
            <a:r>
              <a:rPr lang="fr-FR" dirty="0" smtClean="0"/>
              <a:t> « vendre, </a:t>
            </a:r>
            <a:r>
              <a:rPr lang="fr-FR" dirty="0" err="1" smtClean="0"/>
              <a:t>sseɣ</a:t>
            </a:r>
            <a:r>
              <a:rPr lang="fr-FR" dirty="0" smtClean="0"/>
              <a:t> « acheter »).</a:t>
            </a:r>
          </a:p>
          <a:p>
            <a:pPr algn="just">
              <a:buNone/>
            </a:pPr>
            <a:r>
              <a:rPr lang="fr-FR" dirty="0" smtClean="0"/>
              <a:t>Les mots polysémiques sont des mots ayant plusieurs sens. En ce sens, la polysémie s’oppose à la monosémie, c’est le cas des mots qui ont une seule et unique portée sémantique:</a:t>
            </a:r>
          </a:p>
          <a:p>
            <a:pPr algn="just">
              <a:buNone/>
            </a:pPr>
            <a:r>
              <a:rPr lang="fr-FR" dirty="0" err="1" smtClean="0"/>
              <a:t>anebḏu</a:t>
            </a:r>
            <a:r>
              <a:rPr lang="fr-FR" dirty="0" smtClean="0"/>
              <a:t> « été, période de moissonnage et récolte »</a:t>
            </a:r>
          </a:p>
          <a:p>
            <a:pPr algn="just">
              <a:buNone/>
            </a:pPr>
            <a:r>
              <a:rPr lang="fr-FR" dirty="0" smtClean="0"/>
              <a:t>Un signe est monosémique, lorsque dans un contexte donné, son signifiant renvoie à un seul signifié, et est polysémique, lorsque dans un contexte, son signifiant renvoie à plusieurs signifiés.</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71</a:t>
            </a:fld>
            <a:endParaRPr lang="fr-F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7239000" cy="1143000"/>
          </a:xfrm>
        </p:spPr>
        <p:txBody>
          <a:bodyPr>
            <a:normAutofit fontScale="90000"/>
          </a:bodyPr>
          <a:lstStyle/>
          <a:p>
            <a:pPr marL="571500" indent="-571500"/>
            <a:r>
              <a:rPr lang="fr-FR" dirty="0" smtClean="0"/>
              <a:t/>
            </a:r>
            <a:br>
              <a:rPr lang="fr-FR" dirty="0" smtClean="0"/>
            </a:br>
            <a:r>
              <a:rPr lang="fr-FR" dirty="0" smtClean="0"/>
              <a:t>3) Lexique et sémantique:</a:t>
            </a:r>
            <a:br>
              <a:rPr lang="fr-FR" dirty="0" smtClean="0"/>
            </a:br>
            <a:r>
              <a:rPr lang="fr-FR" dirty="0" smtClean="0"/>
              <a:t>      connotation/dénotation</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Lexicologie et sémantique</a:t>
            </a:r>
          </a:p>
          <a:p>
            <a:pPr>
              <a:buNone/>
            </a:pPr>
            <a:r>
              <a:rPr lang="fr-FR" dirty="0" smtClean="0"/>
              <a:t>les concepts de dénotation, de connotation, de monosémie et de polysémie sont tous empruntés à la sémantique, du moment où celles-ci se focalisent sur la signification et les variations sémantiques du mot.</a:t>
            </a:r>
          </a:p>
          <a:p>
            <a:pPr>
              <a:buNone/>
            </a:pPr>
            <a:r>
              <a:rPr lang="fr-FR" dirty="0" smtClean="0"/>
              <a:t>La dénotation est la signification livrée par les dictionnaires de la langue. De ce fait, la signification du mot est objective, précise et neutre.</a:t>
            </a:r>
          </a:p>
          <a:p>
            <a:pPr>
              <a:buNone/>
            </a:pPr>
            <a:r>
              <a:rPr lang="fr-FR" dirty="0" smtClean="0"/>
              <a:t>En un sens, les membres d’une  communauté linguistique s’accordent afin d’attribuer à un mot tel sens d’une manière objective. On appelle ceci, sens dénoté ou signifié dénoté</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72</a:t>
            </a:fld>
            <a:endParaRPr lang="fr-F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lgn="just">
              <a:buNone/>
            </a:pPr>
            <a:r>
              <a:rPr lang="fr-FR" dirty="0" smtClean="0"/>
              <a:t>En plus de ce sens objectif, il existe, néanmoins, une signification proposée; c’est-à-dire un sens subjectif qu’on appelle le signifié de connotation.</a:t>
            </a:r>
          </a:p>
          <a:p>
            <a:pPr algn="just">
              <a:buNone/>
            </a:pPr>
            <a:r>
              <a:rPr lang="fr-FR" dirty="0" smtClean="0"/>
              <a:t>Il est à signaler que le sens dénotatif relève de l’aspect cognitif renvoyant à un seul référent. Or, le sens connotatif relève, quant à lui, de l’aspect affectif renvoyant à plusieurs signifiés selon les contextes socioculturels, psychologiques…</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73</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a:bodyPr>
          <a:lstStyle/>
          <a:p>
            <a:pPr algn="just">
              <a:buNone/>
            </a:pPr>
            <a:r>
              <a:rPr lang="fr-FR" sz="2400" dirty="0" smtClean="0"/>
              <a:t>La linguistique est définie comme science du langage.  </a:t>
            </a:r>
          </a:p>
          <a:p>
            <a:pPr algn="just">
              <a:buNone/>
            </a:pPr>
            <a:r>
              <a:rPr lang="fr-FR" sz="2400" b="1" dirty="0" smtClean="0"/>
              <a:t>Il est à noter que la linguistique générale </a:t>
            </a:r>
            <a:r>
              <a:rPr lang="fr-FR" sz="2400" dirty="0" smtClean="0"/>
              <a:t>(science ou étude scientifique du langage) se diffère de celle </a:t>
            </a:r>
            <a:r>
              <a:rPr lang="fr-FR" sz="2400" b="1" dirty="0" smtClean="0"/>
              <a:t>de l’étude des langues particulières. </a:t>
            </a:r>
          </a:p>
          <a:p>
            <a:pPr algn="just">
              <a:buNone/>
            </a:pPr>
            <a:r>
              <a:rPr lang="fr-FR" sz="2400" dirty="0" smtClean="0"/>
              <a:t>Dubois (2002) affirme:</a:t>
            </a:r>
          </a:p>
          <a:p>
            <a:pPr algn="just">
              <a:buNone/>
            </a:pPr>
            <a:r>
              <a:rPr lang="fr-FR" sz="2400" dirty="0" smtClean="0"/>
              <a:t> « on s’accorde généralement à reconnaître que le statut de la linguistique comme étude scientifique du langage est assuré par la publication en 1916 du </a:t>
            </a:r>
            <a:r>
              <a:rPr lang="fr-FR" sz="2400" i="1" dirty="0" smtClean="0"/>
              <a:t>Cours de linguistique générale </a:t>
            </a:r>
            <a:r>
              <a:rPr lang="fr-FR" sz="2400" dirty="0" smtClean="0"/>
              <a:t>de De Saussure qui a fixé son objet à </a:t>
            </a:r>
            <a:r>
              <a:rPr lang="fr-FR" sz="2400" b="1" dirty="0" smtClean="0"/>
              <a:t>la langue ». </a:t>
            </a:r>
            <a:endParaRPr lang="fr-FR" sz="2400" dirty="0" smtClean="0"/>
          </a:p>
          <a:p>
            <a:pPr>
              <a:buNone/>
            </a:pPr>
            <a:endParaRPr lang="fr-FR" sz="28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sz="2400" dirty="0" smtClean="0"/>
              <a:t> </a:t>
            </a:r>
            <a:r>
              <a:rPr lang="fr-FR" sz="2200" dirty="0" smtClean="0"/>
              <a:t>Par ailleurs, selon </a:t>
            </a:r>
            <a:r>
              <a:rPr lang="fr-FR" sz="2200" i="1" dirty="0" smtClean="0"/>
              <a:t>Georges </a:t>
            </a:r>
            <a:r>
              <a:rPr lang="fr-FR" sz="2200" i="1" dirty="0" err="1" smtClean="0"/>
              <a:t>Mounin</a:t>
            </a:r>
            <a:r>
              <a:rPr lang="fr-FR" sz="2200" i="1" dirty="0" smtClean="0"/>
              <a:t> (2004 ), </a:t>
            </a:r>
            <a:r>
              <a:rPr lang="fr-FR" sz="2200" dirty="0" smtClean="0"/>
              <a:t>la linguistique est</a:t>
            </a:r>
            <a:r>
              <a:rPr lang="fr-FR" sz="2200" i="1" dirty="0" smtClean="0"/>
              <a:t>:</a:t>
            </a:r>
          </a:p>
          <a:p>
            <a:pPr algn="just">
              <a:buNone/>
            </a:pPr>
            <a:r>
              <a:rPr lang="fr-FR" sz="2200" i="1" dirty="0" smtClean="0"/>
              <a:t>    </a:t>
            </a:r>
            <a:r>
              <a:rPr lang="fr-FR" sz="2200" dirty="0" smtClean="0"/>
              <a:t>« Science du langage, c’est-à-dire étude objective, descriptive et explicative de la structure, du fonctionnement (linguistique synchronique) et de l’évolution dans le temps (linguistique diachronique) des langues naturelles humaines. S’oppose ainsi à la grammaire (descriptive et normative) et la philosophie du langage (hypothèses métaphysique, biologiques, psychologiques, esthétiques sur l’origine, le fonctionnement, la signification anthropologiques possibles du langage). »</a:t>
            </a:r>
          </a:p>
          <a:p>
            <a:pPr algn="just">
              <a:buNone/>
            </a:pPr>
            <a:r>
              <a:rPr lang="fr-FR" sz="2200" i="1" dirty="0" smtClean="0"/>
              <a:t>    A</a:t>
            </a:r>
            <a:r>
              <a:rPr lang="fr-FR" sz="2200" dirty="0" smtClean="0"/>
              <a:t>insi, la linguistique est une discipline scientifique d’intervention de plusieurs domaines et de descriptions du fonctionnement des manifestations du langage humain.</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5192</TotalTime>
  <Words>3248</Words>
  <Application>Microsoft Office PowerPoint</Application>
  <PresentationFormat>Affichage à l'écran (4:3)</PresentationFormat>
  <Paragraphs>486</Paragraphs>
  <Slides>73</Slides>
  <Notes>0</Notes>
  <HiddenSlides>0</HiddenSlides>
  <MMClips>0</MMClips>
  <ScaleCrop>false</ScaleCrop>
  <HeadingPairs>
    <vt:vector size="4" baseType="variant">
      <vt:variant>
        <vt:lpstr>Thème</vt:lpstr>
      </vt:variant>
      <vt:variant>
        <vt:i4>1</vt:i4>
      </vt:variant>
      <vt:variant>
        <vt:lpstr>Titres des diapositives</vt:lpstr>
      </vt:variant>
      <vt:variant>
        <vt:i4>73</vt:i4>
      </vt:variant>
    </vt:vector>
  </HeadingPairs>
  <TitlesOfParts>
    <vt:vector size="74" baseType="lpstr">
      <vt:lpstr>Opulent</vt:lpstr>
      <vt:lpstr>Diapositive 1</vt:lpstr>
      <vt:lpstr>faculté Pluridisciplinaire de Nador Filière: études amazighes Semestre: 4 prof: saddouki mohammed</vt:lpstr>
      <vt:lpstr>Descriptif du cours </vt:lpstr>
      <vt:lpstr>Objectifs du cours </vt:lpstr>
      <vt:lpstr>Diapositive 5</vt:lpstr>
      <vt:lpstr>Méthodologie </vt:lpstr>
      <vt:lpstr>Contenu du cours </vt:lpstr>
      <vt:lpstr>Introduction </vt:lpstr>
      <vt:lpstr>Diapositive 9</vt:lpstr>
      <vt:lpstr>Branches de la linguistique </vt:lpstr>
      <vt:lpstr>La double articulation </vt:lpstr>
      <vt:lpstr>Diapositive 12</vt:lpstr>
      <vt:lpstr>synchrone et diachronie </vt:lpstr>
      <vt:lpstr>  Axe syntagmatique/paradigmatique </vt:lpstr>
      <vt:lpstr>Les Catégories linguistiques </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Lexique, vocabulaire : critères de distinction</vt:lpstr>
      <vt:lpstr>Diapositive 28</vt:lpstr>
      <vt:lpstr>Lexicologie amazighe </vt:lpstr>
      <vt:lpstr>Diapositive 30</vt:lpstr>
      <vt:lpstr>Diapositive 31</vt:lpstr>
      <vt:lpstr>Diapositive 32</vt:lpstr>
      <vt:lpstr>Diapositive 33</vt:lpstr>
      <vt:lpstr>Diapositive 34</vt:lpstr>
      <vt:lpstr>Diapositive 35</vt:lpstr>
      <vt:lpstr>Diapositive 36</vt:lpstr>
      <vt:lpstr>Diapositive 37</vt:lpstr>
      <vt:lpstr>1) La formation du vocabulaire amazighe</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 Paronymie, homonymie, (para) synonymie, antonymie, polysémie </vt:lpstr>
      <vt:lpstr>Diapositive 71</vt:lpstr>
      <vt:lpstr> 3) Lexique et sémantique:       connotation/dénotation</vt:lpstr>
      <vt:lpstr>Diapositive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acer</cp:lastModifiedBy>
  <cp:revision>144</cp:revision>
  <dcterms:created xsi:type="dcterms:W3CDTF">2021-02-14T04:29:25Z</dcterms:created>
  <dcterms:modified xsi:type="dcterms:W3CDTF">2022-06-02T13:22:26Z</dcterms:modified>
</cp:coreProperties>
</file>