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76" r:id="rId16"/>
    <p:sldId id="269" r:id="rId17"/>
    <p:sldId id="281" r:id="rId18"/>
    <p:sldId id="277" r:id="rId19"/>
    <p:sldId id="270" r:id="rId20"/>
    <p:sldId id="282" r:id="rId21"/>
    <p:sldId id="283" r:id="rId22"/>
    <p:sldId id="278" r:id="rId23"/>
    <p:sldId id="279" r:id="rId24"/>
    <p:sldId id="272" r:id="rId25"/>
    <p:sldId id="271" r:id="rId26"/>
    <p:sldId id="285" r:id="rId27"/>
    <p:sldId id="342" r:id="rId28"/>
    <p:sldId id="286" r:id="rId29"/>
    <p:sldId id="284" r:id="rId30"/>
    <p:sldId id="273" r:id="rId31"/>
    <p:sldId id="274" r:id="rId32"/>
    <p:sldId id="275" r:id="rId33"/>
    <p:sldId id="287" r:id="rId34"/>
    <p:sldId id="288" r:id="rId35"/>
    <p:sldId id="289" r:id="rId36"/>
    <p:sldId id="290" r:id="rId37"/>
    <p:sldId id="291" r:id="rId38"/>
    <p:sldId id="292" r:id="rId39"/>
    <p:sldId id="293" r:id="rId40"/>
    <p:sldId id="298" r:id="rId41"/>
    <p:sldId id="294" r:id="rId42"/>
    <p:sldId id="295" r:id="rId43"/>
    <p:sldId id="296" r:id="rId44"/>
    <p:sldId id="297" r:id="rId45"/>
    <p:sldId id="299" r:id="rId46"/>
    <p:sldId id="300" r:id="rId47"/>
    <p:sldId id="301" r:id="rId48"/>
    <p:sldId id="302"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3" r:id="rId87"/>
    <p:sldId id="344" r:id="rId88"/>
    <p:sldId id="345" r:id="rId89"/>
    <p:sldId id="346" r:id="rId90"/>
    <p:sldId id="348" r:id="rId91"/>
    <p:sldId id="347" r:id="rId92"/>
    <p:sldId id="350" r:id="rId93"/>
    <p:sldId id="351" r:id="rId9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0D409-0468-4DE9-A4A9-57787B854F4B}" type="datetimeFigureOut">
              <a:rPr lang="fr-FR" smtClean="0"/>
              <a:pPr/>
              <a:t>02/06/2022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2D0A5-A169-466D-8CC7-8BEB6FAB41F9}"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9EE1BCE-ECFA-4100-989B-61F4C0B9EF86}" type="datetime1">
              <a:rPr lang="fr-FR" smtClean="0"/>
              <a:pPr/>
              <a:t>02/06/2022</a:t>
            </a:fld>
            <a:endParaRPr lang="fr-FR" dirty="0"/>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dirty="0"/>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BEDC7D1-3907-43EC-8618-8CC651D918CE}"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180D9EB-5968-41CC-96D7-CF4874870F46}" type="datetime1">
              <a:rPr lang="fr-FR" smtClean="0"/>
              <a:pPr/>
              <a:t>02/06/2022</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0D74461F-CF4E-4AAE-A383-BF38915A3FA7}" type="datetime1">
              <a:rPr lang="fr-FR" smtClean="0"/>
              <a:pPr/>
              <a:t>02/06/2022</a:t>
            </a:fld>
            <a:endParaRPr lang="fr-FR" dirty="0"/>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dirty="0"/>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BEDC7D1-3907-43EC-8618-8CC651D918CE}"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C8F859-4497-4A01-A0D9-1386933EFC80}" type="datetime1">
              <a:rPr lang="fr-FR" smtClean="0"/>
              <a:pPr/>
              <a:t>02/06/2022</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3B65FC-AD35-44C6-B381-B8C180F0E423}" type="datetime1">
              <a:rPr lang="fr-FR" smtClean="0"/>
              <a:pPr/>
              <a:t>02/06/2022</a:t>
            </a:fld>
            <a:endParaRPr lang="fr-FR" dirty="0"/>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dirty="0"/>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CBEDC7D1-3907-43EC-8618-8CC651D918CE}"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51BD500-3717-4CFE-BC2C-4A53EC456C7D}" type="datetime1">
              <a:rPr lang="fr-FR" smtClean="0"/>
              <a:pPr/>
              <a:t>02/06/2022</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D34B88F-07F5-421C-8704-6FA24FDA5BA0}" type="datetime1">
              <a:rPr lang="fr-FR" smtClean="0"/>
              <a:pPr/>
              <a:t>02/06/2022</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B2C84540-1A8E-4AF7-8644-8AC1BA51D84D}" type="datetime1">
              <a:rPr lang="fr-FR" smtClean="0"/>
              <a:pPr/>
              <a:t>02/06/2022</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5C975198-59D4-4658-85B5-9C7B5C26AF72}" type="datetime1">
              <a:rPr lang="fr-FR" smtClean="0"/>
              <a:pPr/>
              <a:t>02/06/2022</a:t>
            </a:fld>
            <a:endParaRPr lang="fr-FR" dirty="0"/>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EA09F13-C7E2-41CB-917E-4676481C3E9A}" type="datetime1">
              <a:rPr lang="fr-FR" smtClean="0"/>
              <a:pPr/>
              <a:t>02/06/2022</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CBEDC7D1-3907-43EC-8618-8CC651D918CE}"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B3A9912E-C467-462E-8427-4A2A6F9821D1}" type="datetime1">
              <a:rPr lang="fr-FR" smtClean="0"/>
              <a:pPr/>
              <a:t>02/06/2022</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CBEDC7D1-3907-43EC-8618-8CC651D918CE}" type="slidenum">
              <a:rPr lang="fr-FR" smtClean="0"/>
              <a:pPr/>
              <a:t>‹N°›</a:t>
            </a:fld>
            <a:endParaRPr lang="fr-FR" dirty="0"/>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dirty="0"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B9AAF51-BEAA-417A-839E-FDB3D173C91F}" type="datetime1">
              <a:rPr lang="fr-FR" smtClean="0"/>
              <a:pPr/>
              <a:t>02/06/2022</a:t>
            </a:fld>
            <a:endParaRPr lang="fr-FR" dirty="0"/>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dirty="0"/>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BEDC7D1-3907-43EC-8618-8CC651D918C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L_alphabet_phonetique_international.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381000" y="285728"/>
            <a:ext cx="8458200" cy="6215106"/>
          </a:xfrm>
        </p:spPr>
        <p:txBody>
          <a:bodyPr/>
          <a:lstStyle/>
          <a:p>
            <a:endParaRPr lang="fr-FR" dirty="0"/>
          </a:p>
        </p:txBody>
      </p:sp>
      <p:pic>
        <p:nvPicPr>
          <p:cNvPr id="4" name="Image 3" descr="IMG-20200913-WA0017.jpg"/>
          <p:cNvPicPr>
            <a:picLocks noChangeAspect="1"/>
          </p:cNvPicPr>
          <p:nvPr/>
        </p:nvPicPr>
        <p:blipFill>
          <a:blip r:embed="rId2" cstate="print"/>
          <a:stretch>
            <a:fillRect/>
          </a:stretch>
        </p:blipFill>
        <p:spPr>
          <a:xfrm>
            <a:off x="0" y="0"/>
            <a:ext cx="9144000" cy="6858000"/>
          </a:xfrm>
          <a:prstGeom prst="rect">
            <a:avLst/>
          </a:prstGeom>
        </p:spPr>
      </p:pic>
      <p:sp>
        <p:nvSpPr>
          <p:cNvPr id="5" name="Espace réservé du numéro de diapositive 4"/>
          <p:cNvSpPr>
            <a:spLocks noGrp="1"/>
          </p:cNvSpPr>
          <p:nvPr>
            <p:ph type="sldNum" sz="quarter" idx="12"/>
          </p:nvPr>
        </p:nvSpPr>
        <p:spPr/>
        <p:txBody>
          <a:bodyPr/>
          <a:lstStyle/>
          <a:p>
            <a:fld id="{CBEDC7D1-3907-43EC-8618-8CC651D918CE}" type="slidenum">
              <a:rPr lang="fr-FR" smtClean="0"/>
              <a:pPr/>
              <a:t>1</a:t>
            </a:fld>
            <a:endParaRPr lang="fr-FR"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Introduction</a:t>
            </a:r>
            <a:br>
              <a:rPr lang="fr-FR" dirty="0" smtClean="0"/>
            </a:br>
            <a:endParaRPr lang="fr-FR" dirty="0"/>
          </a:p>
        </p:txBody>
      </p:sp>
      <p:sp>
        <p:nvSpPr>
          <p:cNvPr id="3" name="Espace réservé du contenu 2"/>
          <p:cNvSpPr>
            <a:spLocks noGrp="1"/>
          </p:cNvSpPr>
          <p:nvPr>
            <p:ph idx="1"/>
          </p:nvPr>
        </p:nvSpPr>
        <p:spPr>
          <a:xfrm>
            <a:off x="457200" y="1071546"/>
            <a:ext cx="7239000" cy="5384190"/>
          </a:xfrm>
        </p:spPr>
        <p:txBody>
          <a:bodyPr>
            <a:normAutofit fontScale="92500" lnSpcReduction="10000"/>
          </a:bodyPr>
          <a:lstStyle/>
          <a:p>
            <a:pPr algn="just">
              <a:buNone/>
            </a:pPr>
            <a:r>
              <a:rPr lang="fr-FR" dirty="0" smtClean="0"/>
              <a:t> L</a:t>
            </a:r>
            <a:r>
              <a:rPr lang="fr-FR" sz="2800" dirty="0" smtClean="0"/>
              <a:t>a linguistique est définie comme science du langage.  </a:t>
            </a:r>
          </a:p>
          <a:p>
            <a:pPr algn="just">
              <a:buNone/>
            </a:pPr>
            <a:r>
              <a:rPr lang="fr-FR" sz="2800" b="1" dirty="0" smtClean="0"/>
              <a:t>   Il est à noter que la linguistique générale </a:t>
            </a:r>
            <a:r>
              <a:rPr lang="fr-FR" sz="2800" dirty="0" smtClean="0"/>
              <a:t>(science ou étude scientifique du langage) se diffère de celle </a:t>
            </a:r>
            <a:r>
              <a:rPr lang="fr-FR" sz="2800" b="1" dirty="0" smtClean="0"/>
              <a:t>de l’étude des langues particulières. </a:t>
            </a:r>
          </a:p>
          <a:p>
            <a:pPr algn="just">
              <a:buNone/>
            </a:pPr>
            <a:r>
              <a:rPr lang="fr-FR" sz="2800" dirty="0" smtClean="0"/>
              <a:t>Dubois (2002) affirme:</a:t>
            </a:r>
          </a:p>
          <a:p>
            <a:pPr algn="just">
              <a:buNone/>
            </a:pPr>
            <a:r>
              <a:rPr lang="fr-FR" sz="2800" dirty="0" smtClean="0"/>
              <a:t> « on s’accorde généralement à reconnaître que le statut de la linguistique comme étude scientifique du langage est assuré par la publication en 1916 du </a:t>
            </a:r>
            <a:r>
              <a:rPr lang="fr-FR" sz="2800" i="1" dirty="0" smtClean="0"/>
              <a:t>Cours de linguistique générale </a:t>
            </a:r>
            <a:r>
              <a:rPr lang="fr-FR" sz="2800" dirty="0" smtClean="0"/>
              <a:t>de De Saussure qui a fixé son objet à </a:t>
            </a:r>
            <a:r>
              <a:rPr lang="fr-FR" sz="2800" b="1" dirty="0" smtClean="0"/>
              <a:t>la langue ». </a:t>
            </a:r>
            <a:endParaRPr lang="fr-FR" sz="2800" dirty="0" smtClean="0"/>
          </a:p>
          <a:p>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10</a:t>
            </a:fld>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fontScale="85000" lnSpcReduction="20000"/>
          </a:bodyPr>
          <a:lstStyle/>
          <a:p>
            <a:pPr algn="just">
              <a:buNone/>
            </a:pPr>
            <a:r>
              <a:rPr lang="fr-FR" sz="2800" dirty="0" smtClean="0"/>
              <a:t> Par ailleurs, selon </a:t>
            </a:r>
            <a:r>
              <a:rPr lang="fr-FR" sz="2800" i="1" dirty="0" smtClean="0"/>
              <a:t>Georges </a:t>
            </a:r>
            <a:r>
              <a:rPr lang="fr-FR" sz="2800" i="1" dirty="0" err="1" smtClean="0"/>
              <a:t>Mounin</a:t>
            </a:r>
            <a:r>
              <a:rPr lang="fr-FR" sz="2800" i="1" dirty="0" smtClean="0"/>
              <a:t> (2004 ), </a:t>
            </a:r>
            <a:r>
              <a:rPr lang="fr-FR" sz="2800" dirty="0" smtClean="0"/>
              <a:t>la linguistique est</a:t>
            </a:r>
            <a:r>
              <a:rPr lang="fr-FR" sz="2800" i="1" dirty="0" smtClean="0"/>
              <a:t>:</a:t>
            </a:r>
          </a:p>
          <a:p>
            <a:pPr algn="just">
              <a:buNone/>
            </a:pPr>
            <a:r>
              <a:rPr lang="fr-FR" sz="2800" i="1" dirty="0" smtClean="0"/>
              <a:t>    </a:t>
            </a:r>
            <a:r>
              <a:rPr lang="fr-FR" sz="2800" dirty="0" smtClean="0"/>
              <a:t>« Science du langage, c’est-à-dire étude objective, descriptive et explicative de la structure, du fonctionnement (linguistique synchronique) et de l’évolution dans le temps (linguistique diachronique) des langues naturelles humaines. S’oppose ainsi à la grammaire (descriptive et normative) et la philosophie du langage (hypothèses métaphysique, biologiques, psychologiques, esthétiques sur l’origine, le fonctionnement, la signification anthropologiques possibles du langage). »</a:t>
            </a:r>
          </a:p>
          <a:p>
            <a:pPr algn="just">
              <a:buNone/>
            </a:pPr>
            <a:r>
              <a:rPr lang="fr-FR" sz="2800" i="1" dirty="0" smtClean="0"/>
              <a:t>    A</a:t>
            </a:r>
            <a:r>
              <a:rPr lang="fr-FR" sz="2800" dirty="0" smtClean="0"/>
              <a:t>insi, la linguistique est une discipline scientifique d’intervention de plusieurs domaines et de descriptions du fonctionnement des manifestations du langage humain.</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11</a:t>
            </a:fld>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Domaines de la linguistique</a:t>
            </a:r>
            <a:br>
              <a:rPr lang="fr-FR" dirty="0" smtClean="0"/>
            </a:br>
            <a:endParaRPr lang="fr-FR" dirty="0"/>
          </a:p>
        </p:txBody>
      </p:sp>
      <p:sp>
        <p:nvSpPr>
          <p:cNvPr id="3" name="Espace réservé du contenu 2"/>
          <p:cNvSpPr>
            <a:spLocks noGrp="1"/>
          </p:cNvSpPr>
          <p:nvPr>
            <p:ph idx="1"/>
          </p:nvPr>
        </p:nvSpPr>
        <p:spPr>
          <a:xfrm>
            <a:off x="457200" y="1142984"/>
            <a:ext cx="7239000" cy="5312752"/>
          </a:xfrm>
        </p:spPr>
        <p:txBody>
          <a:bodyPr>
            <a:normAutofit lnSpcReduction="10000"/>
          </a:bodyPr>
          <a:lstStyle/>
          <a:p>
            <a:r>
              <a:rPr lang="fr-FR" sz="2800" dirty="0" smtClean="0"/>
              <a:t>Phonétique</a:t>
            </a:r>
          </a:p>
          <a:p>
            <a:pPr>
              <a:buNone/>
            </a:pPr>
            <a:r>
              <a:rPr lang="fr-FR" sz="2800" dirty="0" smtClean="0"/>
              <a:t>   étude du son (phone)</a:t>
            </a:r>
          </a:p>
          <a:p>
            <a:r>
              <a:rPr lang="fr-FR" sz="2800" dirty="0" smtClean="0"/>
              <a:t> Phonologie</a:t>
            </a:r>
          </a:p>
          <a:p>
            <a:pPr>
              <a:buNone/>
            </a:pPr>
            <a:r>
              <a:rPr lang="fr-FR" sz="2800" dirty="0" smtClean="0"/>
              <a:t>    étude et du son et du sens</a:t>
            </a:r>
          </a:p>
          <a:p>
            <a:r>
              <a:rPr lang="fr-FR" sz="2800" dirty="0" smtClean="0"/>
              <a:t>Morphologie</a:t>
            </a:r>
          </a:p>
          <a:p>
            <a:pPr>
              <a:buNone/>
            </a:pPr>
            <a:r>
              <a:rPr lang="fr-FR" sz="2800" dirty="0" smtClean="0"/>
              <a:t>    étude des formes des expressions</a:t>
            </a:r>
          </a:p>
          <a:p>
            <a:r>
              <a:rPr lang="fr-FR" sz="2800" dirty="0" smtClean="0"/>
              <a:t>Syntaxe</a:t>
            </a:r>
          </a:p>
          <a:p>
            <a:pPr>
              <a:buNone/>
            </a:pPr>
            <a:r>
              <a:rPr lang="fr-FR" sz="2800" dirty="0" smtClean="0"/>
              <a:t>     étude de la combinaison entres les constituants de la phrase</a:t>
            </a:r>
          </a:p>
          <a:p>
            <a:r>
              <a:rPr lang="fr-FR" sz="2800" dirty="0" smtClean="0"/>
              <a:t> Sémantique</a:t>
            </a:r>
          </a:p>
          <a:p>
            <a:pPr>
              <a:buNone/>
            </a:pPr>
            <a:r>
              <a:rPr lang="fr-FR" dirty="0" smtClean="0"/>
              <a:t>    </a:t>
            </a:r>
            <a:r>
              <a:rPr lang="fr-FR" sz="2800" dirty="0" smtClean="0"/>
              <a:t>étude du sens/signification des énoncés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12</a:t>
            </a:fld>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double articulation</a:t>
            </a:r>
            <a:br>
              <a:rPr lang="fr-FR" dirty="0" smtClean="0"/>
            </a:br>
            <a:endParaRPr lang="fr-FR" dirty="0"/>
          </a:p>
        </p:txBody>
      </p:sp>
      <p:sp>
        <p:nvSpPr>
          <p:cNvPr id="3" name="Espace réservé du contenu 2"/>
          <p:cNvSpPr>
            <a:spLocks noGrp="1"/>
          </p:cNvSpPr>
          <p:nvPr>
            <p:ph idx="1"/>
          </p:nvPr>
        </p:nvSpPr>
        <p:spPr>
          <a:xfrm>
            <a:off x="457200" y="1214422"/>
            <a:ext cx="7239000" cy="5241314"/>
          </a:xfrm>
        </p:spPr>
        <p:txBody>
          <a:bodyPr>
            <a:normAutofit fontScale="85000" lnSpcReduction="20000"/>
          </a:bodyPr>
          <a:lstStyle/>
          <a:p>
            <a:pPr algn="just">
              <a:buNone/>
            </a:pPr>
            <a:r>
              <a:rPr lang="fr-FR" sz="2800" b="1" dirty="0" smtClean="0"/>
              <a:t>D’abord qu’est-ce que le langage ?</a:t>
            </a:r>
          </a:p>
          <a:p>
            <a:pPr algn="just">
              <a:buNone/>
            </a:pPr>
            <a:r>
              <a:rPr lang="fr-FR" sz="2800" b="1" dirty="0" smtClean="0"/>
              <a:t>-Le langage est l’aptitude symbolique que l’homme possède pour communiquer. </a:t>
            </a:r>
          </a:p>
          <a:p>
            <a:pPr algn="just">
              <a:buNone/>
            </a:pPr>
            <a:r>
              <a:rPr lang="fr-FR" sz="2800" b="1" dirty="0" smtClean="0"/>
              <a:t>-Il est constitué de la langue et de la parole.</a:t>
            </a:r>
          </a:p>
          <a:p>
            <a:pPr algn="just">
              <a:buNone/>
            </a:pPr>
            <a:r>
              <a:rPr lang="fr-FR" sz="2800" b="1" dirty="0" smtClean="0"/>
              <a:t>-Le langage humain et la double articulation:</a:t>
            </a:r>
          </a:p>
          <a:p>
            <a:pPr algn="just">
              <a:buNone/>
            </a:pPr>
            <a:endParaRPr lang="fr-FR" sz="2800" b="1" dirty="0" smtClean="0"/>
          </a:p>
          <a:p>
            <a:pPr algn="just"/>
            <a:r>
              <a:rPr lang="fr-FR" sz="2800" dirty="0" smtClean="0"/>
              <a:t>La première articulation est constituée par les unités significatives (unités lexicales et grammaticales) (monèmes).</a:t>
            </a:r>
          </a:p>
          <a:p>
            <a:pPr algn="just">
              <a:buNone/>
            </a:pPr>
            <a:r>
              <a:rPr lang="fr-FR" sz="2800" dirty="0" smtClean="0"/>
              <a:t>   -A l’intérieur des monèmes (morphologie), on distingue deux catégories:</a:t>
            </a:r>
          </a:p>
          <a:p>
            <a:pPr algn="just">
              <a:buNone/>
            </a:pPr>
            <a:r>
              <a:rPr lang="fr-FR" sz="2800" dirty="0" smtClean="0"/>
              <a:t>    1)    les lexèmes qui font une classe ouverte,</a:t>
            </a:r>
          </a:p>
          <a:p>
            <a:pPr algn="just">
              <a:buNone/>
            </a:pPr>
            <a:r>
              <a:rPr lang="fr-FR" sz="2800" dirty="0" smtClean="0"/>
              <a:t>     2)    les morphèmes qui relèvent de la grammaire,</a:t>
            </a:r>
          </a:p>
          <a:p>
            <a:pPr algn="just">
              <a:buNone/>
            </a:pPr>
            <a:r>
              <a:rPr lang="fr-FR" sz="2800" dirty="0" smtClean="0"/>
              <a:t>            ils  constituent une classe fermée.</a:t>
            </a:r>
          </a:p>
          <a:p>
            <a:pPr algn="just">
              <a:buNone/>
            </a:pPr>
            <a:endParaRPr lang="fr-FR" sz="2400" b="1"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lgn="just">
              <a:buNone/>
            </a:pPr>
            <a:r>
              <a:rPr lang="fr-FR" sz="2800" dirty="0" smtClean="0"/>
              <a:t>La seconde articulation est formée par les unités distinctives dépourvues de sens:</a:t>
            </a:r>
          </a:p>
          <a:p>
            <a:pPr algn="just">
              <a:buNone/>
            </a:pPr>
            <a:r>
              <a:rPr lang="fr-FR" sz="2800" dirty="0" smtClean="0"/>
              <a:t>   -   les phonèmes (phonologie)  -proprement dit- qui sont des unités de la première articulation,</a:t>
            </a:r>
          </a:p>
          <a:p>
            <a:pPr algn="just">
              <a:buNone/>
            </a:pPr>
            <a:r>
              <a:rPr lang="fr-FR" sz="2800" dirty="0" smtClean="0"/>
              <a:t>   -    Ils permettent de constituer les monèmes</a:t>
            </a:r>
          </a:p>
          <a:p>
            <a:pPr algn="just">
              <a:buNone/>
            </a:pPr>
            <a:r>
              <a:rPr lang="fr-FR" sz="2800" dirty="0" smtClean="0"/>
              <a:t>    - Ces unités  (les phonèmes) forment la deuxième articulation</a:t>
            </a:r>
            <a:r>
              <a:rPr lang="fr-FR" sz="3200" dirty="0" smtClean="0"/>
              <a:t>.</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14</a:t>
            </a:fld>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domaine de la phonétique</a:t>
            </a:r>
            <a:br>
              <a:rPr lang="fr-FR" dirty="0" smtClean="0"/>
            </a:br>
            <a:endParaRPr lang="fr-FR" dirty="0"/>
          </a:p>
        </p:txBody>
      </p:sp>
      <p:sp>
        <p:nvSpPr>
          <p:cNvPr id="3" name="Espace réservé du contenu 2"/>
          <p:cNvSpPr>
            <a:spLocks noGrp="1"/>
          </p:cNvSpPr>
          <p:nvPr>
            <p:ph idx="1"/>
          </p:nvPr>
        </p:nvSpPr>
        <p:spPr>
          <a:xfrm>
            <a:off x="457200" y="1142984"/>
            <a:ext cx="7239000" cy="5312752"/>
          </a:xfrm>
        </p:spPr>
        <p:txBody>
          <a:bodyPr/>
          <a:lstStyle/>
          <a:p>
            <a:pPr lvl="0"/>
            <a:r>
              <a:rPr lang="fr-FR" dirty="0" smtClean="0">
                <a:latin typeface="Times New Roman" pitchFamily="18" charset="0"/>
                <a:cs typeface="Times New Roman" pitchFamily="18" charset="0"/>
              </a:rPr>
              <a:t>La phonétique est l’étude scientifique des sons du langage humain.</a:t>
            </a:r>
          </a:p>
          <a:p>
            <a:pPr lvl="0"/>
            <a:r>
              <a:rPr lang="fr-FR" dirty="0" smtClean="0">
                <a:latin typeface="Times New Roman" pitchFamily="18" charset="0"/>
                <a:cs typeface="Times New Roman" pitchFamily="18" charset="0"/>
              </a:rPr>
              <a:t>La phonétique étudie les sons du langage dans leur réalisation concrète, indépendamment de leur fonction linguistique. </a:t>
            </a:r>
          </a:p>
          <a:p>
            <a:pPr lvl="0"/>
            <a:r>
              <a:rPr lang="fr-FR" dirty="0" smtClean="0">
                <a:latin typeface="Times New Roman" pitchFamily="18" charset="0"/>
                <a:cs typeface="Times New Roman" pitchFamily="18" charset="0"/>
              </a:rPr>
              <a:t>La phonétique étudie les  différents phones ou sons  produits par l'appareil phonatoire  humain.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15</a:t>
            </a:fld>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sz="4000" dirty="0" err="1" smtClean="0"/>
              <a:t>Definition</a:t>
            </a:r>
            <a:r>
              <a:rPr lang="fr-FR" sz="4000" dirty="0" smtClean="0"/>
              <a:t> de la phonétique/phonologie</a:t>
            </a:r>
            <a:endParaRPr lang="fr-FR" dirty="0"/>
          </a:p>
        </p:txBody>
      </p:sp>
      <p:sp>
        <p:nvSpPr>
          <p:cNvPr id="3" name="Espace réservé du contenu 2"/>
          <p:cNvSpPr>
            <a:spLocks noGrp="1"/>
          </p:cNvSpPr>
          <p:nvPr>
            <p:ph idx="1"/>
          </p:nvPr>
        </p:nvSpPr>
        <p:spPr>
          <a:xfrm>
            <a:off x="457200" y="1571612"/>
            <a:ext cx="7239000" cy="4884124"/>
          </a:xfrm>
        </p:spPr>
        <p:txBody>
          <a:bodyPr>
            <a:normAutofit/>
          </a:bodyPr>
          <a:lstStyle/>
          <a:p>
            <a:pPr algn="just">
              <a:buNone/>
            </a:pPr>
            <a:r>
              <a:rPr lang="fr-FR" dirty="0" smtClean="0"/>
              <a:t>Selon Dubois (1991 :373), « La phonétique étudie les sons du langage dans leur réalisation concrète, indépendamment de leur fonction linguistique  ce qui caractérise particulièrement la phonétique, c’est qu’en est tout à fait exclu tout rapport entre le complexe phonique étudié et sa signification linguistique…La phonétique peut donc être définie : la science de la face matérielle des sons du langage humain».</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16</a:t>
            </a:fld>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lstStyle/>
          <a:p>
            <a:pPr algn="just">
              <a:buNone/>
            </a:pPr>
            <a:r>
              <a:rPr lang="fr-FR" dirty="0" smtClean="0"/>
              <a:t>La phonétique est l’étude scientifique des phones de la chaine parlée (voix).</a:t>
            </a:r>
          </a:p>
          <a:p>
            <a:pPr algn="just">
              <a:buNone/>
            </a:pPr>
            <a:r>
              <a:rPr lang="fr-FR" dirty="0" smtClean="0"/>
              <a:t> - La phonétique a pour objet la parole, or, l’objet de la phonologie est la langue,</a:t>
            </a:r>
          </a:p>
          <a:p>
            <a:pPr algn="just">
              <a:buFontTx/>
              <a:buChar char="-"/>
            </a:pPr>
            <a:r>
              <a:rPr lang="fr-FR" dirty="0" smtClean="0"/>
              <a:t>La phonétique étudie les sons, alors que la phonologie étudie et le son et le sens, </a:t>
            </a:r>
          </a:p>
          <a:p>
            <a:pPr algn="just">
              <a:buFontTx/>
              <a:buChar char="-"/>
            </a:pPr>
            <a:r>
              <a:rPr lang="fr-FR" dirty="0" smtClean="0"/>
              <a:t>La phonétique propose une description graphique des sons, or, la phonologie étudie la façon dont les phonèmes sont agencés pour constituer des énoncés.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17</a:t>
            </a:fld>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Objet d’étude de la phonétique</a:t>
            </a:r>
            <a:br>
              <a:rPr lang="fr-FR" sz="3200" dirty="0" smtClean="0"/>
            </a:br>
            <a:endParaRPr lang="fr-FR" sz="3200" dirty="0"/>
          </a:p>
        </p:txBody>
      </p:sp>
      <p:sp>
        <p:nvSpPr>
          <p:cNvPr id="3" name="Espace réservé du contenu 2"/>
          <p:cNvSpPr>
            <a:spLocks noGrp="1"/>
          </p:cNvSpPr>
          <p:nvPr>
            <p:ph idx="1"/>
          </p:nvPr>
        </p:nvSpPr>
        <p:spPr>
          <a:xfrm>
            <a:off x="457200" y="1142984"/>
            <a:ext cx="7239000" cy="5312752"/>
          </a:xfrm>
        </p:spPr>
        <p:txBody>
          <a:bodyPr/>
          <a:lstStyle/>
          <a:p>
            <a:pPr lvl="0"/>
            <a:r>
              <a:rPr lang="fr-FR" dirty="0" smtClean="0"/>
              <a:t>Inventaire des sons d’une langue / des langues ;</a:t>
            </a:r>
          </a:p>
          <a:p>
            <a:pPr lvl="0"/>
            <a:r>
              <a:rPr lang="fr-FR" dirty="0" smtClean="0"/>
              <a:t>Production des sons = Phonétique articulatoire ;</a:t>
            </a:r>
          </a:p>
          <a:p>
            <a:pPr lvl="0"/>
            <a:r>
              <a:rPr lang="fr-FR" dirty="0" smtClean="0"/>
              <a:t>Propriétés physiques  des sons = phonétique acoustique.</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18</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Types de phonétique</a:t>
            </a:r>
            <a:br>
              <a:rPr lang="fr-FR" dirty="0" smtClean="0"/>
            </a:br>
            <a:endParaRPr lang="fr-FR" dirty="0"/>
          </a:p>
        </p:txBody>
      </p:sp>
      <p:sp>
        <p:nvSpPr>
          <p:cNvPr id="3" name="Espace réservé du contenu 2"/>
          <p:cNvSpPr>
            <a:spLocks noGrp="1"/>
          </p:cNvSpPr>
          <p:nvPr>
            <p:ph idx="1"/>
          </p:nvPr>
        </p:nvSpPr>
        <p:spPr>
          <a:xfrm>
            <a:off x="457200" y="1142984"/>
            <a:ext cx="7239000" cy="5312752"/>
          </a:xfrm>
        </p:spPr>
        <p:txBody>
          <a:bodyPr>
            <a:normAutofit fontScale="77500" lnSpcReduction="20000"/>
          </a:bodyPr>
          <a:lstStyle/>
          <a:p>
            <a:pPr algn="just">
              <a:buNone/>
            </a:pPr>
            <a:r>
              <a:rPr lang="fr-FR" dirty="0" smtClean="0"/>
              <a:t>On distingue trois types de phonétique:</a:t>
            </a:r>
          </a:p>
          <a:p>
            <a:pPr algn="just">
              <a:buFontTx/>
              <a:buChar char="-"/>
            </a:pPr>
            <a:r>
              <a:rPr lang="fr-FR" dirty="0" smtClean="0"/>
              <a:t>La phonétique articulatoire</a:t>
            </a:r>
          </a:p>
          <a:p>
            <a:pPr algn="just">
              <a:buNone/>
            </a:pPr>
            <a:r>
              <a:rPr lang="fr-FR" dirty="0" smtClean="0"/>
              <a:t>Elle étudie les positions et les mouvements des organes utilisés pour la parole par son émetteur.</a:t>
            </a:r>
          </a:p>
          <a:p>
            <a:pPr algn="just">
              <a:buNone/>
            </a:pPr>
            <a:r>
              <a:rPr lang="fr-FR" dirty="0" smtClean="0"/>
              <a:t>(Production et émission des sons (genèse des sons),</a:t>
            </a:r>
          </a:p>
          <a:p>
            <a:pPr algn="just">
              <a:buFontTx/>
              <a:buChar char="-"/>
            </a:pPr>
            <a:r>
              <a:rPr lang="fr-FR" dirty="0" smtClean="0"/>
              <a:t>La phonétique acoustique</a:t>
            </a:r>
          </a:p>
          <a:p>
            <a:pPr lvl="0" algn="just">
              <a:buNone/>
            </a:pPr>
            <a:r>
              <a:rPr lang="fr-FR" dirty="0" smtClean="0"/>
              <a:t>Elle étudie la transmission de l'onde sonore entre son émetteur et son récepteur.</a:t>
            </a:r>
          </a:p>
          <a:p>
            <a:pPr algn="just">
              <a:buNone/>
            </a:pPr>
            <a:r>
              <a:rPr lang="fr-FR" dirty="0" smtClean="0"/>
              <a:t> (Transmission des sons dans l’air (qualités acoustiques),</a:t>
            </a:r>
          </a:p>
          <a:p>
            <a:pPr algn="just">
              <a:buFontTx/>
              <a:buChar char="-"/>
            </a:pPr>
            <a:r>
              <a:rPr lang="fr-FR" dirty="0" smtClean="0"/>
              <a:t>La phonétique auditive</a:t>
            </a:r>
          </a:p>
          <a:p>
            <a:pPr lvl="0" algn="just">
              <a:buNone/>
            </a:pPr>
            <a:r>
              <a:rPr lang="fr-FR" dirty="0" smtClean="0"/>
              <a:t>Elle se préoccupe de la façon dont les sons sont perçus et décodés par son récepteur.</a:t>
            </a:r>
          </a:p>
          <a:p>
            <a:pPr algn="just">
              <a:buNone/>
            </a:pPr>
            <a:r>
              <a:rPr lang="fr-FR" dirty="0" smtClean="0"/>
              <a:t> (la façon dont l’oreille perçoit les sons (perception, impression des sons).</a:t>
            </a:r>
          </a:p>
          <a:p>
            <a:pPr algn="just">
              <a:buNone/>
            </a:pPr>
            <a:r>
              <a:rPr lang="fr-FR" dirty="0" smtClean="0"/>
              <a:t>Il existe également une discipline nommée phonétique historique, qui étudie l'évolution diachronique d'une langue.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19</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491566" cy="1428760"/>
          </a:xfrm>
        </p:spPr>
        <p:txBody>
          <a:bodyPr>
            <a:noAutofit/>
          </a:bodyPr>
          <a:lstStyle/>
          <a:p>
            <a:r>
              <a:rPr lang="fr-FR" sz="2400" dirty="0" smtClean="0"/>
              <a:t>faculté Pluridisciplinaire de Nador</a:t>
            </a:r>
            <a:br>
              <a:rPr lang="fr-FR" sz="2400" dirty="0" smtClean="0"/>
            </a:br>
            <a:r>
              <a:rPr lang="fr-FR" sz="2400" dirty="0" smtClean="0"/>
              <a:t>Filière: études amazighes</a:t>
            </a:r>
            <a:br>
              <a:rPr lang="fr-FR" sz="2400" dirty="0" smtClean="0"/>
            </a:br>
            <a:r>
              <a:rPr lang="fr-FR" sz="2400" dirty="0" smtClean="0"/>
              <a:t>Semestre: 2</a:t>
            </a:r>
            <a:br>
              <a:rPr lang="fr-FR" sz="2400" dirty="0" smtClean="0"/>
            </a:br>
            <a:r>
              <a:rPr lang="fr-FR" sz="2400" dirty="0" smtClean="0"/>
              <a:t>prof: </a:t>
            </a:r>
            <a:r>
              <a:rPr lang="fr-FR" sz="2400" dirty="0" err="1" smtClean="0"/>
              <a:t>saddouki</a:t>
            </a:r>
            <a:r>
              <a:rPr lang="fr-FR" sz="2400" dirty="0" smtClean="0"/>
              <a:t> </a:t>
            </a:r>
            <a:r>
              <a:rPr lang="fr-FR" sz="2400" dirty="0" err="1" smtClean="0"/>
              <a:t>mohammed</a:t>
            </a:r>
            <a:endParaRPr lang="fr-FR" sz="2400" dirty="0"/>
          </a:p>
        </p:txBody>
      </p:sp>
      <p:sp>
        <p:nvSpPr>
          <p:cNvPr id="3" name="Espace réservé du contenu 2"/>
          <p:cNvSpPr>
            <a:spLocks noGrp="1"/>
          </p:cNvSpPr>
          <p:nvPr>
            <p:ph idx="1"/>
          </p:nvPr>
        </p:nvSpPr>
        <p:spPr>
          <a:xfrm>
            <a:off x="285720" y="2428868"/>
            <a:ext cx="8705880" cy="3651257"/>
          </a:xfrm>
        </p:spPr>
        <p:txBody>
          <a:bodyPr/>
          <a:lstStyle/>
          <a:p>
            <a:pPr>
              <a:buNone/>
            </a:pPr>
            <a:r>
              <a:rPr lang="fr-FR" dirty="0" smtClean="0"/>
              <a:t>                </a:t>
            </a:r>
          </a:p>
          <a:p>
            <a:pPr>
              <a:buNone/>
            </a:pPr>
            <a:endParaRPr lang="fr-FR" dirty="0" smtClean="0"/>
          </a:p>
          <a:p>
            <a:pPr>
              <a:buNone/>
            </a:pPr>
            <a:r>
              <a:rPr lang="fr-FR" dirty="0" smtClean="0"/>
              <a:t>                           </a:t>
            </a:r>
            <a:r>
              <a:rPr lang="fr-FR" sz="3600" dirty="0" smtClean="0"/>
              <a:t>Cours de phonétique</a:t>
            </a:r>
            <a:endParaRPr lang="fr-FR" sz="3600"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a:t>
            </a:fld>
            <a:endParaRPr lang="fr-F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la phonétique articulatoire?</a:t>
            </a:r>
            <a:endParaRPr lang="fr-FR" dirty="0"/>
          </a:p>
        </p:txBody>
      </p:sp>
      <p:sp>
        <p:nvSpPr>
          <p:cNvPr id="3" name="Espace réservé du contenu 2"/>
          <p:cNvSpPr>
            <a:spLocks noGrp="1"/>
          </p:cNvSpPr>
          <p:nvPr>
            <p:ph idx="1"/>
          </p:nvPr>
        </p:nvSpPr>
        <p:spPr>
          <a:xfrm>
            <a:off x="457200" y="1609416"/>
            <a:ext cx="7239000" cy="4177038"/>
          </a:xfrm>
        </p:spPr>
        <p:txBody>
          <a:bodyPr>
            <a:normAutofit fontScale="62500" lnSpcReduction="20000"/>
          </a:bodyPr>
          <a:lstStyle/>
          <a:p>
            <a:r>
              <a:rPr lang="fr-FR" sz="4600" dirty="0" smtClean="0"/>
              <a:t>Par ce que La phonétique articulatoire étudie la production des sons et la manière de leur transmission. Elle est, ainsi, liée à la physiologie, puisque la connaissance des organes vocaux permet de comprendre la production des sons.</a:t>
            </a:r>
          </a:p>
          <a:p>
            <a:r>
              <a:rPr lang="fr-FR" sz="4600" dirty="0" smtClean="0"/>
              <a:t>La phonétique articulatoire étudie les sons du point de vue de leur production. </a:t>
            </a:r>
          </a:p>
          <a:p>
            <a:r>
              <a:rPr lang="fr-FR" sz="4600" dirty="0" smtClean="0"/>
              <a:t>Cette discipline étudie les organes de la phonation et le rôle des organes dans la production des sons du langage.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20</a:t>
            </a:fld>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normAutofit/>
          </a:bodyPr>
          <a:lstStyle/>
          <a:p>
            <a:r>
              <a:rPr lang="fr-FR" sz="2800" dirty="0" smtClean="0"/>
              <a:t>Cette discipline étudie et classe les sons d’une langue à partir de critères articulatoires. Ceux-ci décrivent les sons et résument les possibilités et les limites de l’appareil phonatoire. </a:t>
            </a:r>
          </a:p>
          <a:p>
            <a:r>
              <a:rPr lang="fr-FR" sz="2800" dirty="0" smtClean="0"/>
              <a:t>La phonétique articulatoire étudie la production des sons de la parole. Elle les étudie et les décrit par l'endroit où ils sont produits dans l'appareil phonatoire. </a:t>
            </a:r>
          </a:p>
          <a:p>
            <a:pPr>
              <a:buNone/>
            </a:pPr>
            <a:endParaRPr lang="fr-FR" sz="2800"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21</a:t>
            </a:fld>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API</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22</a:t>
            </a:fld>
            <a:endParaRPr lang="fr-FR" dirty="0"/>
          </a:p>
        </p:txBody>
      </p:sp>
      <p:sp>
        <p:nvSpPr>
          <p:cNvPr id="6" name="Espace réservé du contenu 5"/>
          <p:cNvSpPr>
            <a:spLocks noGrp="1"/>
          </p:cNvSpPr>
          <p:nvPr>
            <p:ph idx="1"/>
          </p:nvPr>
        </p:nvSpPr>
        <p:spPr/>
        <p:txBody>
          <a:bodyPr/>
          <a:lstStyle/>
          <a:p>
            <a:pPr>
              <a:buNone/>
            </a:pPr>
            <a:r>
              <a:rPr lang="fr-FR" dirty="0" smtClean="0">
                <a:hlinkClick r:id="rId2" action="ppaction://hlinkfile"/>
              </a:rPr>
              <a:t>L_alphabet_phonetique_international.pdf</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err="1" smtClean="0"/>
              <a:t>Mecanismes</a:t>
            </a:r>
            <a:r>
              <a:rPr lang="fr-FR" sz="3200" dirty="0" smtClean="0"/>
              <a:t> de production des sons vocaux </a:t>
            </a:r>
            <a:endParaRPr lang="fr-FR" sz="3200" dirty="0"/>
          </a:p>
        </p:txBody>
      </p:sp>
      <p:sp>
        <p:nvSpPr>
          <p:cNvPr id="3" name="Espace réservé du contenu 2"/>
          <p:cNvSpPr>
            <a:spLocks noGrp="1"/>
          </p:cNvSpPr>
          <p:nvPr>
            <p:ph idx="1"/>
          </p:nvPr>
        </p:nvSpPr>
        <p:spPr/>
        <p:txBody>
          <a:bodyPr/>
          <a:lstStyle/>
          <a:p>
            <a:pPr>
              <a:buNone/>
            </a:pPr>
            <a:r>
              <a:rPr lang="fr-FR" dirty="0" smtClean="0"/>
              <a:t>L’appareil respiratoire et phonatoire sont deux mécanismes nécessaires pour la production des sons vocaux.</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23</a:t>
            </a:fld>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Appareil respiratoire</a:t>
            </a:r>
            <a:br>
              <a:rPr lang="fr-FR" dirty="0" smtClean="0"/>
            </a:br>
            <a:endParaRPr lang="fr-FR" dirty="0"/>
          </a:p>
        </p:txBody>
      </p:sp>
      <p:sp>
        <p:nvSpPr>
          <p:cNvPr id="3" name="Espace réservé du contenu 2"/>
          <p:cNvSpPr>
            <a:spLocks noGrp="1"/>
          </p:cNvSpPr>
          <p:nvPr>
            <p:ph idx="1"/>
          </p:nvPr>
        </p:nvSpPr>
        <p:spPr>
          <a:xfrm>
            <a:off x="457200" y="1142984"/>
            <a:ext cx="7239000" cy="5312752"/>
          </a:xfrm>
        </p:spPr>
        <p:txBody>
          <a:bodyPr>
            <a:normAutofit fontScale="85000" lnSpcReduction="10000"/>
          </a:bodyPr>
          <a:lstStyle/>
          <a:p>
            <a:pPr algn="just"/>
            <a:r>
              <a:rPr lang="fr-FR" dirty="0" smtClean="0"/>
              <a:t>Les organes respiratoires sont constitués par les poumons, le diaphragme et la trachée. </a:t>
            </a:r>
          </a:p>
          <a:p>
            <a:pPr algn="just">
              <a:buNone/>
            </a:pPr>
            <a:r>
              <a:rPr lang="fr-FR" dirty="0" smtClean="0"/>
              <a:t>- Les poumons fournissent l’air nécessaire à la production des sons du langage humain. C’est ainsi que la respiration comprend deux phases: inspiration et expiration. </a:t>
            </a:r>
          </a:p>
          <a:p>
            <a:pPr algn="just">
              <a:buNone/>
            </a:pPr>
            <a:r>
              <a:rPr lang="fr-FR" dirty="0" smtClean="0"/>
              <a:t>Au moment de l’inspiration, le diaphragme s’abaisse et les muscles se contractent afin d’emplir les poumons.</a:t>
            </a:r>
          </a:p>
          <a:p>
            <a:pPr algn="just">
              <a:buNone/>
            </a:pPr>
            <a:r>
              <a:rPr lang="fr-FR" dirty="0" smtClean="0"/>
              <a:t>Au moment de l’expiration, le diaphragme et les muscles se détendent pour que l’air soit expulsé des poumons.</a:t>
            </a:r>
          </a:p>
          <a:p>
            <a:pPr algn="just">
              <a:buNone/>
            </a:pPr>
            <a:r>
              <a:rPr lang="fr-FR" dirty="0" smtClean="0"/>
              <a:t>-Le mécanisme de respiration sert à la phonation. </a:t>
            </a:r>
          </a:p>
          <a:p>
            <a:pPr algn="just">
              <a:buNone/>
            </a:pPr>
            <a:r>
              <a:rPr lang="fr-FR" dirty="0" smtClean="0"/>
              <a:t>- Les sons de la parole se produisent grâce à l’air expulsé par les poumons; le diaphragme s’abaisse, l’air rentre dans les poumons, puis l’air s’élève et les poumons le rejette par la trachée à l’extérieur.</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24</a:t>
            </a:fld>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Appareil phonatoire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25</a:t>
            </a:fld>
            <a:endParaRPr lang="fr-FR" dirty="0"/>
          </a:p>
        </p:txBody>
      </p:sp>
      <p:sp>
        <p:nvSpPr>
          <p:cNvPr id="6" name="Espace réservé du contenu 5"/>
          <p:cNvSpPr>
            <a:spLocks noGrp="1"/>
          </p:cNvSpPr>
          <p:nvPr>
            <p:ph idx="1"/>
          </p:nvPr>
        </p:nvSpPr>
        <p:spPr>
          <a:xfrm>
            <a:off x="457200" y="1142984"/>
            <a:ext cx="7239000" cy="5312752"/>
          </a:xfrm>
        </p:spPr>
        <p:txBody>
          <a:bodyPr>
            <a:normAutofit fontScale="85000" lnSpcReduction="20000"/>
          </a:bodyPr>
          <a:lstStyle/>
          <a:p>
            <a:pPr algn="just"/>
            <a:r>
              <a:rPr lang="fr-FR" dirty="0" smtClean="0"/>
              <a:t>L’air nécessaire sort des poumons et passe par le larynx.</a:t>
            </a:r>
          </a:p>
          <a:p>
            <a:pPr algn="just"/>
            <a:r>
              <a:rPr lang="fr-FR" dirty="0" smtClean="0"/>
              <a:t>Le larynx enveloppe les cordes vocales. Les muscles du larynx servent à ouvrir et fermer les cordes vocales. La pression d’air venant des poumons permet aux cordes vocales d’entrer en mouvement.</a:t>
            </a:r>
          </a:p>
          <a:p>
            <a:pPr algn="just"/>
            <a:r>
              <a:rPr lang="fr-FR" dirty="0" smtClean="0"/>
              <a:t>Le larynx constitue l’organe phonateur. Les cordes vocales qu’il renferme permettent l’émission du voisement qu’on appelle aussi flux sonore.</a:t>
            </a:r>
          </a:p>
          <a:p>
            <a:pPr algn="just"/>
            <a:r>
              <a:rPr lang="fr-FR" dirty="0" smtClean="0"/>
              <a:t>La glotte (espace entre les cordes vocales) s’ouvre lors de l’inspiration et se referme lors de la phonation, permettant aux cordes vocales de vibrer. </a:t>
            </a:r>
          </a:p>
          <a:p>
            <a:pPr algn="just"/>
            <a:r>
              <a:rPr lang="fr-FR" dirty="0" smtClean="0"/>
              <a:t>L’air passe par la trachée et permet la mise en vibration des cordes vocales. </a:t>
            </a:r>
          </a:p>
          <a:p>
            <a:pPr algn="just"/>
            <a:r>
              <a:rPr lang="fr-FR" dirty="0" smtClean="0"/>
              <a:t>L’air expiré fournit la source d’énergie nécessaire à la production du bruit comme caractéristique des sons du langage. </a:t>
            </a:r>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fontScale="92500" lnSpcReduction="10000"/>
          </a:bodyPr>
          <a:lstStyle/>
          <a:p>
            <a:pPr algn="just"/>
            <a:r>
              <a:rPr lang="fr-FR" dirty="0" smtClean="0"/>
              <a:t>L’appareil phonatoire est divisé en trois </a:t>
            </a:r>
            <a:r>
              <a:rPr lang="fr-FR" b="1" dirty="0" smtClean="0"/>
              <a:t>zones</a:t>
            </a:r>
            <a:r>
              <a:rPr lang="fr-FR" dirty="0" smtClean="0"/>
              <a:t>: </a:t>
            </a:r>
          </a:p>
          <a:p>
            <a:pPr marL="514350" indent="-514350" algn="just">
              <a:buNone/>
            </a:pPr>
            <a:r>
              <a:rPr lang="fr-FR" dirty="0" smtClean="0"/>
              <a:t>1) cavités infra glottiques</a:t>
            </a:r>
            <a:r>
              <a:rPr lang="fr-FR" b="1" dirty="0" smtClean="0"/>
              <a:t> : </a:t>
            </a:r>
            <a:r>
              <a:rPr lang="fr-FR" dirty="0" smtClean="0"/>
              <a:t>respiration, source du courant d'air, pression sous glottique. </a:t>
            </a:r>
          </a:p>
          <a:p>
            <a:pPr marL="514350" indent="-514350" algn="just">
              <a:buNone/>
            </a:pPr>
            <a:r>
              <a:rPr lang="fr-FR" dirty="0" smtClean="0"/>
              <a:t> Ses organes sont: diaphragme, poumons.</a:t>
            </a:r>
          </a:p>
          <a:p>
            <a:pPr algn="just">
              <a:buNone/>
            </a:pPr>
            <a:r>
              <a:rPr lang="fr-FR" dirty="0" smtClean="0"/>
              <a:t>2) cavité glottique</a:t>
            </a:r>
            <a:r>
              <a:rPr lang="fr-FR" b="1" dirty="0" smtClean="0"/>
              <a:t> : </a:t>
            </a:r>
            <a:r>
              <a:rPr lang="fr-FR" dirty="0" smtClean="0"/>
              <a:t>phonation, vibration, source sonore. </a:t>
            </a:r>
          </a:p>
          <a:p>
            <a:pPr algn="just">
              <a:buNone/>
            </a:pPr>
            <a:r>
              <a:rPr lang="fr-FR" dirty="0" smtClean="0"/>
              <a:t>Ses organes sont: cordes vocales, glotte.</a:t>
            </a:r>
          </a:p>
          <a:p>
            <a:pPr algn="just">
              <a:buNone/>
            </a:pPr>
            <a:r>
              <a:rPr lang="fr-FR" dirty="0" smtClean="0"/>
              <a:t>3) cavités supra-glottiques: articulation, résonance.</a:t>
            </a:r>
          </a:p>
          <a:p>
            <a:pPr algn="just">
              <a:buNone/>
            </a:pPr>
            <a:r>
              <a:rPr lang="fr-FR" dirty="0" smtClean="0"/>
              <a:t>Ses organes sont: </a:t>
            </a:r>
            <a:r>
              <a:rPr lang="fr-FR" b="1" dirty="0" smtClean="0"/>
              <a:t>pharynx</a:t>
            </a:r>
            <a:r>
              <a:rPr lang="fr-FR" dirty="0" smtClean="0"/>
              <a:t> (cavité pharyngale), cavité </a:t>
            </a:r>
            <a:r>
              <a:rPr lang="fr-FR" b="1" dirty="0" smtClean="0"/>
              <a:t>buccale</a:t>
            </a:r>
            <a:r>
              <a:rPr lang="fr-FR" dirty="0" smtClean="0"/>
              <a:t>, </a:t>
            </a:r>
            <a:r>
              <a:rPr lang="fr-FR" b="1" dirty="0" smtClean="0"/>
              <a:t>nasale</a:t>
            </a:r>
            <a:r>
              <a:rPr lang="fr-FR" dirty="0" smtClean="0"/>
              <a:t> et </a:t>
            </a:r>
            <a:r>
              <a:rPr lang="fr-FR" b="1" dirty="0" smtClean="0"/>
              <a:t>labiale</a:t>
            </a:r>
            <a:r>
              <a:rPr lang="fr-FR" dirty="0" smtClean="0"/>
              <a:t>. </a:t>
            </a:r>
          </a:p>
          <a:p>
            <a:pPr algn="just">
              <a:buNone/>
            </a:pPr>
            <a:r>
              <a:rPr lang="fr-FR" dirty="0" smtClean="0"/>
              <a:t>- Les cavités pharyngale et buccale sont toujours sollicitées pour l’articulation des sons de la parole. </a:t>
            </a:r>
          </a:p>
          <a:p>
            <a:pPr algn="just">
              <a:buNone/>
            </a:pPr>
            <a:r>
              <a:rPr lang="fr-FR" dirty="0" smtClean="0"/>
              <a:t>- Les cavités nasale et labiale interviennent pour la réalisation de sons spécifiques.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26</a:t>
            </a:fld>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BEDC7D1-3907-43EC-8618-8CC651D918CE}" type="slidenum">
              <a:rPr lang="fr-FR" smtClean="0"/>
              <a:pPr/>
              <a:t>27</a:t>
            </a:fld>
            <a:endParaRPr lang="fr-FR" dirty="0"/>
          </a:p>
        </p:txBody>
      </p:sp>
      <p:pic>
        <p:nvPicPr>
          <p:cNvPr id="5" name="Espace réservé du contenu 4"/>
          <p:cNvPicPr>
            <a:picLocks noGrp="1"/>
          </p:cNvPicPr>
          <p:nvPr>
            <p:ph idx="1"/>
          </p:nvPr>
        </p:nvPicPr>
        <p:blipFill rotWithShape="1">
          <a:blip r:embed="rId2" cstate="print"/>
          <a:srcRect l="52381" t="20741" r="7351" b="12503"/>
          <a:stretch/>
        </p:blipFill>
        <p:spPr bwMode="auto">
          <a:xfrm>
            <a:off x="1737860" y="428604"/>
            <a:ext cx="5834535" cy="6027759"/>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graphicFrame>
        <p:nvGraphicFramePr>
          <p:cNvPr id="6" name="Tableau 5"/>
          <p:cNvGraphicFramePr>
            <a:graphicFrameLocks noGrp="1"/>
          </p:cNvGraphicFramePr>
          <p:nvPr/>
        </p:nvGraphicFramePr>
        <p:xfrm>
          <a:off x="714348" y="500043"/>
          <a:ext cx="1000132" cy="5929353"/>
        </p:xfrm>
        <a:graphic>
          <a:graphicData uri="http://schemas.openxmlformats.org/drawingml/2006/table">
            <a:tbl>
              <a:tblPr/>
              <a:tblGrid>
                <a:gridCol w="1000132"/>
              </a:tblGrid>
              <a:tr h="1631688">
                <a:tc>
                  <a:txBody>
                    <a:bodyPr/>
                    <a:lstStyle/>
                    <a:p>
                      <a:pPr algn="ctr">
                        <a:lnSpc>
                          <a:spcPct val="115000"/>
                        </a:lnSpc>
                        <a:spcAft>
                          <a:spcPts val="0"/>
                        </a:spcAft>
                        <a:tabLst>
                          <a:tab pos="810260" algn="l"/>
                        </a:tabLst>
                      </a:pPr>
                      <a:endParaRPr lang="fr-FR" sz="1200" dirty="0">
                        <a:latin typeface="Times New Roman"/>
                        <a:ea typeface="Times New Roman"/>
                        <a:cs typeface="Times New Roman"/>
                      </a:endParaRPr>
                    </a:p>
                    <a:p>
                      <a:pPr algn="ctr">
                        <a:lnSpc>
                          <a:spcPct val="115000"/>
                        </a:lnSpc>
                        <a:spcAft>
                          <a:spcPts val="0"/>
                        </a:spcAft>
                        <a:tabLst>
                          <a:tab pos="810260" algn="l"/>
                        </a:tabLst>
                      </a:pPr>
                      <a:r>
                        <a:rPr lang="fr-FR" sz="1100" dirty="0">
                          <a:latin typeface="Calibri"/>
                          <a:cs typeface="Arial"/>
                        </a:rPr>
                        <a:t/>
                      </a:r>
                      <a:br>
                        <a:rPr lang="fr-FR" sz="1100" dirty="0">
                          <a:latin typeface="Calibri"/>
                          <a:cs typeface="Arial"/>
                        </a:rPr>
                      </a:br>
                      <a:r>
                        <a:rPr lang="fr-FR" sz="1200" dirty="0">
                          <a:latin typeface="Times New Roman"/>
                          <a:ea typeface="Times New Roman"/>
                          <a:cs typeface="Times New Roman"/>
                        </a:rPr>
                        <a:t>Système</a:t>
                      </a:r>
                      <a:endParaRPr lang="fr-FR" sz="1200" dirty="0">
                        <a:latin typeface="Times New Roman"/>
                        <a:ea typeface="Times New Roman"/>
                        <a:cs typeface="Arial"/>
                      </a:endParaRPr>
                    </a:p>
                    <a:p>
                      <a:pPr algn="ctr">
                        <a:lnSpc>
                          <a:spcPct val="115000"/>
                        </a:lnSpc>
                        <a:spcAft>
                          <a:spcPts val="0"/>
                        </a:spcAft>
                        <a:tabLst>
                          <a:tab pos="810260" algn="l"/>
                        </a:tabLst>
                      </a:pPr>
                      <a:r>
                        <a:rPr lang="fr-FR" sz="1200" dirty="0">
                          <a:latin typeface="Times New Roman"/>
                          <a:ea typeface="Times New Roman"/>
                          <a:cs typeface="Times New Roman"/>
                        </a:rPr>
                        <a:t>Supra-glottique</a:t>
                      </a:r>
                      <a:endParaRPr lang="fr-FR" sz="1200" dirty="0">
                        <a:latin typeface="Times New Roman"/>
                        <a:ea typeface="Times New Roman"/>
                        <a:cs typeface="Arial"/>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585">
                <a:tc>
                  <a:txBody>
                    <a:bodyPr/>
                    <a:lstStyle/>
                    <a:p>
                      <a:pPr algn="ctr">
                        <a:lnSpc>
                          <a:spcPct val="115000"/>
                        </a:lnSpc>
                        <a:spcAft>
                          <a:spcPts val="0"/>
                        </a:spcAft>
                        <a:tabLst>
                          <a:tab pos="810260" algn="l"/>
                        </a:tabLst>
                      </a:pPr>
                      <a:endParaRPr lang="fr-FR" sz="1200" dirty="0">
                        <a:latin typeface="Times New Roman"/>
                        <a:ea typeface="Times New Roman"/>
                        <a:cs typeface="Times New Roman"/>
                      </a:endParaRPr>
                    </a:p>
                    <a:p>
                      <a:pPr algn="ctr">
                        <a:lnSpc>
                          <a:spcPct val="115000"/>
                        </a:lnSpc>
                        <a:spcAft>
                          <a:spcPts val="0"/>
                        </a:spcAft>
                        <a:tabLst>
                          <a:tab pos="810260" algn="l"/>
                        </a:tabLst>
                      </a:pPr>
                      <a:endParaRPr lang="fr-FR" sz="1200" dirty="0" smtClean="0">
                        <a:latin typeface="Times New Roman"/>
                        <a:ea typeface="Times New Roman"/>
                        <a:cs typeface="Times New Roman"/>
                      </a:endParaRPr>
                    </a:p>
                    <a:p>
                      <a:pPr algn="ctr">
                        <a:lnSpc>
                          <a:spcPct val="115000"/>
                        </a:lnSpc>
                        <a:spcAft>
                          <a:spcPts val="0"/>
                        </a:spcAft>
                        <a:tabLst>
                          <a:tab pos="810260" algn="l"/>
                        </a:tabLst>
                      </a:pPr>
                      <a:endParaRPr lang="fr-FR" sz="1200" dirty="0" smtClean="0">
                        <a:latin typeface="Times New Roman"/>
                        <a:ea typeface="Times New Roman"/>
                        <a:cs typeface="Times New Roman"/>
                      </a:endParaRPr>
                    </a:p>
                    <a:p>
                      <a:pPr algn="ctr">
                        <a:lnSpc>
                          <a:spcPct val="115000"/>
                        </a:lnSpc>
                        <a:spcAft>
                          <a:spcPts val="0"/>
                        </a:spcAft>
                        <a:tabLst>
                          <a:tab pos="810260" algn="l"/>
                        </a:tabLst>
                      </a:pPr>
                      <a:endParaRPr lang="fr-FR" sz="1200" dirty="0" smtClean="0">
                        <a:latin typeface="Times New Roman"/>
                        <a:ea typeface="Times New Roman"/>
                        <a:cs typeface="Times New Roman"/>
                      </a:endParaRPr>
                    </a:p>
                    <a:p>
                      <a:pPr algn="ctr">
                        <a:lnSpc>
                          <a:spcPct val="115000"/>
                        </a:lnSpc>
                        <a:spcAft>
                          <a:spcPts val="0"/>
                        </a:spcAft>
                        <a:tabLst>
                          <a:tab pos="810260" algn="l"/>
                        </a:tabLst>
                      </a:pPr>
                      <a:r>
                        <a:rPr lang="fr-FR" sz="1200" dirty="0" smtClean="0">
                          <a:latin typeface="Times New Roman"/>
                          <a:ea typeface="Times New Roman"/>
                          <a:cs typeface="Times New Roman"/>
                        </a:rPr>
                        <a:t>Système</a:t>
                      </a:r>
                      <a:endParaRPr lang="fr-FR" sz="1200" dirty="0">
                        <a:latin typeface="Times New Roman"/>
                        <a:ea typeface="Times New Roman"/>
                        <a:cs typeface="Arial"/>
                      </a:endParaRPr>
                    </a:p>
                    <a:p>
                      <a:pPr algn="ctr">
                        <a:lnSpc>
                          <a:spcPct val="115000"/>
                        </a:lnSpc>
                        <a:spcAft>
                          <a:spcPts val="0"/>
                        </a:spcAft>
                        <a:tabLst>
                          <a:tab pos="810260" algn="l"/>
                        </a:tabLst>
                      </a:pPr>
                      <a:r>
                        <a:rPr lang="fr-FR" sz="1200" dirty="0">
                          <a:latin typeface="Times New Roman"/>
                          <a:ea typeface="Times New Roman"/>
                          <a:cs typeface="Times New Roman"/>
                        </a:rPr>
                        <a:t>Phonatoire</a:t>
                      </a:r>
                      <a:endParaRPr lang="fr-FR" sz="1200" dirty="0">
                        <a:latin typeface="Times New Roman"/>
                        <a:ea typeface="Times New Roman"/>
                        <a:cs typeface="Arial"/>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2080">
                <a:tc>
                  <a:txBody>
                    <a:bodyPr/>
                    <a:lstStyle/>
                    <a:p>
                      <a:pPr algn="ctr">
                        <a:lnSpc>
                          <a:spcPct val="115000"/>
                        </a:lnSpc>
                        <a:spcAft>
                          <a:spcPts val="0"/>
                        </a:spcAft>
                        <a:tabLst>
                          <a:tab pos="810260" algn="l"/>
                        </a:tabLst>
                      </a:pPr>
                      <a:endParaRPr lang="fr-FR" sz="1200" dirty="0">
                        <a:latin typeface="Times New Roman"/>
                        <a:ea typeface="Times New Roman"/>
                        <a:cs typeface="Times New Roman"/>
                      </a:endParaRPr>
                    </a:p>
                    <a:p>
                      <a:pPr algn="ctr">
                        <a:lnSpc>
                          <a:spcPct val="115000"/>
                        </a:lnSpc>
                        <a:spcAft>
                          <a:spcPts val="0"/>
                        </a:spcAft>
                        <a:tabLst>
                          <a:tab pos="810260" algn="l"/>
                        </a:tabLst>
                      </a:pPr>
                      <a:r>
                        <a:rPr lang="fr-FR" sz="1100" dirty="0">
                          <a:latin typeface="Calibri"/>
                          <a:cs typeface="Arial"/>
                        </a:rPr>
                        <a:t/>
                      </a:r>
                      <a:br>
                        <a:rPr lang="fr-FR" sz="1100" dirty="0">
                          <a:latin typeface="Calibri"/>
                          <a:cs typeface="Arial"/>
                        </a:rPr>
                      </a:br>
                      <a:r>
                        <a:rPr lang="fr-FR" sz="1200" dirty="0" smtClean="0">
                          <a:latin typeface="Times New Roman"/>
                          <a:ea typeface="Times New Roman"/>
                          <a:cs typeface="Times New Roman"/>
                        </a:rPr>
                        <a:t>Système</a:t>
                      </a:r>
                      <a:endParaRPr lang="fr-FR" sz="1200" dirty="0">
                        <a:latin typeface="Times New Roman"/>
                        <a:ea typeface="Times New Roman"/>
                        <a:cs typeface="Arial"/>
                      </a:endParaRPr>
                    </a:p>
                    <a:p>
                      <a:pPr algn="ctr">
                        <a:lnSpc>
                          <a:spcPct val="115000"/>
                        </a:lnSpc>
                        <a:spcAft>
                          <a:spcPts val="0"/>
                        </a:spcAft>
                        <a:tabLst>
                          <a:tab pos="810260" algn="l"/>
                        </a:tabLst>
                      </a:pPr>
                      <a:r>
                        <a:rPr lang="fr-FR" sz="1200" dirty="0" smtClean="0">
                          <a:latin typeface="Times New Roman"/>
                          <a:ea typeface="Times New Roman"/>
                          <a:cs typeface="Times New Roman"/>
                        </a:rPr>
                        <a:t>Infra-glottique</a:t>
                      </a:r>
                      <a:endParaRPr lang="fr-FR" sz="1200" dirty="0">
                        <a:latin typeface="Times New Roman"/>
                        <a:ea typeface="Times New Roman"/>
                        <a:cs typeface="Arial"/>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7239000" cy="6098570"/>
          </a:xfrm>
        </p:spPr>
        <p:txBody>
          <a:bodyPr>
            <a:normAutofit fontScale="85000" lnSpcReduction="10000"/>
          </a:bodyPr>
          <a:lstStyle/>
          <a:p>
            <a:pPr algn="just"/>
            <a:r>
              <a:rPr lang="fr-FR" dirty="0" smtClean="0"/>
              <a:t>Les organes de la phonation sont :</a:t>
            </a:r>
          </a:p>
          <a:p>
            <a:pPr algn="just">
              <a:buNone/>
            </a:pPr>
            <a:r>
              <a:rPr lang="fr-FR" b="1" dirty="0" smtClean="0"/>
              <a:t>a</a:t>
            </a:r>
            <a:r>
              <a:rPr lang="fr-FR" dirty="0" smtClean="0"/>
              <a:t>) cordes vocales</a:t>
            </a:r>
          </a:p>
          <a:p>
            <a:pPr algn="just">
              <a:buNone/>
            </a:pPr>
            <a:r>
              <a:rPr lang="fr-FR" b="1" dirty="0" smtClean="0"/>
              <a:t>b</a:t>
            </a:r>
            <a:r>
              <a:rPr lang="fr-FR" dirty="0" smtClean="0"/>
              <a:t>) bouche (la voûte du palais, mâchoire supérieure) :</a:t>
            </a:r>
          </a:p>
          <a:p>
            <a:pPr algn="just"/>
            <a:r>
              <a:rPr lang="fr-FR" dirty="0" smtClean="0"/>
              <a:t>On peut y délimiter trois zones, d'avant en arrière : </a:t>
            </a:r>
          </a:p>
          <a:p>
            <a:pPr algn="just"/>
            <a:r>
              <a:rPr lang="fr-FR" dirty="0" smtClean="0"/>
              <a:t>Les alvéoles (l’avant), le palais dur (au milieu), le voile du palais (le fond) ;</a:t>
            </a:r>
          </a:p>
          <a:p>
            <a:pPr algn="just">
              <a:buNone/>
            </a:pPr>
            <a:r>
              <a:rPr lang="fr-FR" b="1" dirty="0" smtClean="0"/>
              <a:t>c</a:t>
            </a:r>
            <a:r>
              <a:rPr lang="fr-FR" dirty="0" smtClean="0"/>
              <a:t>) langue : la pointe de la langue (apex), le dos de la langue (</a:t>
            </a:r>
            <a:r>
              <a:rPr lang="fr-FR" dirty="0" err="1" smtClean="0"/>
              <a:t>dorsum</a:t>
            </a:r>
            <a:r>
              <a:rPr lang="fr-FR" dirty="0" smtClean="0"/>
              <a:t>) et la racine de la langue (</a:t>
            </a:r>
            <a:r>
              <a:rPr lang="fr-FR" dirty="0" err="1" smtClean="0"/>
              <a:t>radix</a:t>
            </a:r>
            <a:r>
              <a:rPr lang="fr-FR" dirty="0" smtClean="0"/>
              <a:t>) ;</a:t>
            </a:r>
          </a:p>
          <a:p>
            <a:pPr algn="just">
              <a:buNone/>
            </a:pPr>
            <a:r>
              <a:rPr lang="fr-FR" b="1" dirty="0" smtClean="0"/>
              <a:t>d</a:t>
            </a:r>
            <a:r>
              <a:rPr lang="fr-FR" dirty="0" smtClean="0"/>
              <a:t>) lèvres, et les dents (incisives supérieures).</a:t>
            </a:r>
          </a:p>
          <a:p>
            <a:pPr algn="just"/>
            <a:r>
              <a:rPr lang="fr-FR" dirty="0" smtClean="0"/>
              <a:t>Les organes articulateurs</a:t>
            </a:r>
            <a:r>
              <a:rPr lang="fr-FR" b="1" dirty="0" smtClean="0"/>
              <a:t> : </a:t>
            </a:r>
            <a:endParaRPr lang="fr-FR" dirty="0" smtClean="0"/>
          </a:p>
          <a:p>
            <a:pPr algn="just">
              <a:buNone/>
            </a:pPr>
            <a:r>
              <a:rPr lang="fr-FR" b="1" dirty="0" smtClean="0"/>
              <a:t>a</a:t>
            </a:r>
            <a:r>
              <a:rPr lang="fr-FR" dirty="0" smtClean="0"/>
              <a:t>) lèvres : (labiales) </a:t>
            </a:r>
          </a:p>
          <a:p>
            <a:pPr algn="just">
              <a:buNone/>
            </a:pPr>
            <a:r>
              <a:rPr lang="fr-FR" b="1" dirty="0" smtClean="0"/>
              <a:t>b</a:t>
            </a:r>
            <a:r>
              <a:rPr lang="fr-FR" dirty="0" smtClean="0"/>
              <a:t>) langue : apex (apicales), dos (dorsales), racine (radicales) </a:t>
            </a:r>
          </a:p>
          <a:p>
            <a:pPr algn="just">
              <a:buNone/>
            </a:pPr>
            <a:r>
              <a:rPr lang="fr-FR" b="1" dirty="0" smtClean="0"/>
              <a:t>c</a:t>
            </a:r>
            <a:r>
              <a:rPr lang="fr-FR" dirty="0" smtClean="0"/>
              <a:t>) pharynx (pharyngales)</a:t>
            </a:r>
          </a:p>
          <a:p>
            <a:pPr algn="just">
              <a:buNone/>
            </a:pPr>
            <a:r>
              <a:rPr lang="fr-FR" b="1" dirty="0" smtClean="0"/>
              <a:t>d</a:t>
            </a:r>
            <a:r>
              <a:rPr lang="fr-FR" dirty="0" smtClean="0"/>
              <a:t>) larynx (laryngales)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28</a:t>
            </a:fld>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BEDC7D1-3907-43EC-8618-8CC651D918CE}" type="slidenum">
              <a:rPr lang="fr-FR" smtClean="0"/>
              <a:pPr/>
              <a:t>29</a:t>
            </a:fld>
            <a:endParaRPr lang="fr-FR" dirty="0"/>
          </a:p>
        </p:txBody>
      </p:sp>
      <p:pic>
        <p:nvPicPr>
          <p:cNvPr id="5" name="Picture 2" descr="C:\Users\dell\Desktop\Illustration-de-lappareil-phonatoire-et-de-ses-differents-elements-Le-trajet-de-lair.png"/>
          <p:cNvPicPr>
            <a:picLocks noGrp="1" noChangeAspect="1" noChangeArrowheads="1"/>
          </p:cNvPicPr>
          <p:nvPr>
            <p:ph idx="1"/>
          </p:nvPr>
        </p:nvPicPr>
        <p:blipFill>
          <a:blip r:embed="rId2" cstate="print"/>
          <a:srcRect/>
          <a:stretch>
            <a:fillRect/>
          </a:stretch>
        </p:blipFill>
        <p:spPr bwMode="auto">
          <a:xfrm>
            <a:off x="732834" y="428604"/>
            <a:ext cx="6687731" cy="60277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80068"/>
          </a:xfrm>
        </p:spPr>
        <p:txBody>
          <a:bodyPr/>
          <a:lstStyle/>
          <a:p>
            <a:r>
              <a:rPr lang="fr-FR" dirty="0" smtClean="0"/>
              <a:t>Descriptif du cours</a:t>
            </a:r>
            <a:endParaRPr lang="fr-FR" dirty="0"/>
          </a:p>
        </p:txBody>
      </p:sp>
      <p:sp>
        <p:nvSpPr>
          <p:cNvPr id="3" name="Espace réservé du contenu 2"/>
          <p:cNvSpPr>
            <a:spLocks noGrp="1"/>
          </p:cNvSpPr>
          <p:nvPr>
            <p:ph idx="1"/>
          </p:nvPr>
        </p:nvSpPr>
        <p:spPr>
          <a:xfrm>
            <a:off x="457200" y="1214422"/>
            <a:ext cx="7239000" cy="5241314"/>
          </a:xfrm>
        </p:spPr>
        <p:txBody>
          <a:bodyPr/>
          <a:lstStyle/>
          <a:p>
            <a:pPr>
              <a:buNone/>
            </a:pPr>
            <a:r>
              <a:rPr lang="fr-FR" dirty="0" smtClean="0"/>
              <a:t>1) Objectifs du cours</a:t>
            </a:r>
          </a:p>
          <a:p>
            <a:pPr>
              <a:buNone/>
            </a:pPr>
            <a:r>
              <a:rPr lang="fr-FR" dirty="0" smtClean="0"/>
              <a:t>2) Contenu du cours </a:t>
            </a:r>
          </a:p>
          <a:p>
            <a:pPr>
              <a:buNone/>
            </a:pPr>
            <a:r>
              <a:rPr lang="fr-FR" dirty="0" smtClean="0"/>
              <a:t>3) Méthodologie</a:t>
            </a:r>
          </a:p>
          <a:p>
            <a:pPr>
              <a:buNone/>
            </a:pPr>
            <a:r>
              <a:rPr lang="fr-FR" dirty="0" smtClean="0"/>
              <a:t>4) Bibliographie</a:t>
            </a:r>
          </a:p>
          <a:p>
            <a:pPr>
              <a:buNone/>
            </a:pPr>
            <a:endParaRPr lang="fr-FR" dirty="0"/>
          </a:p>
        </p:txBody>
      </p:sp>
      <p:sp>
        <p:nvSpPr>
          <p:cNvPr id="5" name="Espace réservé du numéro de diapositive 4"/>
          <p:cNvSpPr>
            <a:spLocks noGrp="1"/>
          </p:cNvSpPr>
          <p:nvPr>
            <p:ph type="sldNum" sz="quarter" idx="12"/>
          </p:nvPr>
        </p:nvSpPr>
        <p:spPr/>
        <p:txBody>
          <a:bodyPr/>
          <a:lstStyle/>
          <a:p>
            <a:fld id="{CBEDC7D1-3907-43EC-8618-8CC651D918CE}" type="slidenum">
              <a:rPr lang="fr-FR" smtClean="0"/>
              <a:pPr/>
              <a:t>3</a:t>
            </a:fld>
            <a:endParaRPr lang="fr-F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LIEUX ET MODES D’ARTICULATION</a:t>
            </a:r>
            <a:br>
              <a:rPr lang="fr-FR" sz="3200" dirty="0" smtClean="0"/>
            </a:br>
            <a:r>
              <a:rPr lang="fr-FR" sz="3200" dirty="0" smtClean="0"/>
              <a:t>DES CONSONNES AMAZIGHES RIFAINES</a:t>
            </a:r>
            <a:endParaRPr lang="fr-FR" sz="3200" dirty="0"/>
          </a:p>
        </p:txBody>
      </p:sp>
      <p:sp>
        <p:nvSpPr>
          <p:cNvPr id="3" name="Espace réservé du contenu 2"/>
          <p:cNvSpPr>
            <a:spLocks noGrp="1"/>
          </p:cNvSpPr>
          <p:nvPr>
            <p:ph idx="1"/>
          </p:nvPr>
        </p:nvSpPr>
        <p:spPr/>
        <p:txBody>
          <a:bodyPr/>
          <a:lstStyle/>
          <a:p>
            <a:pPr>
              <a:buNone/>
            </a:pPr>
            <a:r>
              <a:rPr lang="fr-FR" dirty="0" smtClean="0"/>
              <a:t>-  Les articulations sont des parties mobiles.</a:t>
            </a:r>
          </a:p>
          <a:p>
            <a:pPr>
              <a:buFontTx/>
              <a:buChar char="-"/>
            </a:pPr>
            <a:r>
              <a:rPr lang="fr-FR" dirty="0" smtClean="0"/>
              <a:t>Les lieux d’articulation est l’endroit où l’air rencontre un obstacle. </a:t>
            </a:r>
          </a:p>
          <a:p>
            <a:pPr>
              <a:buNone/>
            </a:pPr>
            <a:r>
              <a:rPr lang="fr-FR" dirty="0" smtClean="0"/>
              <a:t>   lèvre                              labiale</a:t>
            </a:r>
          </a:p>
          <a:p>
            <a:pPr>
              <a:buNone/>
            </a:pPr>
            <a:r>
              <a:rPr lang="fr-FR" dirty="0" smtClean="0"/>
              <a:t>   deux lèvres                     bilabiale</a:t>
            </a:r>
          </a:p>
          <a:p>
            <a:pPr>
              <a:buNone/>
            </a:pPr>
            <a:r>
              <a:rPr lang="fr-FR" dirty="0" smtClean="0"/>
              <a:t>  dent                               dentale</a:t>
            </a:r>
          </a:p>
          <a:p>
            <a:pPr>
              <a:buNone/>
            </a:pPr>
            <a:r>
              <a:rPr lang="fr-FR" dirty="0" smtClean="0"/>
              <a:t>  entre les dents                </a:t>
            </a:r>
            <a:r>
              <a:rPr lang="fr-FR" dirty="0" err="1" smtClean="0"/>
              <a:t>interdentale</a:t>
            </a:r>
            <a:endParaRPr lang="fr-FR" dirty="0" smtClean="0"/>
          </a:p>
          <a:p>
            <a:pPr>
              <a:buNone/>
            </a:pPr>
            <a:r>
              <a:rPr lang="fr-FR" dirty="0" smtClean="0"/>
              <a:t>  apex                                apicale</a:t>
            </a:r>
          </a:p>
          <a:p>
            <a:pPr>
              <a:buNone/>
            </a:pPr>
            <a:r>
              <a:rPr lang="fr-FR" dirty="0" smtClean="0"/>
              <a:t>   alvéoles                          alvéolaire</a:t>
            </a:r>
          </a:p>
          <a:p>
            <a:pPr>
              <a:buNone/>
            </a:pPr>
            <a:r>
              <a:rPr lang="fr-FR" dirty="0" smtClean="0"/>
              <a:t>  palais                              palatale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30</a:t>
            </a:fld>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7239000" cy="6170008"/>
          </a:xfrm>
        </p:spPr>
        <p:txBody>
          <a:bodyPr/>
          <a:lstStyle/>
          <a:p>
            <a:pPr>
              <a:buNone/>
            </a:pPr>
            <a:r>
              <a:rPr lang="fr-FR" dirty="0" err="1" smtClean="0"/>
              <a:t>dorsum</a:t>
            </a:r>
            <a:r>
              <a:rPr lang="fr-FR" dirty="0" smtClean="0"/>
              <a:t>                        </a:t>
            </a:r>
            <a:r>
              <a:rPr lang="fr-FR" dirty="0" err="1" smtClean="0"/>
              <a:t>dorsa</a:t>
            </a:r>
            <a:r>
              <a:rPr lang="fr-FR" dirty="0" smtClean="0"/>
              <a:t>- palatale/vélaire</a:t>
            </a:r>
          </a:p>
          <a:p>
            <a:pPr>
              <a:buNone/>
            </a:pPr>
            <a:r>
              <a:rPr lang="fr-FR" dirty="0" smtClean="0"/>
              <a:t>  (dos de la langue)             </a:t>
            </a:r>
          </a:p>
          <a:p>
            <a:pPr>
              <a:buNone/>
            </a:pPr>
            <a:r>
              <a:rPr lang="fr-FR" dirty="0" smtClean="0"/>
              <a:t>vélum/palais mou                           vélaire</a:t>
            </a:r>
          </a:p>
          <a:p>
            <a:pPr>
              <a:buNone/>
            </a:pPr>
            <a:r>
              <a:rPr lang="fr-FR" dirty="0" smtClean="0"/>
              <a:t>  uvula/luette                                 uvulaire</a:t>
            </a:r>
          </a:p>
          <a:p>
            <a:pPr>
              <a:buNone/>
            </a:pPr>
            <a:r>
              <a:rPr lang="fr-FR" dirty="0" smtClean="0"/>
              <a:t> pharynx                                         pharyngale</a:t>
            </a:r>
          </a:p>
          <a:p>
            <a:pPr>
              <a:buNone/>
            </a:pPr>
            <a:r>
              <a:rPr lang="fr-FR" dirty="0" smtClean="0"/>
              <a:t> larynx                                            laryngale</a:t>
            </a:r>
          </a:p>
          <a:p>
            <a:pPr>
              <a:buNone/>
            </a:pPr>
            <a:r>
              <a:rPr lang="fr-FR" dirty="0" smtClean="0"/>
              <a:t>  (glotte)                                     (glottale)</a:t>
            </a:r>
          </a:p>
          <a:p>
            <a:pPr>
              <a:buNone/>
            </a:pPr>
            <a:r>
              <a:rPr lang="fr-FR" dirty="0" smtClean="0"/>
              <a:t>deux côtés de la langue                   latérale </a:t>
            </a:r>
          </a:p>
          <a:p>
            <a:pPr>
              <a:buNone/>
            </a:pPr>
            <a:r>
              <a:rPr lang="fr-FR" dirty="0" smtClean="0"/>
              <a:t> bouche (cavité buccale)                  orale</a:t>
            </a:r>
          </a:p>
          <a:p>
            <a:pPr>
              <a:buNone/>
            </a:pPr>
            <a:r>
              <a:rPr lang="fr-FR" dirty="0" smtClean="0"/>
              <a:t> nez (cavité nasale)                         nasale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31</a:t>
            </a:fld>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7239000" cy="6098570"/>
          </a:xfrm>
        </p:spPr>
        <p:txBody>
          <a:bodyPr/>
          <a:lstStyle/>
          <a:p>
            <a:pPr>
              <a:buNone/>
            </a:pPr>
            <a:r>
              <a:rPr lang="fr-FR" dirty="0" smtClean="0"/>
              <a:t>Modes d’articulation:</a:t>
            </a:r>
          </a:p>
          <a:p>
            <a:pPr>
              <a:buNone/>
            </a:pPr>
            <a:r>
              <a:rPr lang="fr-FR" dirty="0" smtClean="0"/>
              <a:t>Facteurs modifiant la nature de l’air expiré:</a:t>
            </a:r>
          </a:p>
          <a:p>
            <a:pPr>
              <a:buNone/>
            </a:pPr>
            <a:r>
              <a:rPr lang="fr-FR" dirty="0" smtClean="0"/>
              <a:t>Explosion                    occlusive, momentanée</a:t>
            </a:r>
          </a:p>
          <a:p>
            <a:pPr>
              <a:buNone/>
            </a:pPr>
            <a:r>
              <a:rPr lang="fr-FR" dirty="0" smtClean="0"/>
              <a:t>Frottement                  fricative, spirante,</a:t>
            </a:r>
          </a:p>
          <a:p>
            <a:pPr>
              <a:buNone/>
            </a:pPr>
            <a:r>
              <a:rPr lang="fr-FR" dirty="0" smtClean="0"/>
              <a:t>                                   constrictive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32</a:t>
            </a:fld>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normAutofit fontScale="92500" lnSpcReduction="10000"/>
          </a:bodyPr>
          <a:lstStyle/>
          <a:p>
            <a:pPr>
              <a:buNone/>
            </a:pPr>
            <a:r>
              <a:rPr lang="fr-FR" dirty="0" smtClean="0"/>
              <a:t>Les points d'articulation</a:t>
            </a:r>
          </a:p>
          <a:p>
            <a:pPr algn="just"/>
            <a:r>
              <a:rPr lang="fr-FR" dirty="0" smtClean="0"/>
              <a:t>Le point d'articulation est l'endroit où se situe l’obstacle au passage de l'air. C’est l'endroit où vient se placer la langue pour obstruer le passage du canal d'air. </a:t>
            </a:r>
          </a:p>
          <a:p>
            <a:pPr algn="just"/>
            <a:r>
              <a:rPr lang="fr-FR" dirty="0" smtClean="0"/>
              <a:t>Le point d'articulation peut se situer aux endroits suivants : </a:t>
            </a:r>
          </a:p>
          <a:p>
            <a:pPr lvl="0" algn="just"/>
            <a:r>
              <a:rPr lang="fr-FR" dirty="0" smtClean="0"/>
              <a:t>les lèvres (articulations labiales ou bilabiales) </a:t>
            </a:r>
          </a:p>
          <a:p>
            <a:pPr lvl="0" algn="just"/>
            <a:r>
              <a:rPr lang="fr-FR" dirty="0" smtClean="0"/>
              <a:t>les dents (articulations dentales) </a:t>
            </a:r>
          </a:p>
          <a:p>
            <a:pPr lvl="0" algn="just"/>
            <a:r>
              <a:rPr lang="fr-FR" dirty="0" smtClean="0"/>
              <a:t>les lèvres et les dents (articulations </a:t>
            </a:r>
            <a:r>
              <a:rPr lang="fr-FR" dirty="0" err="1" smtClean="0"/>
              <a:t>labio-dentales</a:t>
            </a:r>
            <a:r>
              <a:rPr lang="fr-FR" dirty="0" smtClean="0"/>
              <a:t>) </a:t>
            </a:r>
          </a:p>
          <a:p>
            <a:pPr lvl="0" algn="just"/>
            <a:r>
              <a:rPr lang="fr-FR" dirty="0" smtClean="0"/>
              <a:t>les alvéoles (articulations alvéolaires) </a:t>
            </a:r>
          </a:p>
          <a:p>
            <a:pPr lvl="0" algn="just"/>
            <a:r>
              <a:rPr lang="fr-FR" dirty="0" smtClean="0"/>
              <a:t>le palais (articulations palatales) </a:t>
            </a:r>
          </a:p>
          <a:p>
            <a:pPr lvl="0" algn="just"/>
            <a:r>
              <a:rPr lang="fr-FR" dirty="0" smtClean="0"/>
              <a:t>le voile du palais (articulations vélaires) </a:t>
            </a:r>
          </a:p>
          <a:p>
            <a:pPr lvl="0" algn="just"/>
            <a:r>
              <a:rPr lang="fr-FR" dirty="0" smtClean="0"/>
              <a:t>la luette (articulations uvulaires)</a:t>
            </a:r>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33</a:t>
            </a:fld>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fontScale="92500" lnSpcReduction="10000"/>
          </a:bodyPr>
          <a:lstStyle/>
          <a:p>
            <a:pPr>
              <a:buNone/>
            </a:pPr>
            <a:r>
              <a:rPr lang="fr-FR" dirty="0" smtClean="0"/>
              <a:t>Le mode d'articulation</a:t>
            </a:r>
            <a:r>
              <a:rPr lang="fr-FR" b="1" dirty="0" smtClean="0"/>
              <a:t> </a:t>
            </a:r>
            <a:endParaRPr lang="fr-FR" dirty="0" smtClean="0"/>
          </a:p>
          <a:p>
            <a:pPr algn="just"/>
            <a:r>
              <a:rPr lang="fr-FR" dirty="0" smtClean="0"/>
              <a:t>Le mode d’articulation est défini par un certain nombre de facteurs qui modifient la nature du courant d'air expiré.</a:t>
            </a:r>
          </a:p>
          <a:p>
            <a:pPr algn="just"/>
            <a:r>
              <a:rPr lang="fr-FR" dirty="0" smtClean="0"/>
              <a:t>Il y a deux </a:t>
            </a:r>
            <a:r>
              <a:rPr lang="fr-FR" b="1" dirty="0" smtClean="0"/>
              <a:t>modes d’articulation fondamentaux</a:t>
            </a:r>
            <a:r>
              <a:rPr lang="fr-FR" dirty="0" smtClean="0"/>
              <a:t>: </a:t>
            </a:r>
          </a:p>
          <a:p>
            <a:pPr lvl="0" algn="just"/>
            <a:r>
              <a:rPr lang="fr-FR" dirty="0" smtClean="0"/>
              <a:t>Le passage libre (voyelles)</a:t>
            </a:r>
          </a:p>
          <a:p>
            <a:pPr lvl="0" algn="just"/>
            <a:r>
              <a:rPr lang="fr-FR" dirty="0" smtClean="0"/>
              <a:t>Le passage rétréci ou arrêté (consonnes constrictives et occlusives) </a:t>
            </a:r>
          </a:p>
          <a:p>
            <a:pPr algn="just"/>
            <a:r>
              <a:rPr lang="fr-FR" dirty="0" smtClean="0"/>
              <a:t>Dans ce cas, l’obstacle produit un bruit soit par explosion soit par frottement.</a:t>
            </a:r>
          </a:p>
          <a:p>
            <a:pPr algn="just"/>
            <a:r>
              <a:rPr lang="fr-FR" dirty="0" smtClean="0"/>
              <a:t>Il y a des </a:t>
            </a:r>
            <a:r>
              <a:rPr lang="fr-FR" b="1" dirty="0" smtClean="0"/>
              <a:t>modes d’articulation intermédiaires</a:t>
            </a:r>
            <a:r>
              <a:rPr lang="fr-FR" dirty="0" smtClean="0"/>
              <a:t> :</a:t>
            </a:r>
          </a:p>
          <a:p>
            <a:pPr lvl="0" algn="just"/>
            <a:r>
              <a:rPr lang="fr-FR" dirty="0" smtClean="0"/>
              <a:t>nasale (fermé au niveau buccal et ouvert au niveau nasal)</a:t>
            </a:r>
          </a:p>
          <a:p>
            <a:pPr lvl="0" algn="just"/>
            <a:r>
              <a:rPr lang="fr-FR" dirty="0" smtClean="0"/>
              <a:t>latérale (ouverture latérale)</a:t>
            </a:r>
          </a:p>
          <a:p>
            <a:pPr lvl="0" algn="just"/>
            <a:r>
              <a:rPr lang="fr-FR" dirty="0" smtClean="0"/>
              <a:t>vibrante (vibration de la luette)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34</a:t>
            </a:fld>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normAutofit fontScale="92500" lnSpcReduction="10000"/>
          </a:bodyPr>
          <a:lstStyle/>
          <a:p>
            <a:r>
              <a:rPr lang="fr-FR" dirty="0" smtClean="0"/>
              <a:t>Les modes d'articulation </a:t>
            </a:r>
          </a:p>
          <a:p>
            <a:r>
              <a:rPr lang="fr-FR" dirty="0" smtClean="0"/>
              <a:t>- </a:t>
            </a:r>
            <a:r>
              <a:rPr lang="fr-FR" b="1" dirty="0" smtClean="0"/>
              <a:t>articulation sonore</a:t>
            </a:r>
            <a:r>
              <a:rPr lang="fr-FR" dirty="0" smtClean="0"/>
              <a:t> : intervention des cordes vocales ou mise en vibration</a:t>
            </a:r>
          </a:p>
          <a:p>
            <a:r>
              <a:rPr lang="fr-FR" dirty="0" smtClean="0"/>
              <a:t>- </a:t>
            </a:r>
            <a:r>
              <a:rPr lang="fr-FR" b="1" dirty="0" smtClean="0"/>
              <a:t>articulation occlusive</a:t>
            </a:r>
            <a:r>
              <a:rPr lang="fr-FR" dirty="0" smtClean="0"/>
              <a:t> : fermeture momentanée du passage de l'air suivie d'une ouverture brusque (explosion)</a:t>
            </a:r>
          </a:p>
          <a:p>
            <a:r>
              <a:rPr lang="fr-FR" dirty="0" smtClean="0"/>
              <a:t>- </a:t>
            </a:r>
            <a:r>
              <a:rPr lang="fr-FR" b="1" dirty="0" smtClean="0"/>
              <a:t>articulation constrictive</a:t>
            </a:r>
            <a:r>
              <a:rPr lang="fr-FR" dirty="0" smtClean="0"/>
              <a:t> : rétrécissement du passage de l'air qui produit un bruit de friction ou de frottement  </a:t>
            </a:r>
          </a:p>
          <a:p>
            <a:r>
              <a:rPr lang="fr-FR" dirty="0" smtClean="0"/>
              <a:t>- </a:t>
            </a:r>
            <a:r>
              <a:rPr lang="fr-FR" b="1" dirty="0" smtClean="0"/>
              <a:t>articulation nasale</a:t>
            </a:r>
            <a:r>
              <a:rPr lang="fr-FR" dirty="0" smtClean="0"/>
              <a:t> : position abaissée du voile du palais</a:t>
            </a:r>
          </a:p>
          <a:p>
            <a:r>
              <a:rPr lang="fr-FR" dirty="0" smtClean="0"/>
              <a:t>- </a:t>
            </a:r>
            <a:r>
              <a:rPr lang="fr-FR" b="1" dirty="0" smtClean="0"/>
              <a:t>articulation latérale</a:t>
            </a:r>
            <a:r>
              <a:rPr lang="fr-FR" dirty="0" smtClean="0"/>
              <a:t> : contact de la langue au milieu du canal buccal; l'air sort des deux côtés </a:t>
            </a:r>
          </a:p>
          <a:p>
            <a:r>
              <a:rPr lang="fr-FR" dirty="0" smtClean="0"/>
              <a:t>- </a:t>
            </a:r>
            <a:r>
              <a:rPr lang="fr-FR" b="1" dirty="0" smtClean="0"/>
              <a:t>articulation vibrante</a:t>
            </a:r>
            <a:r>
              <a:rPr lang="fr-FR" dirty="0" smtClean="0"/>
              <a:t> : une série d'occlusions brèves et séparées de la luette</a:t>
            </a:r>
          </a:p>
          <a:p>
            <a:pPr>
              <a:buNone/>
            </a:pPr>
            <a:r>
              <a:rPr lang="fr-FR" dirty="0" smtClean="0"/>
              <a:t>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35</a:t>
            </a:fld>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Critères de classification des sons</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Les critères permettant de classifier les sons d’une langue sont les suivants:</a:t>
            </a:r>
          </a:p>
          <a:p>
            <a:r>
              <a:rPr lang="fr-FR" b="1" dirty="0" smtClean="0"/>
              <a:t>a</a:t>
            </a:r>
            <a:r>
              <a:rPr lang="fr-FR" dirty="0" smtClean="0"/>
              <a:t>) </a:t>
            </a:r>
            <a:r>
              <a:rPr lang="fr-FR" b="1" dirty="0" smtClean="0"/>
              <a:t>le mode articulatoire</a:t>
            </a:r>
            <a:r>
              <a:rPr lang="fr-FR" dirty="0" smtClean="0"/>
              <a:t> : la qualité du passage de l’air dans le canal buccal. </a:t>
            </a:r>
          </a:p>
          <a:p>
            <a:r>
              <a:rPr lang="fr-FR" dirty="0" smtClean="0"/>
              <a:t>La réalisation des </a:t>
            </a:r>
            <a:r>
              <a:rPr lang="fr-FR" b="1" i="1" dirty="0" smtClean="0"/>
              <a:t>voyelles</a:t>
            </a:r>
            <a:r>
              <a:rPr lang="fr-FR" dirty="0" smtClean="0"/>
              <a:t> implique un passage libre de l’air le long du canal buccal. Le degré d’ouverture de la cavité buccale permet de distinguer les voyelles ouvertes et les voyelles fermées. </a:t>
            </a:r>
          </a:p>
          <a:p>
            <a:r>
              <a:rPr lang="fr-FR" dirty="0" smtClean="0"/>
              <a:t>Pour les </a:t>
            </a:r>
            <a:r>
              <a:rPr lang="fr-FR" b="1" i="1" dirty="0" smtClean="0"/>
              <a:t>consonnes</a:t>
            </a:r>
            <a:r>
              <a:rPr lang="fr-FR" dirty="0" smtClean="0"/>
              <a:t>, deux modes articulatoires sont à distinguer :</a:t>
            </a:r>
          </a:p>
          <a:p>
            <a:r>
              <a:rPr lang="fr-FR" dirty="0" smtClean="0"/>
              <a:t>- Le passage de l’air est bloqué lors de la production des consonnes</a:t>
            </a:r>
            <a:r>
              <a:rPr lang="fr-FR" b="1" i="1" dirty="0" smtClean="0"/>
              <a:t> </a:t>
            </a:r>
            <a:r>
              <a:rPr lang="fr-FR" b="1" dirty="0" smtClean="0"/>
              <a:t>occlusives</a:t>
            </a:r>
            <a:r>
              <a:rPr lang="fr-FR" dirty="0" smtClean="0"/>
              <a:t>. </a:t>
            </a:r>
          </a:p>
          <a:p>
            <a:r>
              <a:rPr lang="fr-FR" dirty="0" smtClean="0"/>
              <a:t>- Le passage est rétréci pour permettre l’émission d’un bruit continu lors de la réalisation des consonnes </a:t>
            </a:r>
            <a:r>
              <a:rPr lang="fr-FR" b="1" dirty="0" smtClean="0"/>
              <a:t>constrictives</a:t>
            </a:r>
            <a:r>
              <a:rPr lang="fr-FR" dirty="0" smtClean="0"/>
              <a:t>.</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36</a:t>
            </a:fld>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lstStyle/>
          <a:p>
            <a:r>
              <a:rPr lang="fr-FR" b="1" dirty="0" smtClean="0"/>
              <a:t>b</a:t>
            </a:r>
            <a:r>
              <a:rPr lang="fr-FR" dirty="0" smtClean="0"/>
              <a:t>) </a:t>
            </a:r>
            <a:r>
              <a:rPr lang="fr-FR" b="1" dirty="0" smtClean="0"/>
              <a:t>Résonance orale ou nasale</a:t>
            </a:r>
            <a:r>
              <a:rPr lang="fr-FR" dirty="0" smtClean="0"/>
              <a:t> </a:t>
            </a:r>
          </a:p>
          <a:p>
            <a:pPr>
              <a:buNone/>
            </a:pPr>
            <a:r>
              <a:rPr lang="fr-FR" dirty="0" smtClean="0"/>
              <a:t> l’ouverture ou la fermeture de l’accès vers les fosses nasales. </a:t>
            </a:r>
          </a:p>
          <a:p>
            <a:r>
              <a:rPr lang="fr-FR" b="1" dirty="0" smtClean="0"/>
              <a:t>1</a:t>
            </a:r>
            <a:r>
              <a:rPr lang="fr-FR" dirty="0" smtClean="0"/>
              <a:t>. Lors de la production de consonnes </a:t>
            </a:r>
            <a:r>
              <a:rPr lang="fr-FR" b="1" dirty="0" smtClean="0"/>
              <a:t>nasales</a:t>
            </a:r>
            <a:r>
              <a:rPr lang="fr-FR" dirty="0" smtClean="0"/>
              <a:t>, le voile du palais est abaissé et permet le passage de l’air à la fois par le canal buccal et les fosses nasales. </a:t>
            </a:r>
          </a:p>
          <a:p>
            <a:r>
              <a:rPr lang="fr-FR" b="1" dirty="0" smtClean="0"/>
              <a:t>2</a:t>
            </a:r>
            <a:r>
              <a:rPr lang="fr-FR" dirty="0" smtClean="0"/>
              <a:t>. Lors de la production des voyelles et des consonnes </a:t>
            </a:r>
            <a:r>
              <a:rPr lang="fr-FR" b="1" dirty="0" smtClean="0"/>
              <a:t>orales</a:t>
            </a:r>
            <a:r>
              <a:rPr lang="fr-FR" dirty="0" smtClean="0"/>
              <a:t>, le voile du palais est relevé et bien accolé à la paroi pharyngale, l’air ne passe que par la cavité buccale.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37</a:t>
            </a:fld>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normAutofit/>
          </a:bodyPr>
          <a:lstStyle/>
          <a:p>
            <a:r>
              <a:rPr lang="fr-FR" b="1" dirty="0" smtClean="0"/>
              <a:t>c</a:t>
            </a:r>
            <a:r>
              <a:rPr lang="fr-FR" dirty="0" smtClean="0"/>
              <a:t>) </a:t>
            </a:r>
            <a:r>
              <a:rPr lang="fr-FR" b="1" dirty="0" smtClean="0"/>
              <a:t>Le rôle des cordes vocales</a:t>
            </a:r>
            <a:r>
              <a:rPr lang="fr-FR" dirty="0" smtClean="0"/>
              <a:t> détermine le caractère </a:t>
            </a:r>
            <a:r>
              <a:rPr lang="fr-FR" b="1" i="1" dirty="0" smtClean="0"/>
              <a:t>sourd</a:t>
            </a:r>
            <a:r>
              <a:rPr lang="fr-FR" dirty="0" smtClean="0"/>
              <a:t> ou </a:t>
            </a:r>
            <a:r>
              <a:rPr lang="fr-FR" b="1" i="1" dirty="0" smtClean="0"/>
              <a:t>sonore</a:t>
            </a:r>
            <a:r>
              <a:rPr lang="fr-FR" dirty="0" smtClean="0"/>
              <a:t> des différentes articulations. </a:t>
            </a:r>
          </a:p>
          <a:p>
            <a:r>
              <a:rPr lang="fr-FR" dirty="0" smtClean="0"/>
              <a:t>Lorsque les cordes vocales vibrent, les sons seront dits " voisés " ou " sonores " par opposition aux sons " non voisés " ou " sourds ". </a:t>
            </a:r>
          </a:p>
          <a:p>
            <a:r>
              <a:rPr lang="fr-FR" dirty="0" smtClean="0"/>
              <a:t>La réalisation des voyelles implique la mise en vibration des cordes vocales. Pour les consonnes, l’absence ou la présence de vibration des cordes vocales détermine leur caractère sourd ou sonore. </a:t>
            </a:r>
          </a:p>
          <a:p>
            <a:r>
              <a:rPr lang="fr-FR" dirty="0" smtClean="0"/>
              <a:t>Toutes les consonnes nasales sont voisées.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38</a:t>
            </a:fld>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a:bodyPr>
          <a:lstStyle/>
          <a:p>
            <a:pPr>
              <a:buNone/>
            </a:pPr>
            <a:r>
              <a:rPr lang="fr-FR" b="1" dirty="0" smtClean="0"/>
              <a:t>d</a:t>
            </a:r>
            <a:r>
              <a:rPr lang="fr-FR" dirty="0" smtClean="0"/>
              <a:t>) </a:t>
            </a:r>
            <a:r>
              <a:rPr lang="fr-FR" b="1" dirty="0" smtClean="0"/>
              <a:t>Le lieu d’articulation</a:t>
            </a:r>
            <a:r>
              <a:rPr lang="fr-FR" dirty="0" smtClean="0"/>
              <a:t> </a:t>
            </a:r>
          </a:p>
          <a:p>
            <a:pPr algn="just">
              <a:buNone/>
            </a:pPr>
            <a:r>
              <a:rPr lang="fr-FR" dirty="0" smtClean="0"/>
              <a:t> les points d’articulation peuvent se situer dans une zone allant de la lèvre supérieure jusqu’à la paroi pharyngale.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39</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Objectifs du cours</a:t>
            </a:r>
            <a:br>
              <a:rPr lang="fr-FR" dirty="0" smtClean="0"/>
            </a:br>
            <a:endParaRPr lang="fr-FR" dirty="0"/>
          </a:p>
        </p:txBody>
      </p:sp>
      <p:sp>
        <p:nvSpPr>
          <p:cNvPr id="3" name="Espace réservé du contenu 2"/>
          <p:cNvSpPr>
            <a:spLocks noGrp="1"/>
          </p:cNvSpPr>
          <p:nvPr>
            <p:ph idx="1"/>
          </p:nvPr>
        </p:nvSpPr>
        <p:spPr>
          <a:xfrm>
            <a:off x="457200" y="1071546"/>
            <a:ext cx="7239000" cy="5241314"/>
          </a:xfrm>
        </p:spPr>
        <p:txBody>
          <a:bodyPr/>
          <a:lstStyle/>
          <a:p>
            <a:pPr lvl="0"/>
            <a:r>
              <a:rPr lang="fr-FR" dirty="0" smtClean="0"/>
              <a:t>Initier l’étudiant aux domaines de la linguistique et la phonétique en particulier ; </a:t>
            </a:r>
          </a:p>
          <a:p>
            <a:pPr lvl="0"/>
            <a:r>
              <a:rPr lang="fr-FR" dirty="0" smtClean="0"/>
              <a:t>L’amener à bien opérer la distinction entre  les trois types de phonétique;</a:t>
            </a:r>
          </a:p>
          <a:p>
            <a:pPr lvl="0"/>
            <a:r>
              <a:rPr lang="fr-FR" dirty="0" smtClean="0"/>
              <a:t>Connaître les caractéristiques de la phonétique amazighe (appareil phonatoire, classement, mode, lieu, voie, voix);</a:t>
            </a:r>
          </a:p>
          <a:p>
            <a:pPr lvl="0"/>
            <a:r>
              <a:rPr lang="fr-FR" dirty="0" smtClean="0"/>
              <a:t>Savoir définir les unités phoniques de la langue amazighe</a:t>
            </a:r>
          </a:p>
          <a:p>
            <a:pPr lvl="0"/>
            <a:r>
              <a:rPr lang="fr-FR" dirty="0" smtClean="0"/>
              <a:t>Procéder à l’analyse phonétique des corpus amazighes.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a:t>
            </a:fld>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consonnes</a:t>
            </a:r>
            <a:br>
              <a:rPr lang="fr-FR" dirty="0" smtClean="0"/>
            </a:br>
            <a:r>
              <a:rPr lang="fr-FR" dirty="0" smtClean="0"/>
              <a:t> </a:t>
            </a:r>
            <a:endParaRPr lang="fr-FR" dirty="0"/>
          </a:p>
        </p:txBody>
      </p:sp>
      <p:sp>
        <p:nvSpPr>
          <p:cNvPr id="3" name="Espace réservé du contenu 2"/>
          <p:cNvSpPr>
            <a:spLocks noGrp="1"/>
          </p:cNvSpPr>
          <p:nvPr>
            <p:ph idx="1"/>
          </p:nvPr>
        </p:nvSpPr>
        <p:spPr>
          <a:xfrm>
            <a:off x="457200" y="1142984"/>
            <a:ext cx="7239000" cy="5312752"/>
          </a:xfrm>
        </p:spPr>
        <p:txBody>
          <a:bodyPr>
            <a:normAutofit lnSpcReduction="10000"/>
          </a:bodyPr>
          <a:lstStyle/>
          <a:p>
            <a:pPr algn="just">
              <a:buNone/>
            </a:pPr>
            <a:r>
              <a:rPr lang="fr-FR" dirty="0" smtClean="0"/>
              <a:t>Tout d’abord, les voyelles se distinguent des consonnes de la manière suivante :</a:t>
            </a:r>
          </a:p>
          <a:p>
            <a:pPr algn="just">
              <a:buNone/>
            </a:pPr>
            <a:r>
              <a:rPr lang="fr-FR" dirty="0" smtClean="0"/>
              <a:t>- Si l'air passe librement par la glotte, on a affaire à une voyelle ;</a:t>
            </a:r>
          </a:p>
          <a:p>
            <a:pPr algn="just">
              <a:buNone/>
            </a:pPr>
            <a:r>
              <a:rPr lang="fr-FR" dirty="0" smtClean="0"/>
              <a:t>- Si l'air est obstrué au niveau de la glotte, complètement ou partiellement, on a affaire à une consonne.</a:t>
            </a:r>
          </a:p>
          <a:p>
            <a:pPr algn="just">
              <a:buNone/>
            </a:pPr>
            <a:r>
              <a:rPr lang="fr-FR" dirty="0" smtClean="0"/>
              <a:t>La production des consonnes comporte l’émission d’un bruit d’explosion ou de constriction. Du fait, les consonnes sont des bruits, qui évoquent des explosions ou des frottements, produits par le souffle heurtant divers organes phonatoires (points d’articulation).</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40</a:t>
            </a:fld>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fontScale="85000" lnSpcReduction="20000"/>
          </a:bodyPr>
          <a:lstStyle/>
          <a:p>
            <a:pPr>
              <a:buNone/>
            </a:pPr>
            <a:r>
              <a:rPr lang="fr-FR" dirty="0" smtClean="0"/>
              <a:t>La description des consonnes se base sur les critères suivants:</a:t>
            </a:r>
          </a:p>
          <a:p>
            <a:r>
              <a:rPr lang="fr-FR" dirty="0" smtClean="0"/>
              <a:t>1) Sourdes/sonores</a:t>
            </a:r>
          </a:p>
          <a:p>
            <a:pPr>
              <a:buNone/>
            </a:pPr>
            <a:r>
              <a:rPr lang="fr-FR" dirty="0" smtClean="0"/>
              <a:t>Les consonnes sont « sonores » ou « voisées » quand les cordes vocales vibrent à l'émission du son.</a:t>
            </a:r>
          </a:p>
          <a:p>
            <a:pPr>
              <a:buNone/>
            </a:pPr>
            <a:r>
              <a:rPr lang="fr-FR" dirty="0" smtClean="0"/>
              <a:t>[b, d, z, g] sont des consonnes sonores, les consonnes nasales [m, n] aussi sont sonores. </a:t>
            </a:r>
          </a:p>
          <a:p>
            <a:pPr>
              <a:buNone/>
            </a:pPr>
            <a:r>
              <a:rPr lang="fr-FR" dirty="0" smtClean="0"/>
              <a:t>Or, [t, f, s, k] sont « sourdes » ou « non voisées ». </a:t>
            </a:r>
          </a:p>
          <a:p>
            <a:r>
              <a:rPr lang="fr-FR" dirty="0" smtClean="0"/>
              <a:t>2) Nasales/orales</a:t>
            </a:r>
          </a:p>
          <a:p>
            <a:pPr>
              <a:buNone/>
            </a:pPr>
            <a:r>
              <a:rPr lang="fr-FR" dirty="0" smtClean="0"/>
              <a:t>Pour les consonnes </a:t>
            </a:r>
            <a:r>
              <a:rPr lang="fr-FR" b="1" i="1" dirty="0" smtClean="0"/>
              <a:t>nasales</a:t>
            </a:r>
            <a:r>
              <a:rPr lang="fr-FR" dirty="0" smtClean="0"/>
              <a:t> [m, n], l’air s'échappe par le nez et les fosses nasales résonnent. </a:t>
            </a:r>
          </a:p>
          <a:p>
            <a:pPr>
              <a:buNone/>
            </a:pPr>
            <a:r>
              <a:rPr lang="fr-FR" dirty="0" smtClean="0"/>
              <a:t>/m/ consonne nasale, bilabiale, sonore. </a:t>
            </a:r>
          </a:p>
          <a:p>
            <a:pPr>
              <a:buNone/>
            </a:pPr>
            <a:r>
              <a:rPr lang="fr-FR" dirty="0" smtClean="0"/>
              <a:t>-L'air est bloqué par les lèvres fermées, mais s'échappe par les fosses nasales. </a:t>
            </a:r>
          </a:p>
          <a:p>
            <a:pPr>
              <a:buNone/>
            </a:pPr>
            <a:r>
              <a:rPr lang="fr-FR" dirty="0" smtClean="0"/>
              <a:t>/n/ consonne nasale, apico-dentale, sonore. </a:t>
            </a:r>
          </a:p>
          <a:p>
            <a:pPr>
              <a:buNone/>
            </a:pPr>
            <a:r>
              <a:rPr lang="fr-FR" dirty="0" smtClean="0"/>
              <a:t>-L'air est bloqué dans la position apico-dentale, mais s'échappe par les fosses nasales.</a:t>
            </a:r>
          </a:p>
          <a:p>
            <a:pPr>
              <a:buNone/>
            </a:pPr>
            <a:r>
              <a:rPr lang="fr-FR" dirty="0" smtClean="0"/>
              <a:t>-Les autres consonnes sont </a:t>
            </a:r>
            <a:r>
              <a:rPr lang="fr-FR" b="1" i="1" dirty="0" smtClean="0"/>
              <a:t>orales</a:t>
            </a:r>
            <a:r>
              <a:rPr lang="fr-FR" dirty="0" smtClean="0"/>
              <a:t>.</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41</a:t>
            </a:fld>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normAutofit fontScale="85000" lnSpcReduction="20000"/>
          </a:bodyPr>
          <a:lstStyle/>
          <a:p>
            <a:pPr>
              <a:buNone/>
            </a:pPr>
            <a:r>
              <a:rPr lang="fr-FR" dirty="0" smtClean="0"/>
              <a:t>i) Le mode d'articulation</a:t>
            </a:r>
          </a:p>
          <a:p>
            <a:pPr marL="514350" indent="-514350">
              <a:buNone/>
            </a:pPr>
            <a:r>
              <a:rPr lang="fr-FR" dirty="0" smtClean="0"/>
              <a:t>a) consonnes </a:t>
            </a:r>
            <a:r>
              <a:rPr lang="fr-FR" b="1" dirty="0" smtClean="0"/>
              <a:t>occlusives</a:t>
            </a:r>
            <a:r>
              <a:rPr lang="fr-FR" dirty="0" smtClean="0"/>
              <a:t> </a:t>
            </a:r>
          </a:p>
          <a:p>
            <a:pPr marL="514350" indent="-514350">
              <a:buNone/>
            </a:pPr>
            <a:r>
              <a:rPr lang="fr-FR" dirty="0" smtClean="0"/>
              <a:t> La fermeture complète et l’ouverture brutale produisent un son de type explosif. Ces consonnes sont aussi appelées explosives, ou momentanées : [b, t, d, k, g, q]</a:t>
            </a:r>
          </a:p>
          <a:p>
            <a:pPr>
              <a:buNone/>
            </a:pPr>
            <a:r>
              <a:rPr lang="fr-FR" b="1" dirty="0" smtClean="0"/>
              <a:t>b</a:t>
            </a:r>
            <a:r>
              <a:rPr lang="fr-FR" dirty="0" smtClean="0"/>
              <a:t>) consonnes </a:t>
            </a:r>
            <a:r>
              <a:rPr lang="fr-FR" b="1" dirty="0" smtClean="0"/>
              <a:t>constrictives</a:t>
            </a:r>
            <a:r>
              <a:rPr lang="fr-FR" dirty="0" smtClean="0"/>
              <a:t> (fricatives)  </a:t>
            </a:r>
          </a:p>
          <a:p>
            <a:pPr>
              <a:buNone/>
            </a:pPr>
            <a:r>
              <a:rPr lang="fr-FR" dirty="0" smtClean="0"/>
              <a:t> Le rétrécissement des parois produit un frottement, mais l’air passe. </a:t>
            </a:r>
          </a:p>
          <a:p>
            <a:pPr>
              <a:buNone/>
            </a:pPr>
            <a:r>
              <a:rPr lang="fr-FR" dirty="0" smtClean="0"/>
              <a:t>Ces consonnes peuvent durer, c’est pourquoi on les appelle aussi continues: [f, s, z, š, ž, x, v]. </a:t>
            </a:r>
          </a:p>
          <a:p>
            <a:pPr>
              <a:buNone/>
            </a:pPr>
            <a:r>
              <a:rPr lang="fr-FR" dirty="0" smtClean="0"/>
              <a:t>N.B</a:t>
            </a:r>
          </a:p>
          <a:p>
            <a:pPr>
              <a:buNone/>
            </a:pPr>
            <a:r>
              <a:rPr lang="fr-FR" dirty="0" smtClean="0"/>
              <a:t>- Les constrictives [s, z] sont des sifflantes.</a:t>
            </a:r>
          </a:p>
          <a:p>
            <a:pPr>
              <a:buNone/>
            </a:pPr>
            <a:r>
              <a:rPr lang="fr-FR" dirty="0" smtClean="0"/>
              <a:t>- Les constrictives [š, ž] sont des chuintantes.</a:t>
            </a:r>
          </a:p>
          <a:p>
            <a:pPr>
              <a:buNone/>
            </a:pPr>
            <a:r>
              <a:rPr lang="fr-FR" b="1" dirty="0" smtClean="0"/>
              <a:t>c</a:t>
            </a:r>
            <a:r>
              <a:rPr lang="fr-FR" dirty="0" smtClean="0"/>
              <a:t>) consonnes </a:t>
            </a:r>
            <a:r>
              <a:rPr lang="fr-FR" b="1" dirty="0" smtClean="0"/>
              <a:t>liquides et vibrantes</a:t>
            </a:r>
            <a:r>
              <a:rPr lang="fr-FR" dirty="0" smtClean="0"/>
              <a:t> </a:t>
            </a:r>
          </a:p>
          <a:p>
            <a:pPr>
              <a:buNone/>
            </a:pPr>
            <a:r>
              <a:rPr lang="fr-FR" dirty="0" smtClean="0"/>
              <a:t>[l] est une consonne latérale liquide (l'air s'échappe sur les côtés de la langue)</a:t>
            </a:r>
          </a:p>
          <a:p>
            <a:pPr>
              <a:buNone/>
            </a:pPr>
            <a:r>
              <a:rPr lang="fr-FR" dirty="0" smtClean="0"/>
              <a:t>[r] est une consonne vibrante.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42</a:t>
            </a:fld>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7239000" cy="6170008"/>
          </a:xfrm>
        </p:spPr>
        <p:txBody>
          <a:bodyPr>
            <a:normAutofit fontScale="92500" lnSpcReduction="10000"/>
          </a:bodyPr>
          <a:lstStyle/>
          <a:p>
            <a:pPr>
              <a:buNone/>
            </a:pPr>
            <a:r>
              <a:rPr lang="fr-FR" dirty="0" smtClean="0"/>
              <a:t>ii) Le point d'articulation</a:t>
            </a:r>
          </a:p>
          <a:p>
            <a:pPr>
              <a:buNone/>
            </a:pPr>
            <a:r>
              <a:rPr lang="fr-FR" dirty="0" smtClean="0"/>
              <a:t>Le point d’articulation est l'endroit où se situe l'obstacle (lèvres, dents, alvéoles, palais, voile du palais). </a:t>
            </a:r>
          </a:p>
          <a:p>
            <a:pPr>
              <a:buNone/>
            </a:pPr>
            <a:r>
              <a:rPr lang="fr-FR" dirty="0" smtClean="0"/>
              <a:t>Les consonnes obtenues sont: </a:t>
            </a:r>
          </a:p>
          <a:p>
            <a:pPr>
              <a:buNone/>
            </a:pPr>
            <a:r>
              <a:rPr lang="fr-FR" dirty="0" smtClean="0"/>
              <a:t>Labiales [b, m], dentales [t, d], alvéolaires[s, z], palatales [š, ž], vélaires [k, g]</a:t>
            </a:r>
          </a:p>
          <a:p>
            <a:pPr>
              <a:buNone/>
            </a:pPr>
            <a:r>
              <a:rPr lang="fr-FR" b="1" dirty="0" smtClean="0"/>
              <a:t>A retenir </a:t>
            </a:r>
            <a:endParaRPr lang="fr-FR" dirty="0" smtClean="0"/>
          </a:p>
          <a:p>
            <a:pPr>
              <a:buNone/>
            </a:pPr>
            <a:r>
              <a:rPr lang="fr-FR" dirty="0" smtClean="0"/>
              <a:t>Pour décrire chaque articulation, on se réfère au voisement, à la résonance orale ou nasale, au mode articulatoire, et au point d’articulation. </a:t>
            </a:r>
          </a:p>
          <a:p>
            <a:pPr>
              <a:buNone/>
            </a:pPr>
            <a:r>
              <a:rPr lang="fr-FR" dirty="0" smtClean="0"/>
              <a:t>Exemple :</a:t>
            </a:r>
          </a:p>
          <a:p>
            <a:pPr>
              <a:buNone/>
            </a:pPr>
            <a:r>
              <a:rPr lang="fr-FR" dirty="0" smtClean="0"/>
              <a:t>[b] consonne occlusive, bilabiale, orale, sonore.</a:t>
            </a:r>
          </a:p>
          <a:p>
            <a:pPr>
              <a:buNone/>
            </a:pPr>
            <a:r>
              <a:rPr lang="fr-FR" dirty="0" smtClean="0"/>
              <a:t>[m] consonne occlusive, bilabiale, nasale, sonore.</a:t>
            </a:r>
          </a:p>
          <a:p>
            <a:pPr>
              <a:buNone/>
            </a:pPr>
            <a:r>
              <a:rPr lang="fr-FR" dirty="0" smtClean="0"/>
              <a:t>[s] consonne constrictive, alvéolaire, orale, sourde.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43</a:t>
            </a:fld>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voyelles</a:t>
            </a:r>
            <a:br>
              <a:rPr lang="fr-FR" dirty="0" smtClean="0"/>
            </a:br>
            <a:endParaRPr lang="fr-FR" dirty="0"/>
          </a:p>
        </p:txBody>
      </p:sp>
      <p:sp>
        <p:nvSpPr>
          <p:cNvPr id="3" name="Espace réservé du contenu 2"/>
          <p:cNvSpPr>
            <a:spLocks noGrp="1"/>
          </p:cNvSpPr>
          <p:nvPr>
            <p:ph idx="1"/>
          </p:nvPr>
        </p:nvSpPr>
        <p:spPr>
          <a:xfrm>
            <a:off x="457200" y="1214422"/>
            <a:ext cx="7239000" cy="5241314"/>
          </a:xfrm>
        </p:spPr>
        <p:txBody>
          <a:bodyPr>
            <a:normAutofit/>
          </a:bodyPr>
          <a:lstStyle/>
          <a:p>
            <a:pPr>
              <a:buNone/>
            </a:pPr>
            <a:r>
              <a:rPr lang="fr-FR" dirty="0" smtClean="0"/>
              <a:t> La production des voyelles nécessite la mise en vibration des cordes vocales.</a:t>
            </a:r>
          </a:p>
          <a:p>
            <a:pPr>
              <a:buNone/>
            </a:pPr>
            <a:r>
              <a:rPr lang="fr-FR" dirty="0" smtClean="0"/>
              <a:t>À la différence des consonnes, l’air s’écoule librement dans le canal buccal. </a:t>
            </a:r>
          </a:p>
          <a:p>
            <a:pPr>
              <a:buNone/>
            </a:pPr>
            <a:r>
              <a:rPr lang="fr-FR" dirty="0" smtClean="0"/>
              <a:t>- Les voyelles sont réalisées à l’aide du dos de la langue qui occupe soit la région antérieure ou la région postérieure de la bouche. </a:t>
            </a:r>
          </a:p>
          <a:p>
            <a:pPr>
              <a:buNone/>
            </a:pPr>
            <a:r>
              <a:rPr lang="fr-FR" dirty="0" smtClean="0"/>
              <a:t>- La hauteur de la langue dans l’une ou l’autre de ces régions détermine le degré d’aperture des voyelles. </a:t>
            </a:r>
          </a:p>
          <a:p>
            <a:pPr>
              <a:buNone/>
            </a:pPr>
            <a:r>
              <a:rPr lang="fr-FR" dirty="0" smtClean="0"/>
              <a:t>- Une voyelle labialisée ou arrondie s’accompagne d’une projection des lèvres.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44</a:t>
            </a:fld>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normAutofit/>
          </a:bodyPr>
          <a:lstStyle/>
          <a:p>
            <a:pPr>
              <a:buNone/>
            </a:pPr>
            <a:r>
              <a:rPr lang="fr-FR" dirty="0" smtClean="0"/>
              <a:t>La description des voyelles utilise les critères suivants:</a:t>
            </a:r>
          </a:p>
          <a:p>
            <a:pPr>
              <a:buNone/>
            </a:pPr>
            <a:r>
              <a:rPr lang="fr-FR" dirty="0" smtClean="0"/>
              <a:t>1) Antérieures/postérieures</a:t>
            </a:r>
            <a:r>
              <a:rPr lang="fr-FR" b="1" dirty="0" smtClean="0"/>
              <a:t> </a:t>
            </a:r>
            <a:endParaRPr lang="fr-FR" dirty="0" smtClean="0"/>
          </a:p>
          <a:p>
            <a:pPr>
              <a:buNone/>
            </a:pPr>
            <a:r>
              <a:rPr lang="fr-FR" dirty="0" smtClean="0"/>
              <a:t>- Le point d'émission, la zone de vibration dans la bouche se situe soit vers l'avant soit vers l'arrière. Ainsi, les voyelles i/a se situent vers l'avant, elles sont antérieures. </a:t>
            </a:r>
          </a:p>
          <a:p>
            <a:pPr>
              <a:buNone/>
            </a:pPr>
            <a:r>
              <a:rPr lang="fr-FR" dirty="0" smtClean="0"/>
              <a:t>Or, la voyelle /u/ se situe vers l'arrière, elle est postérieure.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45</a:t>
            </a:fld>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buNone/>
            </a:pPr>
            <a:r>
              <a:rPr lang="fr-FR" dirty="0" smtClean="0"/>
              <a:t>2) Ouvertes/fermées</a:t>
            </a:r>
          </a:p>
          <a:p>
            <a:pPr>
              <a:buNone/>
            </a:pPr>
            <a:r>
              <a:rPr lang="fr-FR" dirty="0" smtClean="0"/>
              <a:t>- Pour prononcer les voyelles, les mâchoires sont plus ou moins écartées, la langue plus ou moins éloignée du palais : c'est ce qu'on appelle le degré d'aperture.</a:t>
            </a:r>
          </a:p>
          <a:p>
            <a:pPr>
              <a:buNone/>
            </a:pPr>
            <a:r>
              <a:rPr lang="fr-FR" dirty="0" smtClean="0"/>
              <a:t>Ainsi,</a:t>
            </a:r>
          </a:p>
          <a:p>
            <a:pPr>
              <a:buNone/>
            </a:pPr>
            <a:r>
              <a:rPr lang="fr-FR" dirty="0" smtClean="0"/>
              <a:t>la voyelle /a/ est ouverte, alors que la voyelle /i/ est fermée.</a:t>
            </a:r>
          </a:p>
          <a:p>
            <a:pPr>
              <a:buNone/>
            </a:pPr>
            <a:r>
              <a:rPr lang="fr-FR" dirty="0" smtClean="0"/>
              <a:t>3) Labiales/non labiales (arrondies)</a:t>
            </a:r>
          </a:p>
          <a:p>
            <a:pPr>
              <a:buNone/>
            </a:pPr>
            <a:r>
              <a:rPr lang="fr-FR" dirty="0" smtClean="0"/>
              <a:t>- La voyelle /u / est arrondie (arrondissement).</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46</a:t>
            </a:fld>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buNone/>
            </a:pPr>
            <a:r>
              <a:rPr lang="fr-FR" b="1" dirty="0" smtClean="0"/>
              <a:t>A retenir	</a:t>
            </a:r>
            <a:endParaRPr lang="fr-FR" dirty="0" smtClean="0"/>
          </a:p>
          <a:p>
            <a:pPr>
              <a:buNone/>
            </a:pPr>
            <a:r>
              <a:rPr lang="fr-FR" dirty="0" smtClean="0"/>
              <a:t>-Pour décrire les voyelles, on se réfère au mode articulatoire, au degré d’aperture, au point d’articulation et à la résonance labiale. </a:t>
            </a:r>
          </a:p>
          <a:p>
            <a:pPr>
              <a:buNone/>
            </a:pPr>
            <a:r>
              <a:rPr lang="fr-FR" dirty="0" smtClean="0"/>
              <a:t>Attention,</a:t>
            </a:r>
          </a:p>
          <a:p>
            <a:pPr>
              <a:buNone/>
            </a:pPr>
            <a:r>
              <a:rPr lang="fr-FR" dirty="0" smtClean="0"/>
              <a:t>On ne fait pas de référence aux traits sourd ou sonore puisque les voyelles sont, par définition, des sons voisés.  </a:t>
            </a:r>
          </a:p>
          <a:p>
            <a:pPr>
              <a:buNone/>
            </a:pPr>
            <a:r>
              <a:rPr lang="fr-FR" dirty="0" smtClean="0"/>
              <a:t>Exemple : [i] voyelle fermée, orale, antérieure (dorsale) non arrondie.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47</a:t>
            </a:fld>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Description des consonnes</a:t>
            </a:r>
            <a:br>
              <a:rPr lang="fr-FR" dirty="0" smtClean="0"/>
            </a:br>
            <a:endParaRPr lang="fr-FR" dirty="0"/>
          </a:p>
        </p:txBody>
      </p:sp>
      <p:sp>
        <p:nvSpPr>
          <p:cNvPr id="3" name="Espace réservé du contenu 2"/>
          <p:cNvSpPr>
            <a:spLocks noGrp="1"/>
          </p:cNvSpPr>
          <p:nvPr>
            <p:ph idx="1"/>
          </p:nvPr>
        </p:nvSpPr>
        <p:spPr/>
        <p:txBody>
          <a:bodyPr/>
          <a:lstStyle/>
          <a:p>
            <a:pPr lvl="0"/>
            <a:r>
              <a:rPr lang="fr-FR" dirty="0" smtClean="0"/>
              <a:t>Les occlusives</a:t>
            </a:r>
          </a:p>
          <a:p>
            <a:pPr lvl="0">
              <a:buNone/>
            </a:pPr>
            <a:r>
              <a:rPr lang="fr-FR" dirty="0" smtClean="0"/>
              <a:t>- Occlusives orales</a:t>
            </a:r>
          </a:p>
          <a:p>
            <a:pPr>
              <a:buNone/>
            </a:pPr>
            <a:r>
              <a:rPr lang="fr-FR" dirty="0" smtClean="0"/>
              <a:t>- Occlusives bilabiales</a:t>
            </a:r>
          </a:p>
          <a:p>
            <a:r>
              <a:rPr lang="fr-FR" dirty="0" smtClean="0"/>
              <a:t>/b/ Occlusive bilabiale sonore. </a:t>
            </a:r>
          </a:p>
          <a:p>
            <a:pPr algn="just">
              <a:buNone/>
            </a:pPr>
            <a:r>
              <a:rPr lang="fr-FR" dirty="0" smtClean="0"/>
              <a:t>Les deux lèvres prennent fermement contact. L'articulation nasale bilabiale est souvent sonore.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48</a:t>
            </a:fld>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Occlusive bilabiale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49</a:t>
            </a:fld>
            <a:endParaRPr lang="fr-FR" dirty="0"/>
          </a:p>
        </p:txBody>
      </p:sp>
      <p:pic>
        <p:nvPicPr>
          <p:cNvPr id="5" name="Espace réservé du contenu 4" descr="Figure 3.1 : occlusive bilabial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4414" y="1214422"/>
            <a:ext cx="5143536" cy="464347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Contenu du cours</a:t>
            </a:r>
            <a:br>
              <a:rPr lang="fr-FR" dirty="0" smtClean="0"/>
            </a:br>
            <a:endParaRPr lang="fr-FR" dirty="0"/>
          </a:p>
        </p:txBody>
      </p:sp>
      <p:sp>
        <p:nvSpPr>
          <p:cNvPr id="3" name="Espace réservé du contenu 2"/>
          <p:cNvSpPr>
            <a:spLocks noGrp="1"/>
          </p:cNvSpPr>
          <p:nvPr>
            <p:ph idx="1"/>
          </p:nvPr>
        </p:nvSpPr>
        <p:spPr>
          <a:xfrm>
            <a:off x="457200" y="1214422"/>
            <a:ext cx="7239000" cy="5241314"/>
          </a:xfrm>
        </p:spPr>
        <p:txBody>
          <a:bodyPr>
            <a:normAutofit fontScale="85000" lnSpcReduction="20000"/>
          </a:bodyPr>
          <a:lstStyle/>
          <a:p>
            <a:pPr>
              <a:buNone/>
            </a:pPr>
            <a:r>
              <a:rPr lang="fr-FR" sz="1900" dirty="0" smtClean="0"/>
              <a:t>Introduction</a:t>
            </a:r>
          </a:p>
          <a:p>
            <a:pPr>
              <a:buNone/>
            </a:pPr>
            <a:r>
              <a:rPr lang="fr-FR" sz="1900" dirty="0" smtClean="0"/>
              <a:t>  - Bref aperçu sur la linguistique et ses domaines;  </a:t>
            </a:r>
          </a:p>
          <a:p>
            <a:pPr>
              <a:buNone/>
            </a:pPr>
            <a:r>
              <a:rPr lang="fr-FR" sz="1900" dirty="0" smtClean="0"/>
              <a:t>   - Le domaine Phonétique; </a:t>
            </a:r>
          </a:p>
          <a:p>
            <a:pPr>
              <a:buNone/>
            </a:pPr>
            <a:r>
              <a:rPr lang="fr-FR" sz="1900" dirty="0" smtClean="0"/>
              <a:t>   </a:t>
            </a:r>
          </a:p>
          <a:p>
            <a:pPr marL="514350" indent="-514350">
              <a:buNone/>
            </a:pPr>
            <a:r>
              <a:rPr lang="fr-FR" sz="1900" dirty="0" smtClean="0"/>
              <a:t>I) Définition de la phonétique</a:t>
            </a:r>
          </a:p>
          <a:p>
            <a:pPr marL="514350" indent="-514350">
              <a:buNone/>
            </a:pPr>
            <a:r>
              <a:rPr lang="fr-FR" sz="1900" dirty="0" smtClean="0"/>
              <a:t>II) Objet d’étude de la phonétique</a:t>
            </a:r>
          </a:p>
          <a:p>
            <a:pPr marL="514350" indent="-514350">
              <a:buNone/>
            </a:pPr>
            <a:r>
              <a:rPr lang="fr-FR" sz="1900" dirty="0" smtClean="0"/>
              <a:t>III) Types de phonétique</a:t>
            </a:r>
          </a:p>
          <a:p>
            <a:pPr marL="514350" indent="-514350">
              <a:buNone/>
            </a:pPr>
            <a:r>
              <a:rPr lang="fr-FR" sz="1900" dirty="0" smtClean="0"/>
              <a:t>IV) API</a:t>
            </a:r>
          </a:p>
          <a:p>
            <a:pPr marL="514350" indent="-514350">
              <a:buNone/>
            </a:pPr>
            <a:r>
              <a:rPr lang="fr-FR" sz="1900" dirty="0" smtClean="0"/>
              <a:t>IV) Mécanismes de production des sons en amazighe</a:t>
            </a:r>
          </a:p>
          <a:p>
            <a:pPr marL="514350" indent="-514350">
              <a:buNone/>
            </a:pPr>
            <a:r>
              <a:rPr lang="fr-FR" sz="1900" dirty="0" smtClean="0"/>
              <a:t>  -appareil respiratoire</a:t>
            </a:r>
          </a:p>
          <a:p>
            <a:pPr marL="514350" indent="-514350">
              <a:buNone/>
            </a:pPr>
            <a:r>
              <a:rPr lang="fr-FR" sz="1900" dirty="0" smtClean="0"/>
              <a:t>  -appareil phonatoire</a:t>
            </a:r>
          </a:p>
          <a:p>
            <a:pPr marL="514350" indent="-514350">
              <a:buNone/>
            </a:pPr>
            <a:r>
              <a:rPr lang="fr-FR" sz="1900" dirty="0" smtClean="0"/>
              <a:t>V) Lieu d’articulation</a:t>
            </a:r>
          </a:p>
          <a:p>
            <a:pPr marL="514350" indent="-514350">
              <a:buNone/>
            </a:pPr>
            <a:r>
              <a:rPr lang="fr-FR" sz="1900" dirty="0" smtClean="0"/>
              <a:t>VI) Mode d’articulation</a:t>
            </a:r>
          </a:p>
          <a:p>
            <a:pPr marL="514350" indent="-514350">
              <a:buNone/>
            </a:pPr>
            <a:r>
              <a:rPr lang="fr-FR" sz="1900" dirty="0" smtClean="0"/>
              <a:t>VII) Tableau phonétique de l’amazighe</a:t>
            </a:r>
          </a:p>
          <a:p>
            <a:pPr marL="514350" indent="-514350">
              <a:buNone/>
            </a:pPr>
            <a:r>
              <a:rPr lang="fr-FR" sz="1900" dirty="0" smtClean="0"/>
              <a:t>VIII) Transcription phonétique</a:t>
            </a:r>
          </a:p>
          <a:p>
            <a:pPr marL="514350" indent="-514350">
              <a:buNone/>
            </a:pPr>
            <a:r>
              <a:rPr lang="fr-FR" sz="1900" dirty="0" smtClean="0"/>
              <a:t>IX) Analyse phonétique</a:t>
            </a:r>
          </a:p>
          <a:p>
            <a:pPr marL="514350" indent="-514350">
              <a:buNone/>
            </a:pPr>
            <a:r>
              <a:rPr lang="fr-FR" sz="1900" dirty="0" smtClean="0"/>
              <a:t>X) Glossaire </a:t>
            </a:r>
          </a:p>
          <a:p>
            <a:pPr marL="514350" indent="-514350">
              <a:buAutoNum type="romanUcParenR"/>
            </a:pPr>
            <a:endParaRPr lang="fr-FR" sz="1900" dirty="0" smtClean="0"/>
          </a:p>
          <a:p>
            <a:pPr>
              <a:buNone/>
            </a:pPr>
            <a:r>
              <a:rPr lang="fr-FR" sz="1900" dirty="0" smtClean="0"/>
              <a:t>   </a:t>
            </a:r>
          </a:p>
          <a:p>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a:t>
            </a:fld>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lstStyle/>
          <a:p>
            <a:pPr>
              <a:buNone/>
            </a:pPr>
            <a:r>
              <a:rPr lang="fr-FR" dirty="0" smtClean="0"/>
              <a:t>Occlusives dentales</a:t>
            </a:r>
          </a:p>
          <a:p>
            <a:r>
              <a:rPr lang="fr-FR" dirty="0" smtClean="0"/>
              <a:t>/t/ Occlusive dentale ou alvéolaire sourde. </a:t>
            </a:r>
          </a:p>
          <a:p>
            <a:pPr>
              <a:buNone/>
            </a:pPr>
            <a:r>
              <a:rPr lang="fr-FR" dirty="0" smtClean="0"/>
              <a:t>La langue prend contact avec le bourrelet formé par les alvéoles. </a:t>
            </a:r>
          </a:p>
          <a:p>
            <a:r>
              <a:rPr lang="fr-FR" dirty="0" smtClean="0"/>
              <a:t>/d/ Occlusive dentale ou alvéolaire sonore. </a:t>
            </a:r>
          </a:p>
          <a:p>
            <a:pPr>
              <a:buNone/>
            </a:pPr>
            <a:r>
              <a:rPr lang="fr-FR" dirty="0" smtClean="0"/>
              <a:t>Elle a la même articulation que /t/ , mais avec une vibration des cordes vocales. </a:t>
            </a:r>
          </a:p>
          <a:p>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50</a:t>
            </a:fld>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Figure: occlusive dentale ou                                                       alvéolaire</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51</a:t>
            </a:fld>
            <a:endParaRPr lang="fr-FR" dirty="0"/>
          </a:p>
        </p:txBody>
      </p:sp>
      <p:pic>
        <p:nvPicPr>
          <p:cNvPr id="5" name="Espace réservé du contenu 4" descr="Figure 3.2 : occlusive dentale ou alvéolair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57290" y="1428736"/>
            <a:ext cx="5715040" cy="4714908"/>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buNone/>
            </a:pPr>
            <a:r>
              <a:rPr lang="fr-FR" dirty="0" smtClean="0"/>
              <a:t>Occlusives vélaires</a:t>
            </a:r>
          </a:p>
          <a:p>
            <a:r>
              <a:rPr lang="fr-FR" dirty="0" smtClean="0"/>
              <a:t>/k/ Occlusive vélaire sourde. </a:t>
            </a:r>
          </a:p>
          <a:p>
            <a:pPr>
              <a:buNone/>
            </a:pPr>
            <a:r>
              <a:rPr lang="fr-FR" dirty="0" smtClean="0"/>
              <a:t>La pointe de la langue est appuyée contre la face interne des dents du bas ; le dos de la langue prend contact avec le voile du palais. </a:t>
            </a:r>
          </a:p>
          <a:p>
            <a:r>
              <a:rPr lang="fr-FR" dirty="0" smtClean="0"/>
              <a:t>/g/ Occlusive vélaire sonore. </a:t>
            </a:r>
          </a:p>
          <a:p>
            <a:pPr>
              <a:buNone/>
            </a:pPr>
            <a:r>
              <a:rPr lang="fr-FR" dirty="0" smtClean="0"/>
              <a:t>Elle a la même articulation que /k/, mais avec une vibration des cordes vocales.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52</a:t>
            </a:fld>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 Occlusive vélaire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53</a:t>
            </a:fld>
            <a:endParaRPr lang="fr-FR" dirty="0"/>
          </a:p>
        </p:txBody>
      </p:sp>
      <p:pic>
        <p:nvPicPr>
          <p:cNvPr id="5" name="Espace réservé du contenu 4" descr="http://www.unil.ch/webdav/site/ling/shared/Phonetique/Schemas/velaires.GIF"/>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28728" y="1500174"/>
            <a:ext cx="5214974" cy="4643470"/>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buNone/>
            </a:pPr>
            <a:r>
              <a:rPr lang="fr-FR" dirty="0" smtClean="0"/>
              <a:t>Occlusives uvulaires</a:t>
            </a:r>
          </a:p>
          <a:p>
            <a:r>
              <a:rPr lang="fr-FR" dirty="0" smtClean="0"/>
              <a:t>/q/ Occlusive uvulaire sourde. </a:t>
            </a:r>
          </a:p>
          <a:p>
            <a:pPr algn="just">
              <a:buNone/>
            </a:pPr>
            <a:r>
              <a:rPr lang="fr-FR" dirty="0" smtClean="0"/>
              <a:t>La pointe de la langue demeure appliquée contre la face interne des dents du bas ; le dos de la langue est relevé loin vers l'arrière et prend contact avec le palais mou au niveau de la luette.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54</a:t>
            </a:fld>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 Occlusive uvulaire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55</a:t>
            </a:fld>
            <a:endParaRPr lang="fr-FR" dirty="0"/>
          </a:p>
        </p:txBody>
      </p:sp>
      <p:pic>
        <p:nvPicPr>
          <p:cNvPr id="5" name="Espace réservé du contenu 4" descr="Figure 3.6 : occlusive uvulair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500174"/>
            <a:ext cx="5143536" cy="4572032"/>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lstStyle/>
          <a:p>
            <a:pPr>
              <a:buNone/>
            </a:pPr>
            <a:r>
              <a:rPr lang="fr-FR" dirty="0" smtClean="0"/>
              <a:t>Occlusives nasales</a:t>
            </a:r>
          </a:p>
          <a:p>
            <a:pPr>
              <a:buNone/>
            </a:pPr>
            <a:r>
              <a:rPr lang="fr-FR" dirty="0" smtClean="0"/>
              <a:t>Occlusive bilabiale</a:t>
            </a:r>
          </a:p>
          <a:p>
            <a:r>
              <a:rPr lang="fr-FR" dirty="0" smtClean="0"/>
              <a:t>/m/  Occlusive bilabiale nasale. </a:t>
            </a:r>
          </a:p>
          <a:p>
            <a:pPr>
              <a:buNone/>
            </a:pPr>
            <a:r>
              <a:rPr lang="fr-FR" dirty="0" smtClean="0"/>
              <a:t>La partie buccale de l'articulation est la même que pour l'oral.</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56</a:t>
            </a:fld>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Figure: occlusive bilabiale nasale</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57</a:t>
            </a:fld>
            <a:endParaRPr lang="fr-FR" dirty="0"/>
          </a:p>
        </p:txBody>
      </p:sp>
      <p:pic>
        <p:nvPicPr>
          <p:cNvPr id="5" name="Espace réservé du contenu 4" descr="Figure 3.7 : occlusive bilabiale nasal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2000240"/>
            <a:ext cx="6215105" cy="4286279"/>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buNone/>
            </a:pPr>
            <a:r>
              <a:rPr lang="fr-FR" dirty="0" smtClean="0"/>
              <a:t>Occlusive dentale</a:t>
            </a:r>
          </a:p>
          <a:p>
            <a:r>
              <a:rPr lang="fr-FR" dirty="0" smtClean="0"/>
              <a:t>/n/  Occlusive dentale nasale. </a:t>
            </a:r>
          </a:p>
          <a:p>
            <a:pPr>
              <a:buNone/>
            </a:pPr>
            <a:r>
              <a:rPr lang="fr-FR" dirty="0" smtClean="0"/>
              <a:t>La partie buccale de l'articulation est la même que pour l'oral: la langue prend contact avec le bourrelet formé par les alvéoles.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58</a:t>
            </a:fld>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 les Constrictives</a:t>
            </a:r>
            <a:br>
              <a:rPr lang="fr-FR" dirty="0" smtClean="0"/>
            </a:br>
            <a:endParaRPr lang="fr-FR" dirty="0"/>
          </a:p>
        </p:txBody>
      </p:sp>
      <p:sp>
        <p:nvSpPr>
          <p:cNvPr id="3" name="Espace réservé du contenu 2"/>
          <p:cNvSpPr>
            <a:spLocks noGrp="1"/>
          </p:cNvSpPr>
          <p:nvPr>
            <p:ph idx="1"/>
          </p:nvPr>
        </p:nvSpPr>
        <p:spPr/>
        <p:txBody>
          <a:bodyPr/>
          <a:lstStyle/>
          <a:p>
            <a:pPr lvl="0">
              <a:buNone/>
            </a:pPr>
            <a:r>
              <a:rPr lang="fr-FR" dirty="0" smtClean="0"/>
              <a:t>Constrictives labiodentales</a:t>
            </a:r>
          </a:p>
          <a:p>
            <a:r>
              <a:rPr lang="fr-FR" dirty="0" smtClean="0"/>
              <a:t>/f/ Constrictive labiodentale sourde.</a:t>
            </a:r>
          </a:p>
          <a:p>
            <a:pPr>
              <a:buNone/>
            </a:pPr>
            <a:r>
              <a:rPr lang="fr-FR" dirty="0" smtClean="0"/>
              <a:t>La lèvre inférieure est rapprochée des dents du haut. Vu son point d'articulation, le caractère dorsal ou latéral de cette articulation n'a pas d'importance.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59</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Methodologie</a:t>
            </a:r>
            <a:r>
              <a:rPr lang="fr-FR" dirty="0" smtClean="0"/>
              <a:t/>
            </a:r>
            <a:br>
              <a:rPr lang="fr-FR" dirty="0" smtClean="0"/>
            </a:br>
            <a:endParaRPr lang="fr-FR" dirty="0"/>
          </a:p>
        </p:txBody>
      </p:sp>
      <p:sp>
        <p:nvSpPr>
          <p:cNvPr id="3" name="Espace réservé du contenu 2"/>
          <p:cNvSpPr>
            <a:spLocks noGrp="1"/>
          </p:cNvSpPr>
          <p:nvPr>
            <p:ph idx="1"/>
          </p:nvPr>
        </p:nvSpPr>
        <p:spPr>
          <a:xfrm>
            <a:off x="457200" y="1214422"/>
            <a:ext cx="7239000" cy="5241314"/>
          </a:xfrm>
        </p:spPr>
        <p:txBody>
          <a:bodyPr/>
          <a:lstStyle/>
          <a:p>
            <a:r>
              <a:rPr lang="fr-FR" dirty="0" smtClean="0"/>
              <a:t>Cours magistraux et conférences</a:t>
            </a:r>
          </a:p>
          <a:p>
            <a:r>
              <a:rPr lang="fr-FR" dirty="0" smtClean="0"/>
              <a:t> Exercices à base de corpus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a:t>
            </a:fld>
            <a:endParaRPr lang="fr-F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Figure: Constrictive labiodentale</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60</a:t>
            </a:fld>
            <a:endParaRPr lang="fr-FR" dirty="0"/>
          </a:p>
        </p:txBody>
      </p:sp>
      <p:pic>
        <p:nvPicPr>
          <p:cNvPr id="5" name="Espace réservé du contenu 4" descr="Figure 3.16 : fricative labiodental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857364"/>
            <a:ext cx="5929354" cy="4286280"/>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lstStyle/>
          <a:p>
            <a:pPr lvl="0" algn="just">
              <a:buNone/>
            </a:pPr>
            <a:r>
              <a:rPr lang="fr-FR" dirty="0" smtClean="0"/>
              <a:t>Constrictives alvéolaires (sifflantes)</a:t>
            </a:r>
          </a:p>
          <a:p>
            <a:pPr algn="just">
              <a:buNone/>
            </a:pPr>
            <a:r>
              <a:rPr lang="fr-FR" b="1" dirty="0" smtClean="0"/>
              <a:t>/s/ </a:t>
            </a:r>
            <a:r>
              <a:rPr lang="fr-FR" dirty="0" smtClean="0"/>
              <a:t>Sifflante (constrictive) alvéolaire sourde. </a:t>
            </a:r>
          </a:p>
          <a:p>
            <a:pPr algn="just">
              <a:buNone/>
            </a:pPr>
            <a:r>
              <a:rPr lang="fr-FR" dirty="0" smtClean="0"/>
              <a:t>Les sifflantes apico-alvéolaires sont produites par le rapprochement de la pointe de la langue vers la région alvéolaire (cf. figure ci-dessous). </a:t>
            </a:r>
          </a:p>
          <a:p>
            <a:pPr algn="just">
              <a:buNone/>
            </a:pPr>
            <a:r>
              <a:rPr lang="fr-FR" dirty="0" smtClean="0"/>
              <a:t>/z/ Sifflante (constrictive) alvéolaire sonore. </a:t>
            </a:r>
          </a:p>
          <a:p>
            <a:pPr algn="just">
              <a:buNone/>
            </a:pPr>
            <a:r>
              <a:rPr lang="fr-FR" dirty="0" smtClean="0"/>
              <a:t>Elle a la même articulation que</a:t>
            </a:r>
            <a:r>
              <a:rPr lang="fr-FR" b="1" dirty="0" smtClean="0"/>
              <a:t> /s/</a:t>
            </a:r>
            <a:r>
              <a:rPr lang="fr-FR" dirty="0" smtClean="0"/>
              <a:t> , mais avec une vibration des cordes vocales.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61</a:t>
            </a:fld>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sifflante alvéolaire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62</a:t>
            </a:fld>
            <a:endParaRPr lang="fr-FR" dirty="0"/>
          </a:p>
        </p:txBody>
      </p:sp>
      <p:pic>
        <p:nvPicPr>
          <p:cNvPr id="6" name="Espace réservé du contenu 5" descr="Figure 3.17 : sifflante (fricative) alvéolair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4348" y="1643050"/>
            <a:ext cx="6429420" cy="4714908"/>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7239000" cy="5812818"/>
          </a:xfrm>
        </p:spPr>
        <p:txBody>
          <a:bodyPr/>
          <a:lstStyle/>
          <a:p>
            <a:pPr lvl="0">
              <a:buNone/>
            </a:pPr>
            <a:r>
              <a:rPr lang="fr-FR" dirty="0" smtClean="0"/>
              <a:t>Constrictives palatales (chuintantes) </a:t>
            </a:r>
          </a:p>
          <a:p>
            <a:pPr>
              <a:buNone/>
            </a:pPr>
            <a:r>
              <a:rPr lang="fr-FR" dirty="0" smtClean="0"/>
              <a:t>/š/ Chuintante (constrictive) palatale sourde. </a:t>
            </a:r>
          </a:p>
          <a:p>
            <a:pPr>
              <a:buNone/>
            </a:pPr>
            <a:r>
              <a:rPr lang="fr-FR" dirty="0" smtClean="0"/>
              <a:t>/ž/ Chuintante (constrictive) palatale sonore. </a:t>
            </a:r>
          </a:p>
          <a:p>
            <a:pPr lvl="0">
              <a:buNone/>
            </a:pPr>
            <a:r>
              <a:rPr lang="fr-FR" dirty="0" smtClean="0"/>
              <a:t>Constrictives vélaires</a:t>
            </a:r>
          </a:p>
          <a:p>
            <a:pPr>
              <a:buNone/>
            </a:pPr>
            <a:r>
              <a:rPr lang="fr-FR" dirty="0" smtClean="0"/>
              <a:t> /x/ Constrictive vélaire sourde. </a:t>
            </a:r>
          </a:p>
          <a:p>
            <a:pPr>
              <a:buNone/>
            </a:pPr>
            <a:r>
              <a:rPr lang="fr-FR" dirty="0" smtClean="0"/>
              <a:t>La partie postérieure du dos de la langue se rétracte fortement vers l'arrière et vers le haut, au niveau du voile du palais. </a:t>
            </a:r>
          </a:p>
          <a:p>
            <a:pPr>
              <a:buNone/>
            </a:pPr>
            <a:r>
              <a:rPr lang="fr-FR" dirty="0" smtClean="0"/>
              <a:t> /ġ / Constrictive vélaire sonore. </a:t>
            </a:r>
          </a:p>
          <a:p>
            <a:pPr>
              <a:buNone/>
            </a:pPr>
            <a:r>
              <a:rPr lang="fr-FR" dirty="0" smtClean="0"/>
              <a:t>Ella a la même articulation que /x/ , mais avec une vibration des cordes vocales.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63</a:t>
            </a:fld>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Constrictive vélaire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64</a:t>
            </a:fld>
            <a:endParaRPr lang="fr-FR" dirty="0"/>
          </a:p>
        </p:txBody>
      </p:sp>
      <p:pic>
        <p:nvPicPr>
          <p:cNvPr id="5" name="Espace réservé du contenu 4" descr="Figure 3.21 : fricative vélair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57224" y="1500174"/>
            <a:ext cx="6929486" cy="5000659"/>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lstStyle/>
          <a:p>
            <a:pPr lvl="0">
              <a:buNone/>
            </a:pPr>
            <a:r>
              <a:rPr lang="fr-FR" dirty="0" smtClean="0"/>
              <a:t>Constrictives pharyngales</a:t>
            </a:r>
          </a:p>
          <a:p>
            <a:pPr>
              <a:buNone/>
            </a:pPr>
            <a:r>
              <a:rPr lang="fr-FR" dirty="0" smtClean="0"/>
              <a:t> /ḥ/ Constrictive pharyngale sourde. </a:t>
            </a:r>
          </a:p>
          <a:p>
            <a:pPr>
              <a:buNone/>
            </a:pPr>
            <a:r>
              <a:rPr lang="fr-FR" dirty="0" smtClean="0"/>
              <a:t>La racine de la langue est repoussée vers l'arrière et se rapproche de la paroi postérieure du pharynx. Le passage de l'air est rétréci et on perçoit une forte friction. La tension articulatoire est très forte.</a:t>
            </a:r>
          </a:p>
          <a:p>
            <a:pPr>
              <a:buNone/>
            </a:pPr>
            <a:r>
              <a:rPr lang="fr-FR" dirty="0" smtClean="0"/>
              <a:t>/ɛ/ Constrictive pharyngale sonore. </a:t>
            </a:r>
          </a:p>
          <a:p>
            <a:pPr>
              <a:buNone/>
            </a:pPr>
            <a:r>
              <a:rPr lang="fr-FR" dirty="0" smtClean="0"/>
              <a:t>Elle a la même articulation que /ḥ/ , mais avec une vibration des cordes vocales.</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65</a:t>
            </a:fld>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Constrictive pharyngale</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66</a:t>
            </a:fld>
            <a:endParaRPr lang="fr-FR" dirty="0"/>
          </a:p>
        </p:txBody>
      </p:sp>
      <p:pic>
        <p:nvPicPr>
          <p:cNvPr id="5" name="Espace réservé du contenu 4" descr="Figure 3.23 : fricative pharyngal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857364"/>
            <a:ext cx="5929353" cy="428628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lvl="0">
              <a:buNone/>
            </a:pPr>
            <a:r>
              <a:rPr lang="fr-FR" dirty="0" smtClean="0"/>
              <a:t>Constrictives laryngales</a:t>
            </a:r>
          </a:p>
          <a:p>
            <a:pPr>
              <a:buNone/>
            </a:pPr>
            <a:r>
              <a:rPr lang="fr-FR" dirty="0" smtClean="0"/>
              <a:t>/h/ Constrictive laryngale sourde. </a:t>
            </a:r>
          </a:p>
          <a:p>
            <a:pPr>
              <a:buNone/>
            </a:pPr>
            <a:r>
              <a:rPr lang="fr-FR" dirty="0" smtClean="0"/>
              <a:t>La glotte est presque entièrement close, à l'exception d'une étroite ouverture dans sa partie supérieure au niveau des cartilages aryténoïdes. On perçoit une forte friction quand l'air s'écoule par ce canal.</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67</a:t>
            </a:fld>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constrictive laryngale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68</a:t>
            </a:fld>
            <a:endParaRPr lang="fr-FR" dirty="0"/>
          </a:p>
        </p:txBody>
      </p:sp>
      <p:pic>
        <p:nvPicPr>
          <p:cNvPr id="5" name="Espace réservé du contenu 4" descr="Figure 3.24 : fricative glottal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28728" y="1571612"/>
            <a:ext cx="5286412" cy="4286279"/>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lstStyle/>
          <a:p>
            <a:pPr lvl="0">
              <a:buNone/>
            </a:pPr>
            <a:r>
              <a:rPr lang="fr-FR" dirty="0" smtClean="0"/>
              <a:t>La latérale et les vibrantes</a:t>
            </a:r>
          </a:p>
          <a:p>
            <a:pPr lvl="0">
              <a:buNone/>
            </a:pPr>
            <a:r>
              <a:rPr lang="fr-FR" dirty="0" smtClean="0"/>
              <a:t>Latérale</a:t>
            </a:r>
          </a:p>
          <a:p>
            <a:pPr>
              <a:buNone/>
            </a:pPr>
            <a:r>
              <a:rPr lang="fr-FR" dirty="0" smtClean="0"/>
              <a:t>/ l/ Latérale dentale sonore. </a:t>
            </a:r>
          </a:p>
          <a:p>
            <a:pPr>
              <a:buNone/>
            </a:pPr>
            <a:r>
              <a:rPr lang="fr-FR" dirty="0" smtClean="0"/>
              <a:t>La langue prend contact avec la face interne des dents supérieures. L'air s'écoule sur les côtés de la langue.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69</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Bibliographie</a:t>
            </a:r>
            <a:br>
              <a:rPr lang="fr-FR" dirty="0" smtClean="0"/>
            </a:br>
            <a:endParaRPr lang="fr-FR" dirty="0"/>
          </a:p>
        </p:txBody>
      </p:sp>
      <p:sp>
        <p:nvSpPr>
          <p:cNvPr id="3" name="Espace réservé du contenu 2"/>
          <p:cNvSpPr>
            <a:spLocks noGrp="1"/>
          </p:cNvSpPr>
          <p:nvPr>
            <p:ph idx="1"/>
          </p:nvPr>
        </p:nvSpPr>
        <p:spPr>
          <a:xfrm>
            <a:off x="457200" y="1214422"/>
            <a:ext cx="7239000" cy="5241314"/>
          </a:xfrm>
        </p:spPr>
        <p:txBody>
          <a:bodyPr>
            <a:normAutofit fontScale="70000" lnSpcReduction="20000"/>
          </a:bodyPr>
          <a:lstStyle/>
          <a:p>
            <a:pPr algn="just"/>
            <a:r>
              <a:rPr lang="fr-FR" sz="2800" dirty="0" smtClean="0"/>
              <a:t>AMEUR, M. et al. 2004. Initiation à la langue amazighe. Publications de l'Institut Royal de la Culture Amazighe, Série : Manuels-N°1, Imprimerie El </a:t>
            </a:r>
            <a:r>
              <a:rPr lang="fr-FR" sz="2800" dirty="0" err="1" smtClean="0"/>
              <a:t>Maârif</a:t>
            </a:r>
            <a:r>
              <a:rPr lang="fr-FR" sz="2800" dirty="0" smtClean="0"/>
              <a:t> Al Jadida, Rabat.</a:t>
            </a:r>
          </a:p>
          <a:p>
            <a:pPr algn="just"/>
            <a:r>
              <a:rPr lang="fr-FR" sz="2800" dirty="0" smtClean="0"/>
              <a:t>ASPINION, R. 1953. Apprenons le berbère, Initiation au dialecte chleuh. Rabat </a:t>
            </a:r>
            <a:r>
              <a:rPr lang="fr-FR" sz="2800" dirty="0" err="1" smtClean="0"/>
              <a:t>Moncho</a:t>
            </a:r>
            <a:r>
              <a:rPr lang="fr-FR" sz="2800" dirty="0" smtClean="0"/>
              <a:t>.</a:t>
            </a:r>
          </a:p>
          <a:p>
            <a:pPr algn="just"/>
            <a:r>
              <a:rPr lang="fr-FR" sz="2800" dirty="0" smtClean="0"/>
              <a:t>BENTOLILA, F. 1981. Grammaire fonctionnelle d’un parler Berbère, parler d’Oum </a:t>
            </a:r>
            <a:r>
              <a:rPr lang="fr-FR" sz="2800" dirty="0" err="1" smtClean="0"/>
              <a:t>Jeniba</a:t>
            </a:r>
            <a:r>
              <a:rPr lang="fr-FR" sz="2800" dirty="0" smtClean="0"/>
              <a:t> (Maroc), Paris, SELF.</a:t>
            </a:r>
          </a:p>
          <a:p>
            <a:pPr algn="just"/>
            <a:r>
              <a:rPr lang="fr-FR" sz="2800" dirty="0" smtClean="0"/>
              <a:t>CADI, K. 1987. Système verbal rifain, forme et sens. Paris, SELAF. CADI, K. 1989. Transitivité et diathèses en </a:t>
            </a:r>
            <a:r>
              <a:rPr lang="fr-FR" sz="2800" dirty="0" err="1" smtClean="0"/>
              <a:t>tarifit</a:t>
            </a:r>
            <a:r>
              <a:rPr lang="fr-FR" sz="2800" dirty="0" smtClean="0"/>
              <a:t> : Analyse de quelques relation de dépendances lexicales et syntaxique. Thèse de doctorat d’état. Université de Paris III.</a:t>
            </a:r>
          </a:p>
          <a:p>
            <a:pPr algn="just"/>
            <a:r>
              <a:rPr lang="fr-FR" sz="2800" dirty="0" smtClean="0"/>
              <a:t>CHAKER, S. 1983. </a:t>
            </a:r>
            <a:r>
              <a:rPr lang="fr-FR" sz="2800" i="1" dirty="0" smtClean="0"/>
              <a:t>Un parler berbère d’Algérie (Kabylie) :</a:t>
            </a:r>
            <a:r>
              <a:rPr lang="fr-FR" sz="2800" dirty="0" smtClean="0"/>
              <a:t> Syntaxe.- Aix-en-Provence : Université de Provence.</a:t>
            </a:r>
          </a:p>
          <a:p>
            <a:r>
              <a:rPr lang="fr-FR" sz="2800" dirty="0" smtClean="0"/>
              <a:t>CHAKER, S. 1995. Linguistique berbère : étude de syntaxe et de diachronie. PEETERS (</a:t>
            </a:r>
            <a:r>
              <a:rPr lang="fr-FR" sz="2800" dirty="0" err="1" smtClean="0"/>
              <a:t>eds</a:t>
            </a:r>
            <a:r>
              <a:rPr lang="fr-FR" sz="2800" dirty="0" smtClean="0"/>
              <a:t>) Paris.</a:t>
            </a:r>
          </a:p>
          <a:p>
            <a:r>
              <a:rPr lang="fr-FR" sz="2800" dirty="0" smtClean="0"/>
              <a:t>CHAMI, M. 1979. Un Parler du Rif Marocain : Approche Phonologique et Morphologique. Thèse de Doctorat de 3</a:t>
            </a:r>
            <a:r>
              <a:rPr lang="fr-FR" sz="2800" baseline="30000" dirty="0" smtClean="0"/>
              <a:t>ème</a:t>
            </a:r>
            <a:r>
              <a:rPr lang="fr-FR" sz="2800" dirty="0" smtClean="0"/>
              <a:t> Cycle, Paris V.</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a:t>
            </a:fld>
            <a:endParaRPr lang="fr-F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latérale dentale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70</a:t>
            </a:fld>
            <a:endParaRPr lang="fr-FR" dirty="0"/>
          </a:p>
        </p:txBody>
      </p:sp>
      <p:pic>
        <p:nvPicPr>
          <p:cNvPr id="5" name="Espace réservé du contenu 4" descr="Figure 3.26 : latérales dentale (à gauche) et alvéolaire (à droit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4414" y="1643050"/>
            <a:ext cx="5543588" cy="4357718"/>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lstStyle/>
          <a:p>
            <a:pPr lvl="0">
              <a:buNone/>
            </a:pPr>
            <a:r>
              <a:rPr lang="fr-FR" dirty="0" smtClean="0"/>
              <a:t>Vibrantes </a:t>
            </a:r>
          </a:p>
          <a:p>
            <a:pPr>
              <a:buNone/>
            </a:pPr>
            <a:r>
              <a:rPr lang="fr-FR" dirty="0" smtClean="0"/>
              <a:t>/r/ Vibrante dentale sonore. </a:t>
            </a:r>
          </a:p>
          <a:p>
            <a:pPr>
              <a:buNone/>
            </a:pPr>
            <a:r>
              <a:rPr lang="fr-FR" dirty="0" smtClean="0"/>
              <a:t>La région pré-alvéolaire sert de point d'appui à la pointe de la langue qui entre en vibration sous la poussée de l'air interne. </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71</a:t>
            </a:fld>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vibrante dentale</a:t>
            </a:r>
            <a:br>
              <a:rPr lang="fr-FR" dirty="0" smtClean="0"/>
            </a:b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72</a:t>
            </a:fld>
            <a:endParaRPr lang="fr-FR" dirty="0"/>
          </a:p>
        </p:txBody>
      </p:sp>
      <p:pic>
        <p:nvPicPr>
          <p:cNvPr id="5" name="Espace réservé du contenu 4" descr="Figure 3.29 : vibrante roulée ou battue alvéolair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571612"/>
            <a:ext cx="6572296" cy="4786346"/>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Description des voyelles</a:t>
            </a:r>
            <a:br>
              <a:rPr lang="fr-FR" dirty="0" smtClean="0"/>
            </a:br>
            <a:endParaRPr lang="fr-FR" dirty="0"/>
          </a:p>
        </p:txBody>
      </p:sp>
      <p:sp>
        <p:nvSpPr>
          <p:cNvPr id="3" name="Espace réservé du contenu 2"/>
          <p:cNvSpPr>
            <a:spLocks noGrp="1"/>
          </p:cNvSpPr>
          <p:nvPr>
            <p:ph idx="1"/>
          </p:nvPr>
        </p:nvSpPr>
        <p:spPr>
          <a:xfrm>
            <a:off x="457200" y="1357298"/>
            <a:ext cx="7239000" cy="5098438"/>
          </a:xfrm>
        </p:spPr>
        <p:txBody>
          <a:bodyPr/>
          <a:lstStyle/>
          <a:p>
            <a:pPr>
              <a:buNone/>
            </a:pPr>
            <a:r>
              <a:rPr lang="fr-FR" dirty="0" smtClean="0"/>
              <a:t>Le timbre d'une voyelle dépend naturellement de la variation des éléments suivants :</a:t>
            </a:r>
          </a:p>
          <a:p>
            <a:pPr lvl="0">
              <a:buNone/>
            </a:pPr>
            <a:r>
              <a:rPr lang="fr-FR" dirty="0" smtClean="0"/>
              <a:t>- La nature du résonateur (buccal, labial et nasal) </a:t>
            </a:r>
          </a:p>
          <a:p>
            <a:pPr lvl="0">
              <a:buNone/>
            </a:pPr>
            <a:r>
              <a:rPr lang="fr-FR" dirty="0" smtClean="0"/>
              <a:t>- La forme du résonateur buccal </a:t>
            </a:r>
          </a:p>
          <a:p>
            <a:pPr lvl="0">
              <a:buNone/>
            </a:pPr>
            <a:r>
              <a:rPr lang="fr-FR" dirty="0" smtClean="0"/>
              <a:t>- Le volume du résonateur buccal</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73</a:t>
            </a:fld>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normAutofit/>
          </a:bodyPr>
          <a:lstStyle/>
          <a:p>
            <a:pPr lvl="0">
              <a:buNone/>
            </a:pPr>
            <a:r>
              <a:rPr lang="fr-FR" dirty="0" smtClean="0"/>
              <a:t>1) La nature du résonateur</a:t>
            </a:r>
          </a:p>
          <a:p>
            <a:pPr>
              <a:buNone/>
            </a:pPr>
            <a:r>
              <a:rPr lang="fr-FR" dirty="0" smtClean="0"/>
              <a:t>On dénombre trois résonateurs : le résonateur  buccal, le résonateur labial et le résonateur nasal. </a:t>
            </a:r>
          </a:p>
          <a:p>
            <a:pPr>
              <a:buNone/>
            </a:pPr>
            <a:r>
              <a:rPr lang="fr-FR" dirty="0" smtClean="0"/>
              <a:t>Si le voile du palais est relevé, l'air ne traverse pas le résonateur nasal, mais se répand exclusivement dans le résonateur buccal.</a:t>
            </a:r>
          </a:p>
          <a:p>
            <a:pPr>
              <a:buNone/>
            </a:pPr>
            <a:r>
              <a:rPr lang="fr-FR" dirty="0" smtClean="0"/>
              <a:t>Si le voile du palais est abaissé, l'air traverse simultanément les résonateurs buccal et nasal. </a:t>
            </a:r>
          </a:p>
          <a:p>
            <a:pPr>
              <a:buNone/>
            </a:pPr>
            <a:r>
              <a:rPr lang="fr-FR" dirty="0" smtClean="0"/>
              <a:t>Si les lèvres sont projetées vers l'avant et arrondies, il se forme un troisième résonateur à la sortie du canal buccal, le résonateur labial.</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74</a:t>
            </a:fld>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résonateurs de l'appareil vocal humain</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75</a:t>
            </a:fld>
            <a:endParaRPr lang="fr-FR" dirty="0"/>
          </a:p>
        </p:txBody>
      </p:sp>
      <p:pic>
        <p:nvPicPr>
          <p:cNvPr id="5" name="Espace réservé du contenu 4" descr="Figure 4.1 : les résonateurs de l'appareil vocal humain"/>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28662" y="1785926"/>
            <a:ext cx="6000792" cy="4287066"/>
          </a:xfrm>
          <a:prstGeom prst="rect">
            <a:avLst/>
          </a:prstGeom>
          <a:noFill/>
          <a:ln>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normAutofit/>
          </a:bodyPr>
          <a:lstStyle/>
          <a:p>
            <a:pPr>
              <a:buNone/>
            </a:pPr>
            <a:r>
              <a:rPr lang="fr-FR" dirty="0" smtClean="0"/>
              <a:t>Ainsi, on peut opposer:</a:t>
            </a:r>
          </a:p>
          <a:p>
            <a:pPr>
              <a:buNone/>
            </a:pPr>
            <a:r>
              <a:rPr lang="fr-FR" dirty="0" smtClean="0"/>
              <a:t>a) voyelles orales/voyelles nasales</a:t>
            </a:r>
          </a:p>
          <a:p>
            <a:pPr>
              <a:buNone/>
            </a:pPr>
            <a:r>
              <a:rPr lang="fr-FR" dirty="0" smtClean="0"/>
              <a:t>- Voyelles nasales : présence du résonateur nasal.</a:t>
            </a:r>
          </a:p>
          <a:p>
            <a:pPr>
              <a:buNone/>
            </a:pPr>
            <a:r>
              <a:rPr lang="fr-FR" dirty="0" smtClean="0"/>
              <a:t>- Voyelles orales : absence du résonateur nasal.</a:t>
            </a:r>
          </a:p>
          <a:p>
            <a:pPr>
              <a:buNone/>
            </a:pPr>
            <a:r>
              <a:rPr lang="fr-FR" dirty="0" smtClean="0"/>
              <a:t>b) voyelles arrondies/voyelles non arrondies</a:t>
            </a:r>
          </a:p>
          <a:p>
            <a:pPr>
              <a:buNone/>
            </a:pPr>
            <a:r>
              <a:rPr lang="fr-FR" dirty="0" smtClean="0"/>
              <a:t>- Voyelles arrondies : présence du résonateur labial.</a:t>
            </a:r>
          </a:p>
          <a:p>
            <a:pPr>
              <a:buNone/>
            </a:pPr>
            <a:r>
              <a:rPr lang="fr-FR" dirty="0" smtClean="0"/>
              <a:t>- Voyelles non-arrondies : absence du résonateur labial.</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76</a:t>
            </a:fld>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lstStyle/>
          <a:p>
            <a:pPr>
              <a:buNone/>
            </a:pPr>
            <a:r>
              <a:rPr lang="fr-FR" dirty="0" smtClean="0"/>
              <a:t>Toutefois la forme du résonateur buccal est déterminée par l'emplacement de la masse de la langue dans la bouche. </a:t>
            </a:r>
          </a:p>
          <a:p>
            <a:pPr>
              <a:buNone/>
            </a:pPr>
            <a:r>
              <a:rPr lang="fr-FR" dirty="0" smtClean="0"/>
              <a:t>Selon ce critère, on distingue des voyelles antérieures et des voyelles postérieures:</a:t>
            </a:r>
          </a:p>
          <a:p>
            <a:pPr>
              <a:buNone/>
            </a:pPr>
            <a:r>
              <a:rPr lang="fr-FR" dirty="0" smtClean="0"/>
              <a:t>- Voyelles antérieures : la masse du dos de la langue se trouve dans la région pré-palatale.</a:t>
            </a:r>
          </a:p>
          <a:p>
            <a:pPr>
              <a:buNone/>
            </a:pPr>
            <a:r>
              <a:rPr lang="fr-FR" dirty="0" smtClean="0"/>
              <a:t>- Voyelles postérieures: la masse de la langue se trouve dans la région vélaire.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77</a:t>
            </a:fld>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Figure: voyelles antérieures (a)/postérieures (b)</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78</a:t>
            </a:fld>
            <a:endParaRPr lang="fr-FR" dirty="0"/>
          </a:p>
        </p:txBody>
      </p:sp>
      <p:pic>
        <p:nvPicPr>
          <p:cNvPr id="5" name="Espace réservé du contenu 4" descr="Figure 4.2 : voyelles antérieures (a) vs postérieures (b)"/>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57224" y="1857364"/>
            <a:ext cx="5857916" cy="4214842"/>
          </a:xfrm>
          <a:prstGeom prst="rect">
            <a:avLst/>
          </a:prstGeom>
          <a:noFill/>
          <a:ln>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7239000" cy="5741380"/>
          </a:xfrm>
        </p:spPr>
        <p:txBody>
          <a:bodyPr/>
          <a:lstStyle/>
          <a:p>
            <a:pPr>
              <a:buNone/>
            </a:pPr>
            <a:r>
              <a:rPr lang="fr-FR" dirty="0" smtClean="0"/>
              <a:t>Le volume du résonateur buccal (degré d’aperture) </a:t>
            </a:r>
          </a:p>
          <a:p>
            <a:pPr>
              <a:buNone/>
            </a:pPr>
            <a:r>
              <a:rPr lang="fr-FR" dirty="0" smtClean="0"/>
              <a:t>Le volume du résonateur buccal dépend directement du </a:t>
            </a:r>
            <a:r>
              <a:rPr lang="fr-FR" i="1" dirty="0" smtClean="0"/>
              <a:t>degré d'aperture</a:t>
            </a:r>
            <a:r>
              <a:rPr lang="fr-FR" dirty="0" smtClean="0"/>
              <a:t>, c'est-à-dire la distance séparant le point le plus élevé de la langue du palais. </a:t>
            </a:r>
          </a:p>
          <a:p>
            <a:pPr>
              <a:buNone/>
            </a:pPr>
            <a:r>
              <a:rPr lang="fr-FR" dirty="0" smtClean="0"/>
              <a:t>Selon ce critère, on distingue des voyelles ouvertes et des voyelles fermées :</a:t>
            </a:r>
          </a:p>
          <a:p>
            <a:pPr>
              <a:buNone/>
            </a:pPr>
            <a:r>
              <a:rPr lang="fr-FR" dirty="0" smtClean="0"/>
              <a:t>- Voyelle ouverte : aperture maximale.</a:t>
            </a:r>
          </a:p>
          <a:p>
            <a:pPr>
              <a:buNone/>
            </a:pPr>
            <a:r>
              <a:rPr lang="fr-FR" dirty="0" smtClean="0"/>
              <a:t>- Voyelle fermée : aperture minimale.</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79</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fontScale="62500" lnSpcReduction="20000"/>
          </a:bodyPr>
          <a:lstStyle/>
          <a:p>
            <a:r>
              <a:rPr lang="fr-FR" sz="2800" dirty="0" smtClean="0"/>
              <a:t>GALAND, L. 2002. Etude de linguistique berbère. PETERS, </a:t>
            </a:r>
            <a:r>
              <a:rPr lang="fr-FR" sz="2800" dirty="0" err="1" smtClean="0"/>
              <a:t>Leuven</a:t>
            </a:r>
            <a:r>
              <a:rPr lang="fr-FR" sz="2800" dirty="0" smtClean="0"/>
              <a:t>, Paris.</a:t>
            </a:r>
          </a:p>
          <a:p>
            <a:r>
              <a:rPr lang="fr-FR" sz="2800" dirty="0" smtClean="0"/>
              <a:t>KOSSMANN, M.G. 1997. Grammaire du parler berbère de Figuig (Maroc oriental). </a:t>
            </a:r>
            <a:r>
              <a:rPr lang="en-US" sz="2800" dirty="0" smtClean="0"/>
              <a:t>Paris-Louvain.</a:t>
            </a:r>
            <a:endParaRPr lang="fr-FR" sz="2800" dirty="0" smtClean="0"/>
          </a:p>
          <a:p>
            <a:r>
              <a:rPr lang="en-US" sz="2800" dirty="0" smtClean="0"/>
              <a:t>CHTATOU M. : Aspects of the Phonology of Berber Dialect of the Rif. Ph.D., </a:t>
            </a:r>
            <a:r>
              <a:rPr lang="en-US" sz="2800" dirty="0" err="1" smtClean="0"/>
              <a:t>Londres</a:t>
            </a:r>
            <a:r>
              <a:rPr lang="en-US" sz="2800" dirty="0" smtClean="0"/>
              <a:t>, SOAS, 1982.</a:t>
            </a:r>
          </a:p>
          <a:p>
            <a:r>
              <a:rPr lang="fr-FR" sz="2800" dirty="0" smtClean="0"/>
              <a:t>EL AISSATI A. : A </a:t>
            </a:r>
            <a:r>
              <a:rPr lang="fr-FR" sz="2800" dirty="0" err="1" smtClean="0"/>
              <a:t>Study</a:t>
            </a:r>
            <a:r>
              <a:rPr lang="fr-FR" sz="2800" dirty="0" smtClean="0"/>
              <a:t> of the </a:t>
            </a:r>
            <a:r>
              <a:rPr lang="fr-FR" sz="2800" dirty="0" err="1" smtClean="0"/>
              <a:t>Phonotactics</a:t>
            </a:r>
            <a:r>
              <a:rPr lang="fr-FR" sz="2800" dirty="0" smtClean="0"/>
              <a:t> of </a:t>
            </a:r>
            <a:r>
              <a:rPr lang="fr-FR" sz="2800" dirty="0" err="1" smtClean="0"/>
              <a:t>Asht</a:t>
            </a:r>
            <a:r>
              <a:rPr lang="fr-FR" sz="2800" dirty="0" smtClean="0"/>
              <a:t> </a:t>
            </a:r>
            <a:r>
              <a:rPr lang="fr-FR" sz="2800" dirty="0" err="1" smtClean="0"/>
              <a:t>Touzine</a:t>
            </a:r>
            <a:r>
              <a:rPr lang="fr-FR" sz="2800" dirty="0" smtClean="0"/>
              <a:t> </a:t>
            </a:r>
            <a:r>
              <a:rPr lang="fr-FR" sz="2800" dirty="0" err="1" smtClean="0"/>
              <a:t>Tarifit</a:t>
            </a:r>
            <a:r>
              <a:rPr lang="fr-FR" sz="2800" dirty="0" smtClean="0"/>
              <a:t> </a:t>
            </a:r>
            <a:r>
              <a:rPr lang="fr-FR" sz="2800" dirty="0" err="1" smtClean="0"/>
              <a:t>Dialect</a:t>
            </a:r>
            <a:r>
              <a:rPr lang="fr-FR" sz="2800" dirty="0" smtClean="0"/>
              <a:t>. Thèse de DES, Faculté des lettres, Rabat, 1989.</a:t>
            </a:r>
          </a:p>
          <a:p>
            <a:r>
              <a:rPr lang="fr-FR" sz="2800" dirty="0" smtClean="0"/>
              <a:t>ELMEDLAOUI M. : 1985 – Le parler berbère chleuh d’</a:t>
            </a:r>
            <a:r>
              <a:rPr lang="fr-FR" sz="2800" dirty="0" err="1" smtClean="0"/>
              <a:t>Imdlawn</a:t>
            </a:r>
            <a:r>
              <a:rPr lang="fr-FR" sz="2800" dirty="0" smtClean="0"/>
              <a:t> : segments et syllabation, Thèse de doctorat de 3e cycle (linguistique), Université de Paris-VIII.</a:t>
            </a:r>
          </a:p>
          <a:p>
            <a:r>
              <a:rPr lang="fr-FR" sz="2800" dirty="0" smtClean="0"/>
              <a:t>ELMEDLAOUI M. : 1992 – Aspects des représentations phonologiques dans certaines langues chamito-sémitiques, Thèse de doctorat d’État, Université de Paris-VIII.</a:t>
            </a:r>
          </a:p>
          <a:p>
            <a:r>
              <a:rPr lang="fr-FR" sz="2800" dirty="0" smtClean="0"/>
              <a:t>GALAND L. : 1953 – « La phonétique en dialectologie berbère », Or bis, II/1, p. 225-233.</a:t>
            </a:r>
          </a:p>
          <a:p>
            <a:r>
              <a:rPr lang="fr-FR" sz="2800" dirty="0" smtClean="0"/>
              <a:t>GALAND L. : 1988 – « Le berbère », Les langues dans le monde ancien et moderne (3e partie : Les langues chamito-sémitiques), Paris, Editions du CNRS, p. 207-242.</a:t>
            </a:r>
          </a:p>
          <a:p>
            <a:r>
              <a:rPr lang="en-US" sz="2800" dirty="0" smtClean="0"/>
              <a:t>GUERSSEL M. : 1977 – Issues in Berber Phonology, Ph.D., University of Washington.</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a:t>
            </a:fld>
            <a:endParaRPr lang="fr-F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Figure: degré d’aperture </a:t>
            </a: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80</a:t>
            </a:fld>
            <a:endParaRPr lang="fr-FR" dirty="0"/>
          </a:p>
        </p:txBody>
      </p:sp>
      <p:pic>
        <p:nvPicPr>
          <p:cNvPr id="5" name="Espace réservé du contenu 4" descr="Figure 4.3 : rôle de l'aperture"/>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2143116"/>
            <a:ext cx="6215106" cy="4143404"/>
          </a:xfrm>
          <a:prstGeom prst="rect">
            <a:avLst/>
          </a:prstGeom>
          <a:noFill/>
          <a:ln>
            <a:no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L’inventaire des phonèmes</a:t>
            </a:r>
            <a:br>
              <a:rPr lang="fr-FR" dirty="0" smtClean="0"/>
            </a:br>
            <a:endParaRPr lang="fr-FR" dirty="0"/>
          </a:p>
        </p:txBody>
      </p:sp>
      <p:sp>
        <p:nvSpPr>
          <p:cNvPr id="3" name="Espace réservé du contenu 2"/>
          <p:cNvSpPr>
            <a:spLocks noGrp="1"/>
          </p:cNvSpPr>
          <p:nvPr>
            <p:ph idx="1"/>
          </p:nvPr>
        </p:nvSpPr>
        <p:spPr>
          <a:xfrm>
            <a:off x="457200" y="1285860"/>
            <a:ext cx="7239000" cy="5169876"/>
          </a:xfrm>
        </p:spPr>
        <p:txBody>
          <a:bodyPr>
            <a:normAutofit/>
          </a:bodyPr>
          <a:lstStyle/>
          <a:p>
            <a:pPr>
              <a:buNone/>
            </a:pPr>
            <a:r>
              <a:rPr lang="fr-FR" dirty="0" smtClean="0"/>
              <a:t>Le système phonologique décrit est constitué de 33 unités phoniques : </a:t>
            </a:r>
          </a:p>
          <a:p>
            <a:pPr lvl="0">
              <a:buNone/>
            </a:pPr>
            <a:r>
              <a:rPr lang="fr-FR" b="1" dirty="0" smtClean="0"/>
              <a:t>27 Consonnes : </a:t>
            </a:r>
            <a:endParaRPr lang="fr-FR" dirty="0" smtClean="0"/>
          </a:p>
          <a:p>
            <a:r>
              <a:rPr lang="fr-FR" dirty="0" smtClean="0"/>
              <a:t>• les labiales :</a:t>
            </a:r>
          </a:p>
          <a:p>
            <a:pPr>
              <a:buNone/>
            </a:pPr>
            <a:r>
              <a:rPr lang="fr-FR" dirty="0" smtClean="0"/>
              <a:t>         f, b, m ;</a:t>
            </a:r>
          </a:p>
          <a:p>
            <a:r>
              <a:rPr lang="fr-FR" dirty="0" smtClean="0"/>
              <a:t>• les dentales :</a:t>
            </a:r>
          </a:p>
          <a:p>
            <a:pPr>
              <a:buNone/>
            </a:pPr>
            <a:r>
              <a:rPr lang="fr-FR" dirty="0" smtClean="0"/>
              <a:t>         t, d, ṭ, ḍ, n, r, ṛ, l ;</a:t>
            </a:r>
          </a:p>
          <a:p>
            <a:r>
              <a:rPr lang="fr-FR" dirty="0" smtClean="0"/>
              <a:t>• les alvéolaires : </a:t>
            </a:r>
          </a:p>
          <a:p>
            <a:pPr>
              <a:buNone/>
            </a:pPr>
            <a:r>
              <a:rPr lang="fr-FR" dirty="0" smtClean="0"/>
              <a:t>         s, z, ṣ, ẓ ;</a:t>
            </a:r>
          </a:p>
          <a:p>
            <a:pPr>
              <a:buNone/>
            </a:pPr>
            <a:endParaRPr lang="fr-FR"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81</a:t>
            </a:fld>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7239000" cy="5884256"/>
          </a:xfrm>
        </p:spPr>
        <p:txBody>
          <a:bodyPr>
            <a:normAutofit/>
          </a:bodyPr>
          <a:lstStyle/>
          <a:p>
            <a:pPr>
              <a:buNone/>
            </a:pPr>
            <a:r>
              <a:rPr lang="fr-FR" dirty="0" smtClean="0"/>
              <a:t>les palatales : </a:t>
            </a:r>
          </a:p>
          <a:p>
            <a:r>
              <a:rPr lang="fr-FR" dirty="0" err="1" smtClean="0"/>
              <a:t>š,ž</a:t>
            </a:r>
            <a:r>
              <a:rPr lang="fr-FR" dirty="0" smtClean="0"/>
              <a:t>;</a:t>
            </a:r>
          </a:p>
          <a:p>
            <a:pPr>
              <a:buNone/>
            </a:pPr>
            <a:r>
              <a:rPr lang="fr-FR" dirty="0" smtClean="0"/>
              <a:t>les vélaires : </a:t>
            </a:r>
          </a:p>
          <a:p>
            <a:r>
              <a:rPr lang="fr-FR" dirty="0" smtClean="0"/>
              <a:t>k, g ;</a:t>
            </a:r>
          </a:p>
          <a:p>
            <a:pPr>
              <a:buNone/>
            </a:pPr>
            <a:r>
              <a:rPr lang="fr-FR" dirty="0" smtClean="0"/>
              <a:t>les labiovélaires : </a:t>
            </a:r>
          </a:p>
          <a:p>
            <a:r>
              <a:rPr lang="fr-FR" dirty="0" err="1" smtClean="0"/>
              <a:t>k</a:t>
            </a:r>
            <a:r>
              <a:rPr lang="fr-FR" baseline="30000" dirty="0" err="1" smtClean="0"/>
              <a:t>w</a:t>
            </a:r>
            <a:r>
              <a:rPr lang="fr-FR" dirty="0" smtClean="0"/>
              <a:t>, </a:t>
            </a:r>
            <a:r>
              <a:rPr lang="fr-FR" dirty="0" err="1" smtClean="0"/>
              <a:t>g</a:t>
            </a:r>
            <a:r>
              <a:rPr lang="fr-FR" baseline="30000" dirty="0" err="1" smtClean="0"/>
              <a:t>w</a:t>
            </a:r>
            <a:r>
              <a:rPr lang="fr-FR" dirty="0" smtClean="0"/>
              <a:t> ;</a:t>
            </a:r>
          </a:p>
          <a:p>
            <a:pPr>
              <a:buNone/>
            </a:pPr>
            <a:r>
              <a:rPr lang="fr-FR" dirty="0" smtClean="0"/>
              <a:t>les uvulaires : </a:t>
            </a:r>
          </a:p>
          <a:p>
            <a:r>
              <a:rPr lang="fr-FR" dirty="0" smtClean="0"/>
              <a:t>q, x, ġ ;</a:t>
            </a:r>
          </a:p>
          <a:p>
            <a:pPr>
              <a:buNone/>
            </a:pPr>
            <a:r>
              <a:rPr lang="fr-FR" dirty="0" smtClean="0"/>
              <a:t>les pharyngales : </a:t>
            </a:r>
          </a:p>
          <a:p>
            <a:r>
              <a:rPr lang="fr-FR" dirty="0" smtClean="0"/>
              <a:t>ẖ, ɛ ;</a:t>
            </a:r>
          </a:p>
          <a:p>
            <a:pPr>
              <a:buNone/>
            </a:pPr>
            <a:r>
              <a:rPr lang="fr-FR" dirty="0" smtClean="0"/>
              <a:t>la laryngale :  </a:t>
            </a:r>
          </a:p>
          <a:p>
            <a:r>
              <a:rPr lang="fr-FR" dirty="0" smtClean="0"/>
              <a:t>h.</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82</a:t>
            </a:fld>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7239000" cy="6098570"/>
          </a:xfrm>
        </p:spPr>
        <p:txBody>
          <a:bodyPr/>
          <a:lstStyle/>
          <a:p>
            <a:pPr lvl="0">
              <a:buNone/>
            </a:pPr>
            <a:r>
              <a:rPr lang="fr-FR" b="1" dirty="0" smtClean="0"/>
              <a:t>Semi-consonnes</a:t>
            </a:r>
            <a:r>
              <a:rPr lang="fr-FR" dirty="0" smtClean="0"/>
              <a:t> : </a:t>
            </a:r>
          </a:p>
          <a:p>
            <a:r>
              <a:rPr lang="fr-FR" dirty="0" smtClean="0"/>
              <a:t>y  et  w,</a:t>
            </a:r>
          </a:p>
          <a:p>
            <a:pPr lvl="0">
              <a:buNone/>
            </a:pPr>
            <a:r>
              <a:rPr lang="fr-FR" b="1" dirty="0" smtClean="0"/>
              <a:t>Voyelles pleines</a:t>
            </a:r>
            <a:r>
              <a:rPr lang="fr-FR" dirty="0" smtClean="0"/>
              <a:t> : </a:t>
            </a:r>
          </a:p>
          <a:p>
            <a:r>
              <a:rPr lang="fr-FR" dirty="0" smtClean="0"/>
              <a:t>a, i, u,</a:t>
            </a:r>
          </a:p>
          <a:p>
            <a:pPr lvl="0">
              <a:buNone/>
            </a:pPr>
            <a:r>
              <a:rPr lang="fr-FR" b="1" dirty="0" smtClean="0"/>
              <a:t>Voyelle neutre</a:t>
            </a:r>
            <a:r>
              <a:rPr lang="fr-FR" dirty="0" smtClean="0"/>
              <a:t> (ou </a:t>
            </a:r>
            <a:r>
              <a:rPr lang="fr-FR" i="1" dirty="0" smtClean="0"/>
              <a:t>e </a:t>
            </a:r>
            <a:r>
              <a:rPr lang="fr-FR" dirty="0" smtClean="0"/>
              <a:t>muet, schwa) : </a:t>
            </a:r>
          </a:p>
          <a:p>
            <a:r>
              <a:rPr lang="fr-FR" dirty="0" smtClean="0"/>
              <a:t>ə.</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83</a:t>
            </a:fld>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BEDC7D1-3907-43EC-8618-8CC651D918CE}" type="slidenum">
              <a:rPr lang="fr-FR" smtClean="0"/>
              <a:pPr/>
              <a:t>84</a:t>
            </a:fld>
            <a:endParaRPr lang="fr-FR" dirty="0"/>
          </a:p>
        </p:txBody>
      </p:sp>
      <p:pic>
        <p:nvPicPr>
          <p:cNvPr id="5" name="Espace réservé du contenu 4"/>
          <p:cNvPicPr>
            <a:picLocks noGrp="1"/>
          </p:cNvPicPr>
          <p:nvPr>
            <p:ph idx="1"/>
          </p:nvPr>
        </p:nvPicPr>
        <p:blipFill rotWithShape="1">
          <a:blip r:embed="rId2" cstate="print"/>
          <a:srcRect l="61991" t="22132" r="1635" b="10656"/>
          <a:stretch/>
        </p:blipFill>
        <p:spPr bwMode="auto">
          <a:xfrm>
            <a:off x="0" y="0"/>
            <a:ext cx="8215338" cy="6572272"/>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t>
            </a:r>
            <a:br>
              <a:rPr lang="fr-FR" dirty="0" smtClean="0"/>
            </a:br>
            <a:r>
              <a:rPr lang="fr-FR" dirty="0" smtClean="0"/>
              <a:t>Inventaire et description des phonèmes</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1) Consonnes</a:t>
            </a:r>
          </a:p>
          <a:p>
            <a:r>
              <a:rPr lang="fr-FR" dirty="0" smtClean="0"/>
              <a:t> Les occlusives sont</a:t>
            </a:r>
            <a:r>
              <a:rPr lang="fr-FR" b="1" dirty="0" smtClean="0"/>
              <a:t> :</a:t>
            </a:r>
          </a:p>
          <a:p>
            <a:pPr>
              <a:buNone/>
            </a:pPr>
            <a:r>
              <a:rPr lang="fr-FR" sz="2200" dirty="0" smtClean="0"/>
              <a:t>[p]</a:t>
            </a:r>
            <a:r>
              <a:rPr lang="fr-FR" sz="2200" b="1" dirty="0" smtClean="0"/>
              <a:t> Consonne, occlusive, bilabiale, orale, non voisée</a:t>
            </a:r>
            <a:endParaRPr lang="fr-FR" sz="2200" dirty="0" smtClean="0"/>
          </a:p>
          <a:p>
            <a:pPr>
              <a:buNone/>
            </a:pPr>
            <a:r>
              <a:rPr lang="fr-FR" sz="2200" dirty="0" smtClean="0"/>
              <a:t>[b]</a:t>
            </a:r>
            <a:r>
              <a:rPr lang="fr-FR" sz="2200" b="1" dirty="0" smtClean="0"/>
              <a:t> Consonne, occlusive, bilabiale, orale, voisée</a:t>
            </a:r>
            <a:endParaRPr lang="fr-FR" sz="2200" dirty="0" smtClean="0"/>
          </a:p>
          <a:p>
            <a:pPr>
              <a:buNone/>
            </a:pPr>
            <a:r>
              <a:rPr lang="fr-FR" sz="2200" dirty="0" smtClean="0"/>
              <a:t>[t]</a:t>
            </a:r>
            <a:r>
              <a:rPr lang="fr-FR" sz="2200" b="1" dirty="0" smtClean="0"/>
              <a:t> Consonne, occlusive, apico-dentale, orale, non voisée</a:t>
            </a:r>
            <a:endParaRPr lang="fr-FR" sz="2200" dirty="0" smtClean="0"/>
          </a:p>
          <a:p>
            <a:pPr>
              <a:buNone/>
            </a:pPr>
            <a:r>
              <a:rPr lang="fr-FR" sz="2200" dirty="0" smtClean="0"/>
              <a:t>[d]</a:t>
            </a:r>
            <a:r>
              <a:rPr lang="fr-FR" sz="2200" b="1" dirty="0" smtClean="0"/>
              <a:t> Consonne, occlusive, apico-dentale, orale, voisée</a:t>
            </a:r>
            <a:endParaRPr lang="fr-FR" sz="2200" dirty="0" smtClean="0"/>
          </a:p>
          <a:p>
            <a:pPr>
              <a:buNone/>
            </a:pPr>
            <a:r>
              <a:rPr lang="fr-FR" sz="2200" dirty="0" smtClean="0"/>
              <a:t>[ṭ]</a:t>
            </a:r>
            <a:r>
              <a:rPr lang="fr-FR" sz="2200" b="1" dirty="0" smtClean="0"/>
              <a:t> Consonne, occlusive, apico-dentale+emphatique, orale, non voisée</a:t>
            </a:r>
            <a:endParaRPr lang="fr-FR" sz="2200" dirty="0" smtClean="0"/>
          </a:p>
          <a:p>
            <a:pPr>
              <a:buNone/>
            </a:pPr>
            <a:r>
              <a:rPr lang="fr-FR" sz="2200" dirty="0" smtClean="0"/>
              <a:t>[ḅ]</a:t>
            </a:r>
            <a:r>
              <a:rPr lang="fr-FR" sz="2200" b="1" dirty="0" smtClean="0"/>
              <a:t> Consonne, occlusive, apico-dentale+emphatique, orale, voisée </a:t>
            </a:r>
            <a:endParaRPr lang="fr-FR" sz="2200" dirty="0" smtClean="0"/>
          </a:p>
          <a:p>
            <a:pPr>
              <a:buNone/>
            </a:pPr>
            <a:r>
              <a:rPr lang="fr-FR" sz="2200" dirty="0" smtClean="0"/>
              <a:t>[k]</a:t>
            </a:r>
            <a:r>
              <a:rPr lang="fr-FR" sz="2200" b="1" dirty="0" smtClean="0"/>
              <a:t> Consonne, occlusive,</a:t>
            </a:r>
            <a:r>
              <a:rPr lang="fr-FR" sz="2000" b="1" dirty="0" smtClean="0"/>
              <a:t> dorso-vélaire, orale, non voisée</a:t>
            </a:r>
            <a:endParaRPr lang="fr-FR" sz="2200" dirty="0" smtClean="0"/>
          </a:p>
          <a:p>
            <a:pPr>
              <a:buNone/>
            </a:pPr>
            <a:r>
              <a:rPr lang="fr-FR" sz="2200" dirty="0" smtClean="0"/>
              <a:t>[g]</a:t>
            </a:r>
            <a:r>
              <a:rPr lang="fr-FR" sz="2200" b="1" dirty="0" smtClean="0"/>
              <a:t> Consonne, occlusive,</a:t>
            </a:r>
            <a:r>
              <a:rPr lang="fr-FR" sz="2000" b="1" dirty="0" smtClean="0"/>
              <a:t> dorso-vélaire,</a:t>
            </a:r>
            <a:r>
              <a:rPr lang="fr-FR" sz="2400" b="1" dirty="0" smtClean="0"/>
              <a:t> orale, voisée</a:t>
            </a:r>
            <a:r>
              <a:rPr lang="fr-FR" sz="2200" b="1" dirty="0" smtClean="0"/>
              <a:t> </a:t>
            </a:r>
            <a:endParaRPr lang="fr-FR" sz="2200" dirty="0" smtClean="0"/>
          </a:p>
          <a:p>
            <a:pPr>
              <a:buNone/>
            </a:pPr>
            <a:r>
              <a:rPr lang="fr-FR" sz="2200" dirty="0" smtClean="0"/>
              <a:t>[</a:t>
            </a:r>
            <a:r>
              <a:rPr lang="fr-FR" sz="2200" dirty="0" err="1" smtClean="0"/>
              <a:t>k</a:t>
            </a:r>
            <a:r>
              <a:rPr lang="fr-FR" sz="2200" baseline="30000" dirty="0" err="1" smtClean="0"/>
              <a:t>w</a:t>
            </a:r>
            <a:r>
              <a:rPr lang="fr-FR" sz="2200" dirty="0" smtClean="0"/>
              <a:t>]</a:t>
            </a:r>
            <a:r>
              <a:rPr lang="fr-FR" sz="2200" b="1" dirty="0" smtClean="0"/>
              <a:t> Consonne, occlusive, </a:t>
            </a:r>
            <a:r>
              <a:rPr lang="fr-FR" sz="2000" b="1" dirty="0" smtClean="0"/>
              <a:t>labiovélaire,</a:t>
            </a:r>
            <a:r>
              <a:rPr lang="fr-FR" sz="2400" b="1" dirty="0" smtClean="0"/>
              <a:t> orale, non voisée</a:t>
            </a:r>
            <a:endParaRPr lang="fr-FR" sz="2200" dirty="0" smtClean="0"/>
          </a:p>
          <a:p>
            <a:pPr>
              <a:buNone/>
            </a:pPr>
            <a:r>
              <a:rPr lang="fr-FR" sz="2200" dirty="0" smtClean="0"/>
              <a:t>[</a:t>
            </a:r>
            <a:r>
              <a:rPr lang="fr-FR" sz="2200" dirty="0" err="1" smtClean="0"/>
              <a:t>g</a:t>
            </a:r>
            <a:r>
              <a:rPr lang="fr-FR" sz="2200" baseline="30000" dirty="0" err="1" smtClean="0"/>
              <a:t>w</a:t>
            </a:r>
            <a:r>
              <a:rPr lang="fr-FR" sz="2200" dirty="0" smtClean="0"/>
              <a:t>]</a:t>
            </a:r>
            <a:r>
              <a:rPr lang="fr-FR" sz="2200" b="1" dirty="0" smtClean="0"/>
              <a:t> Consonne, occlusive,</a:t>
            </a:r>
            <a:r>
              <a:rPr lang="fr-FR" sz="2000" b="1" dirty="0" smtClean="0"/>
              <a:t> labiovélaire,</a:t>
            </a:r>
            <a:r>
              <a:rPr lang="fr-FR" sz="2400" b="1" dirty="0" smtClean="0"/>
              <a:t> orale, voisée</a:t>
            </a:r>
            <a:r>
              <a:rPr lang="fr-FR" sz="2200" b="1" dirty="0" smtClean="0"/>
              <a:t> </a:t>
            </a:r>
            <a:endParaRPr lang="fr-FR" sz="2200" dirty="0" smtClean="0"/>
          </a:p>
          <a:p>
            <a:pPr>
              <a:buNone/>
            </a:pPr>
            <a:r>
              <a:rPr lang="fr-FR" sz="2200" dirty="0" smtClean="0"/>
              <a:t>[q]</a:t>
            </a:r>
            <a:r>
              <a:rPr lang="fr-FR" sz="2200" b="1" dirty="0" smtClean="0"/>
              <a:t> Consonne, occlusive,</a:t>
            </a:r>
            <a:r>
              <a:rPr lang="fr-FR" sz="2000" b="1" dirty="0" smtClean="0"/>
              <a:t> uvulaire, orale, non voisée</a:t>
            </a:r>
            <a:endParaRPr lang="fr-FR" sz="2200" dirty="0" smtClean="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85</a:t>
            </a:fld>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normAutofit/>
          </a:bodyPr>
          <a:lstStyle/>
          <a:p>
            <a:r>
              <a:rPr lang="fr-FR" dirty="0" smtClean="0"/>
              <a:t>Les fricatives sont:</a:t>
            </a:r>
          </a:p>
          <a:p>
            <a:pPr>
              <a:buNone/>
            </a:pPr>
            <a:r>
              <a:rPr lang="fr-FR" sz="2000" dirty="0" smtClean="0"/>
              <a:t>[f]</a:t>
            </a:r>
            <a:r>
              <a:rPr lang="fr-FR" sz="2000" b="1" dirty="0" smtClean="0"/>
              <a:t> Consonne, fricative, </a:t>
            </a:r>
            <a:r>
              <a:rPr lang="fr-FR" sz="2000" b="1" dirty="0" err="1" smtClean="0"/>
              <a:t>labio-dentale</a:t>
            </a:r>
            <a:r>
              <a:rPr lang="fr-FR" sz="2000" b="1" dirty="0" smtClean="0"/>
              <a:t>, orale, non voisée</a:t>
            </a:r>
            <a:endParaRPr lang="fr-FR" sz="2000" dirty="0" smtClean="0"/>
          </a:p>
          <a:p>
            <a:pPr>
              <a:buNone/>
            </a:pPr>
            <a:r>
              <a:rPr lang="fr-FR" sz="2000" dirty="0" smtClean="0"/>
              <a:t>[s]</a:t>
            </a:r>
            <a:r>
              <a:rPr lang="fr-FR" sz="2000" b="1" dirty="0" smtClean="0"/>
              <a:t> Consonne, fricative, apico-alvéolaire, orale, non voisée</a:t>
            </a:r>
            <a:endParaRPr lang="fr-FR" sz="2000" dirty="0" smtClean="0"/>
          </a:p>
          <a:p>
            <a:pPr>
              <a:buNone/>
            </a:pPr>
            <a:r>
              <a:rPr lang="fr-FR" sz="2000" dirty="0" smtClean="0"/>
              <a:t>[z]</a:t>
            </a:r>
            <a:r>
              <a:rPr lang="fr-FR" sz="2000" b="1" dirty="0" smtClean="0"/>
              <a:t> Consonne, fricative, apico-alvéolaire, orale, voisée</a:t>
            </a:r>
            <a:endParaRPr lang="fr-FR" sz="2000" dirty="0" smtClean="0"/>
          </a:p>
          <a:p>
            <a:pPr>
              <a:buNone/>
            </a:pPr>
            <a:r>
              <a:rPr lang="fr-FR" sz="2000" dirty="0" smtClean="0"/>
              <a:t>[ṣ]</a:t>
            </a:r>
            <a:r>
              <a:rPr lang="fr-FR" sz="2000" b="1" dirty="0" smtClean="0"/>
              <a:t> Consonne, fricative, Apico-alvéolaire +emphatique, orale, non voisée</a:t>
            </a:r>
            <a:endParaRPr lang="fr-FR" sz="2000" dirty="0" smtClean="0"/>
          </a:p>
          <a:p>
            <a:pPr>
              <a:buNone/>
            </a:pPr>
            <a:r>
              <a:rPr lang="fr-FR" sz="2000" dirty="0" smtClean="0"/>
              <a:t>[ẓ]</a:t>
            </a:r>
            <a:r>
              <a:rPr lang="fr-FR" sz="2000" b="1" dirty="0" smtClean="0"/>
              <a:t> Consonne, fricative, Apico-alvéolaire +emphatique, orale, voisée</a:t>
            </a:r>
            <a:endParaRPr lang="fr-FR" sz="2000" dirty="0" smtClean="0"/>
          </a:p>
          <a:p>
            <a:pPr>
              <a:buNone/>
            </a:pPr>
            <a:r>
              <a:rPr lang="fr-FR" sz="2000" dirty="0" smtClean="0"/>
              <a:t>[š]</a:t>
            </a:r>
            <a:r>
              <a:rPr lang="fr-FR" sz="2000" b="1" dirty="0" smtClean="0"/>
              <a:t> Consonne, fricative, dorso-palatale, orale, non voisée</a:t>
            </a:r>
            <a:endParaRPr lang="fr-FR" sz="2000" dirty="0" smtClean="0"/>
          </a:p>
          <a:p>
            <a:pPr>
              <a:buNone/>
            </a:pPr>
            <a:r>
              <a:rPr lang="fr-FR" sz="2000" dirty="0" smtClean="0"/>
              <a:t>[ž]</a:t>
            </a:r>
            <a:r>
              <a:rPr lang="fr-FR" sz="2000" b="1" dirty="0" smtClean="0"/>
              <a:t> Consonne, fricative, dorso-palatale, orale, voisée </a:t>
            </a:r>
            <a:endParaRPr lang="fr-FR" sz="2000" dirty="0" smtClean="0"/>
          </a:p>
          <a:p>
            <a:pPr>
              <a:buNone/>
            </a:pPr>
            <a:r>
              <a:rPr lang="fr-FR" sz="2000" dirty="0" smtClean="0"/>
              <a:t>[x]</a:t>
            </a:r>
            <a:r>
              <a:rPr lang="fr-FR" sz="2000" b="1" dirty="0" smtClean="0"/>
              <a:t> Consonne, fricative, uvulaire, orale, non voisée </a:t>
            </a:r>
            <a:endParaRPr lang="fr-FR" sz="2000" dirty="0" smtClean="0"/>
          </a:p>
          <a:p>
            <a:pPr>
              <a:buNone/>
            </a:pPr>
            <a:r>
              <a:rPr lang="fr-FR" sz="2000" dirty="0" smtClean="0"/>
              <a:t>[ġ]</a:t>
            </a:r>
            <a:r>
              <a:rPr lang="fr-FR" sz="2000" b="1" dirty="0" smtClean="0"/>
              <a:t> Consonne, fricative, uvulaire, orale, voisée </a:t>
            </a:r>
            <a:endParaRPr lang="fr-FR" sz="2000" dirty="0" smtClean="0"/>
          </a:p>
          <a:p>
            <a:pPr>
              <a:buNone/>
            </a:pPr>
            <a:r>
              <a:rPr lang="fr-FR" sz="2000" dirty="0" smtClean="0"/>
              <a:t>[ḥ]</a:t>
            </a:r>
            <a:r>
              <a:rPr lang="fr-FR" sz="2000" b="1" dirty="0" smtClean="0"/>
              <a:t> Consonne, fricative, pharyngale, orale, non voisée </a:t>
            </a:r>
            <a:endParaRPr lang="fr-FR" sz="2000" dirty="0" smtClean="0"/>
          </a:p>
          <a:p>
            <a:pPr>
              <a:buNone/>
            </a:pPr>
            <a:r>
              <a:rPr lang="fr-FR" sz="2000" dirty="0" smtClean="0"/>
              <a:t>[ɛ]</a:t>
            </a:r>
            <a:r>
              <a:rPr lang="fr-FR" sz="2000" b="1" dirty="0" smtClean="0"/>
              <a:t> Consonne, fricative, pharyngale, orale, voisée </a:t>
            </a:r>
            <a:endParaRPr lang="fr-FR" sz="2000" dirty="0" smtClean="0"/>
          </a:p>
          <a:p>
            <a:pPr>
              <a:buNone/>
            </a:pPr>
            <a:r>
              <a:rPr lang="fr-FR" sz="2000" dirty="0" smtClean="0"/>
              <a:t>[h]</a:t>
            </a:r>
            <a:r>
              <a:rPr lang="fr-FR" sz="2000" b="1" dirty="0" smtClean="0"/>
              <a:t> Consonne, fricative, laryngale, orale, non voisée </a:t>
            </a:r>
            <a:endParaRPr lang="fr-FR" sz="2000"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86</a:t>
            </a:fld>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4"/>
            <a:ext cx="7239000" cy="5846452"/>
          </a:xfrm>
        </p:spPr>
        <p:txBody>
          <a:bodyPr>
            <a:normAutofit/>
          </a:bodyPr>
          <a:lstStyle/>
          <a:p>
            <a:r>
              <a:rPr lang="fr-FR" dirty="0" smtClean="0"/>
              <a:t>Les nasales sont:</a:t>
            </a:r>
          </a:p>
          <a:p>
            <a:pPr>
              <a:buNone/>
            </a:pPr>
            <a:r>
              <a:rPr lang="fr-FR" sz="2000" dirty="0" smtClean="0"/>
              <a:t>[m]: consonne, nasale, bilabiale, orale, voisée </a:t>
            </a:r>
          </a:p>
          <a:p>
            <a:pPr>
              <a:buNone/>
            </a:pPr>
            <a:r>
              <a:rPr lang="fr-FR" sz="2000" dirty="0" smtClean="0"/>
              <a:t>[n]: consonne, nasale, dentale, orale, voisée</a:t>
            </a:r>
          </a:p>
          <a:p>
            <a:r>
              <a:rPr lang="fr-FR" dirty="0" smtClean="0"/>
              <a:t>Les vibrantes et les latérales sont:</a:t>
            </a:r>
          </a:p>
          <a:p>
            <a:pPr>
              <a:buNone/>
            </a:pPr>
            <a:r>
              <a:rPr lang="fr-FR" sz="2000" dirty="0" smtClean="0"/>
              <a:t>[r]:</a:t>
            </a:r>
            <a:r>
              <a:rPr lang="fr-FR" sz="2000" b="1" dirty="0" smtClean="0"/>
              <a:t> consonne, vibrante, dentale, orale, voisée</a:t>
            </a:r>
            <a:endParaRPr lang="fr-FR" sz="2000" dirty="0" smtClean="0"/>
          </a:p>
          <a:p>
            <a:pPr>
              <a:buNone/>
            </a:pPr>
            <a:r>
              <a:rPr lang="fr-FR" sz="2000" dirty="0" smtClean="0"/>
              <a:t>[ṛ] :</a:t>
            </a:r>
            <a:r>
              <a:rPr lang="fr-FR" sz="2000" b="1" dirty="0" smtClean="0"/>
              <a:t> consonne, vibrante, dentale+ emphatique, orale, voisée</a:t>
            </a:r>
            <a:endParaRPr lang="fr-FR" sz="2000" dirty="0" smtClean="0"/>
          </a:p>
          <a:p>
            <a:pPr>
              <a:buNone/>
            </a:pPr>
            <a:r>
              <a:rPr lang="fr-FR" sz="2000" dirty="0" smtClean="0"/>
              <a:t>[l]</a:t>
            </a:r>
            <a:r>
              <a:rPr lang="fr-FR" sz="2000" b="1" dirty="0" smtClean="0"/>
              <a:t> </a:t>
            </a:r>
            <a:r>
              <a:rPr lang="fr-FR" sz="2000" dirty="0" smtClean="0"/>
              <a:t>:</a:t>
            </a:r>
            <a:r>
              <a:rPr lang="fr-FR" sz="2000" b="1" dirty="0" smtClean="0"/>
              <a:t> consonne, latérale, dentale, orale, voisée</a:t>
            </a:r>
            <a:endParaRPr lang="fr-FR" sz="2000" dirty="0" smtClean="0"/>
          </a:p>
          <a:p>
            <a:r>
              <a:rPr lang="fr-FR" dirty="0" smtClean="0"/>
              <a:t>Les semi-consonnes sont:</a:t>
            </a:r>
          </a:p>
          <a:p>
            <a:pPr>
              <a:buNone/>
            </a:pPr>
            <a:r>
              <a:rPr lang="fr-FR" sz="2000" dirty="0" smtClean="0"/>
              <a:t>[y]:</a:t>
            </a:r>
            <a:r>
              <a:rPr lang="fr-FR" sz="2000" b="1" dirty="0" smtClean="0"/>
              <a:t> </a:t>
            </a:r>
            <a:r>
              <a:rPr lang="fr-FR" sz="2000" b="1" dirty="0" err="1" smtClean="0"/>
              <a:t>semi-Consonne</a:t>
            </a:r>
            <a:r>
              <a:rPr lang="fr-FR" sz="2000" b="1" dirty="0" smtClean="0"/>
              <a:t>, palatale, orale, voisée  </a:t>
            </a:r>
            <a:endParaRPr lang="fr-FR" sz="2000" dirty="0" smtClean="0"/>
          </a:p>
          <a:p>
            <a:pPr>
              <a:buNone/>
            </a:pPr>
            <a:r>
              <a:rPr lang="fr-FR" sz="2000" dirty="0" smtClean="0"/>
              <a:t>[w]: </a:t>
            </a:r>
            <a:r>
              <a:rPr lang="fr-FR" sz="2000" b="1" dirty="0" err="1" smtClean="0"/>
              <a:t>semi-Consonne</a:t>
            </a:r>
            <a:r>
              <a:rPr lang="fr-FR" sz="2000" b="1" dirty="0" smtClean="0"/>
              <a:t>, labiale, orale, voisée</a:t>
            </a:r>
            <a:endParaRPr lang="fr-FR" sz="2000" dirty="0" smtClean="0"/>
          </a:p>
          <a:p>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87</a:t>
            </a:fld>
            <a:endParaRPr lang="fr-F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lstStyle/>
          <a:p>
            <a:r>
              <a:rPr lang="fr-FR" dirty="0" smtClean="0"/>
              <a:t>Les voyelles sont:</a:t>
            </a:r>
          </a:p>
          <a:p>
            <a:pPr>
              <a:buNone/>
            </a:pPr>
            <a:r>
              <a:rPr lang="fr-FR" dirty="0" smtClean="0"/>
              <a:t> a: voyelle, antérieure, ouverte, orale</a:t>
            </a:r>
          </a:p>
          <a:p>
            <a:pPr>
              <a:buNone/>
            </a:pPr>
            <a:r>
              <a:rPr lang="fr-FR" dirty="0" smtClean="0"/>
              <a:t> i : voyelle, antérieure, fermée, orale</a:t>
            </a:r>
          </a:p>
          <a:p>
            <a:pPr>
              <a:buNone/>
            </a:pPr>
            <a:r>
              <a:rPr lang="fr-FR" dirty="0" smtClean="0"/>
              <a:t> u : voyelle, postérieure, fermée, arrondie</a:t>
            </a:r>
          </a:p>
          <a:p>
            <a:pPr>
              <a:buNone/>
            </a:pPr>
            <a:r>
              <a:rPr lang="fr-FR" dirty="0" smtClean="0"/>
              <a:t> </a:t>
            </a:r>
          </a:p>
          <a:p>
            <a:r>
              <a:rPr lang="fr-FR" dirty="0" smtClean="0"/>
              <a:t>La voyelle neutre (schwa)</a:t>
            </a:r>
          </a:p>
          <a:p>
            <a:pPr>
              <a:buNone/>
            </a:pPr>
            <a:r>
              <a:rPr lang="fr-FR" b="1" dirty="0" smtClean="0"/>
              <a:t> </a:t>
            </a:r>
            <a:r>
              <a:rPr lang="fr-FR" dirty="0" smtClean="0"/>
              <a:t>ə: voyelle, centrale, médiane, labiale</a:t>
            </a:r>
          </a:p>
          <a:p>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88</a:t>
            </a:fld>
            <a:endParaRPr lang="fr-F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Transcription phonétique</a:t>
            </a:r>
            <a:br>
              <a:rPr lang="fr-FR" dirty="0" smtClean="0"/>
            </a:br>
            <a:endParaRPr lang="fr-FR" dirty="0"/>
          </a:p>
        </p:txBody>
      </p:sp>
      <p:sp>
        <p:nvSpPr>
          <p:cNvPr id="3" name="Espace réservé du contenu 2"/>
          <p:cNvSpPr>
            <a:spLocks noGrp="1"/>
          </p:cNvSpPr>
          <p:nvPr>
            <p:ph idx="1"/>
          </p:nvPr>
        </p:nvSpPr>
        <p:spPr>
          <a:xfrm>
            <a:off x="457200" y="1142984"/>
            <a:ext cx="7239000" cy="5312752"/>
          </a:xfrm>
        </p:spPr>
        <p:txBody>
          <a:bodyPr>
            <a:normAutofit fontScale="92500" lnSpcReduction="10000"/>
          </a:bodyPr>
          <a:lstStyle/>
          <a:p>
            <a:pPr>
              <a:buNone/>
            </a:pPr>
            <a:r>
              <a:rPr lang="fr-FR" dirty="0" smtClean="0"/>
              <a:t>Question:</a:t>
            </a:r>
          </a:p>
          <a:p>
            <a:pPr>
              <a:buNone/>
            </a:pPr>
            <a:r>
              <a:rPr lang="fr-FR" dirty="0" smtClean="0"/>
              <a:t>Transcrivez phonétiquement ce corpus:</a:t>
            </a:r>
          </a:p>
          <a:p>
            <a:r>
              <a:rPr lang="fr-FR" b="1" dirty="0" smtClean="0"/>
              <a:t>aḏekkan      </a:t>
            </a:r>
            <a:r>
              <a:rPr lang="fr-FR" b="1" dirty="0" err="1" smtClean="0"/>
              <a:t>arekkan</a:t>
            </a:r>
            <a:r>
              <a:rPr lang="fr-FR" b="1" dirty="0" smtClean="0"/>
              <a:t>    </a:t>
            </a:r>
            <a:r>
              <a:rPr lang="fr-FR" b="1" dirty="0" err="1" smtClean="0"/>
              <a:t>amekkan</a:t>
            </a:r>
            <a:r>
              <a:rPr lang="fr-FR" b="1" dirty="0" smtClean="0"/>
              <a:t>  </a:t>
            </a:r>
            <a:endParaRPr lang="fr-FR" dirty="0" smtClean="0"/>
          </a:p>
          <a:p>
            <a:r>
              <a:rPr lang="fr-FR" b="1" dirty="0" err="1" smtClean="0"/>
              <a:t>aɛrur</a:t>
            </a:r>
            <a:r>
              <a:rPr lang="fr-FR" b="1" dirty="0" smtClean="0"/>
              <a:t>        </a:t>
            </a:r>
            <a:r>
              <a:rPr lang="fr-FR" b="1" dirty="0" err="1" smtClean="0"/>
              <a:t>ašrur</a:t>
            </a:r>
            <a:r>
              <a:rPr lang="fr-FR" b="1" dirty="0" smtClean="0"/>
              <a:t>                 </a:t>
            </a:r>
            <a:r>
              <a:rPr lang="fr-FR" b="1" dirty="0" err="1" smtClean="0"/>
              <a:t>asrur</a:t>
            </a:r>
            <a:endParaRPr lang="fr-FR" dirty="0" smtClean="0"/>
          </a:p>
          <a:p>
            <a:r>
              <a:rPr lang="fr-FR" b="1" dirty="0" err="1" smtClean="0"/>
              <a:t>aḥṣir</a:t>
            </a:r>
            <a:r>
              <a:rPr lang="fr-FR" b="1" dirty="0" smtClean="0"/>
              <a:t>        </a:t>
            </a:r>
            <a:r>
              <a:rPr lang="fr-FR" b="1" dirty="0" err="1" smtClean="0"/>
              <a:t>aḥṛiṛ</a:t>
            </a:r>
            <a:endParaRPr lang="fr-FR" dirty="0" smtClean="0"/>
          </a:p>
          <a:p>
            <a:r>
              <a:rPr lang="fr-FR" b="1" dirty="0" err="1" smtClean="0"/>
              <a:t>aḥšuš</a:t>
            </a:r>
            <a:r>
              <a:rPr lang="fr-FR" b="1" dirty="0" smtClean="0"/>
              <a:t>	</a:t>
            </a:r>
            <a:r>
              <a:rPr lang="fr-FR" b="1" dirty="0" err="1" smtClean="0"/>
              <a:t>anšuš</a:t>
            </a:r>
            <a:endParaRPr lang="fr-FR" dirty="0" smtClean="0"/>
          </a:p>
          <a:p>
            <a:r>
              <a:rPr lang="fr-FR" b="1" dirty="0" err="1" smtClean="0"/>
              <a:t>amellal</a:t>
            </a:r>
            <a:r>
              <a:rPr lang="fr-FR" b="1" dirty="0" smtClean="0"/>
              <a:t>         </a:t>
            </a:r>
            <a:r>
              <a:rPr lang="fr-FR" b="1" dirty="0" err="1" smtClean="0"/>
              <a:t>aḏellal</a:t>
            </a:r>
            <a:endParaRPr lang="fr-FR" dirty="0" smtClean="0"/>
          </a:p>
          <a:p>
            <a:r>
              <a:rPr lang="fr-FR" b="1" dirty="0" err="1" smtClean="0"/>
              <a:t>ameṭṭa</a:t>
            </a:r>
            <a:r>
              <a:rPr lang="fr-FR" b="1" dirty="0" smtClean="0"/>
              <a:t>        </a:t>
            </a:r>
            <a:r>
              <a:rPr lang="fr-FR" b="1" dirty="0" err="1" smtClean="0"/>
              <a:t>azeṭṭa</a:t>
            </a:r>
            <a:endParaRPr lang="fr-FR" dirty="0" smtClean="0"/>
          </a:p>
          <a:p>
            <a:r>
              <a:rPr lang="fr-FR" b="1" dirty="0" err="1" smtClean="0"/>
              <a:t>amensi</a:t>
            </a:r>
            <a:r>
              <a:rPr lang="fr-FR" b="1" dirty="0" smtClean="0"/>
              <a:t>     </a:t>
            </a:r>
            <a:r>
              <a:rPr lang="fr-FR" b="1" dirty="0" err="1" smtClean="0"/>
              <a:t>amenġi</a:t>
            </a:r>
            <a:endParaRPr lang="fr-FR" dirty="0" smtClean="0"/>
          </a:p>
          <a:p>
            <a:r>
              <a:rPr lang="fr-FR" b="1" dirty="0" err="1" smtClean="0"/>
              <a:t>aqerraḍ</a:t>
            </a:r>
            <a:r>
              <a:rPr lang="fr-FR" b="1" dirty="0" smtClean="0"/>
              <a:t>       </a:t>
            </a:r>
            <a:r>
              <a:rPr lang="fr-FR" b="1" dirty="0" err="1" smtClean="0"/>
              <a:t>aqeṭṭaḍ</a:t>
            </a:r>
            <a:endParaRPr lang="fr-FR" dirty="0" smtClean="0"/>
          </a:p>
          <a:p>
            <a:r>
              <a:rPr lang="fr-FR" b="1" dirty="0" err="1" smtClean="0"/>
              <a:t>ažḍiḍ</a:t>
            </a:r>
            <a:r>
              <a:rPr lang="fr-FR" b="1" dirty="0" smtClean="0"/>
              <a:t>             </a:t>
            </a:r>
            <a:r>
              <a:rPr lang="fr-FR" b="1" dirty="0" err="1" smtClean="0"/>
              <a:t>aḥḍiḍ</a:t>
            </a:r>
            <a:endParaRPr lang="fr-FR" dirty="0" smtClean="0"/>
          </a:p>
          <a:p>
            <a:r>
              <a:rPr lang="fr-FR" b="1" dirty="0" err="1" smtClean="0"/>
              <a:t>azeqqur</a:t>
            </a:r>
            <a:r>
              <a:rPr lang="fr-FR" b="1" dirty="0" smtClean="0"/>
              <a:t>   </a:t>
            </a:r>
            <a:r>
              <a:rPr lang="fr-FR" b="1" dirty="0" err="1" smtClean="0"/>
              <a:t>azemmur</a:t>
            </a:r>
            <a:endParaRPr lang="fr-FR"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89</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7239000" cy="5955694"/>
          </a:xfrm>
        </p:spPr>
        <p:txBody>
          <a:bodyPr>
            <a:normAutofit fontScale="70000" lnSpcReduction="20000"/>
          </a:bodyPr>
          <a:lstStyle/>
          <a:p>
            <a:r>
              <a:rPr lang="fr-FR" sz="2800" dirty="0" smtClean="0"/>
              <a:t>HAMDAOUI M. : </a:t>
            </a:r>
            <a:r>
              <a:rPr lang="fr-FR" sz="2800" i="1" dirty="0" smtClean="0"/>
              <a:t>Description phonétique et phonologique d’un parler amazigh du Rif marocain (Province d’Al-Hoceima).Thèse de doctorat de 3e Cycle, Université de Provence, 1985.</a:t>
            </a:r>
          </a:p>
          <a:p>
            <a:r>
              <a:rPr lang="fr-FR" sz="2800" dirty="0" smtClean="0"/>
              <a:t>JUSTINARD Cdt. : </a:t>
            </a:r>
            <a:r>
              <a:rPr lang="fr-FR" sz="2800" i="1" dirty="0" smtClean="0"/>
              <a:t>Manuel de berbère marocain (dialecte rifain), Paris, </a:t>
            </a:r>
            <a:r>
              <a:rPr lang="fr-FR" sz="2800" i="1" dirty="0" err="1" smtClean="0"/>
              <a:t>Geuthner</a:t>
            </a:r>
            <a:r>
              <a:rPr lang="fr-FR" sz="2800" i="1" dirty="0" smtClean="0"/>
              <a:t>, 1926.</a:t>
            </a:r>
          </a:p>
          <a:p>
            <a:r>
              <a:rPr lang="fr-FR" sz="2800" dirty="0" smtClean="0"/>
              <a:t>LAOUST E. : « Le dialecte berbère du Rif », </a:t>
            </a:r>
            <a:r>
              <a:rPr lang="fr-FR" sz="2800" i="1" dirty="0" err="1" smtClean="0"/>
              <a:t>Hesperis</a:t>
            </a:r>
            <a:r>
              <a:rPr lang="fr-FR" sz="2800" i="1" dirty="0" smtClean="0"/>
              <a:t>, 1927, p. 173-208.</a:t>
            </a:r>
          </a:p>
          <a:p>
            <a:r>
              <a:rPr lang="fr-FR" sz="2800" dirty="0" smtClean="0"/>
              <a:t>OUAKRIM O. : 1995 – </a:t>
            </a:r>
            <a:r>
              <a:rPr lang="fr-FR" sz="2800" i="1" dirty="0" err="1" smtClean="0"/>
              <a:t>Fonetica</a:t>
            </a:r>
            <a:r>
              <a:rPr lang="fr-FR" sz="2800" i="1" dirty="0" smtClean="0"/>
              <a:t> y </a:t>
            </a:r>
            <a:r>
              <a:rPr lang="fr-FR" sz="2800" i="1" dirty="0" err="1" smtClean="0"/>
              <a:t>Fonologia</a:t>
            </a:r>
            <a:r>
              <a:rPr lang="fr-FR" sz="2800" i="1" dirty="0" smtClean="0"/>
              <a:t> de </a:t>
            </a:r>
            <a:r>
              <a:rPr lang="fr-FR" sz="2800" i="1" dirty="0" err="1" smtClean="0"/>
              <a:t>Bereber</a:t>
            </a:r>
            <a:r>
              <a:rPr lang="fr-FR" sz="2800" i="1" dirty="0" smtClean="0"/>
              <a:t>…, Barcelona, </a:t>
            </a:r>
            <a:r>
              <a:rPr lang="fr-FR" sz="2800" i="1" dirty="0" err="1" smtClean="0"/>
              <a:t>Universitat</a:t>
            </a:r>
            <a:r>
              <a:rPr lang="fr-FR" sz="2800" i="1" dirty="0" smtClean="0"/>
              <a:t> </a:t>
            </a:r>
            <a:r>
              <a:rPr lang="fr-FR" sz="2800" i="1" dirty="0" err="1" smtClean="0"/>
              <a:t>autonoma</a:t>
            </a:r>
            <a:r>
              <a:rPr lang="fr-FR" sz="2800" i="1" dirty="0" smtClean="0"/>
              <a:t>. </a:t>
            </a:r>
            <a:r>
              <a:rPr lang="fr-FR" sz="2800" dirty="0" err="1" smtClean="0"/>
              <a:t>Labio</a:t>
            </a:r>
            <a:r>
              <a:rPr lang="fr-FR" sz="2800" dirty="0" smtClean="0"/>
              <a:t>-Vélarisation Encyclopédie berbère, 28-29 | 2008 </a:t>
            </a:r>
          </a:p>
          <a:p>
            <a:r>
              <a:rPr lang="fr-FR" sz="2800" dirty="0" smtClean="0"/>
              <a:t>PRASSE K.-G. : 1972 – </a:t>
            </a:r>
            <a:r>
              <a:rPr lang="fr-FR" sz="2800" i="1" dirty="0" smtClean="0"/>
              <a:t>Manuel de grammaire touarègue (</a:t>
            </a:r>
            <a:r>
              <a:rPr lang="fr-FR" sz="2800" i="1" dirty="0" err="1" smtClean="0"/>
              <a:t>tahaggart</a:t>
            </a:r>
            <a:r>
              <a:rPr lang="fr-FR" sz="2800" i="1" dirty="0" smtClean="0"/>
              <a:t>), Copenhague, </a:t>
            </a:r>
            <a:r>
              <a:rPr lang="fr-FR" sz="2800" i="1" dirty="0" err="1" smtClean="0"/>
              <a:t>Akademisk</a:t>
            </a:r>
            <a:r>
              <a:rPr lang="fr-FR" sz="2800" i="1" dirty="0" smtClean="0"/>
              <a:t> </a:t>
            </a:r>
            <a:r>
              <a:rPr lang="fr-FR" sz="2800" i="1" dirty="0" err="1" smtClean="0"/>
              <a:t>Forlag</a:t>
            </a:r>
            <a:r>
              <a:rPr lang="fr-FR" sz="2800" i="1" dirty="0" smtClean="0"/>
              <a:t>, </a:t>
            </a:r>
            <a:r>
              <a:rPr lang="fr-FR" sz="2800" dirty="0" smtClean="0"/>
              <a:t>1972 : I-III, Phonétique-Écriture-Pronom.</a:t>
            </a:r>
          </a:p>
          <a:p>
            <a:r>
              <a:rPr lang="fr-FR" sz="2800" dirty="0" smtClean="0"/>
              <a:t>RENISIO A. : </a:t>
            </a:r>
            <a:r>
              <a:rPr lang="fr-FR" sz="2800" i="1" dirty="0" smtClean="0"/>
              <a:t>Étude sur les dialectes berbères des </a:t>
            </a:r>
            <a:r>
              <a:rPr lang="fr-FR" sz="2800" i="1" dirty="0" err="1" smtClean="0"/>
              <a:t>Beni</a:t>
            </a:r>
            <a:r>
              <a:rPr lang="fr-FR" sz="2800" i="1" dirty="0" smtClean="0"/>
              <a:t> </a:t>
            </a:r>
            <a:r>
              <a:rPr lang="fr-FR" sz="2800" i="1" dirty="0" err="1" smtClean="0"/>
              <a:t>Iznassen</a:t>
            </a:r>
            <a:r>
              <a:rPr lang="fr-FR" sz="2800" i="1" dirty="0" smtClean="0"/>
              <a:t>, du Rif et des </a:t>
            </a:r>
            <a:r>
              <a:rPr lang="fr-FR" sz="2800" i="1" dirty="0" err="1" smtClean="0"/>
              <a:t>Sanhaja</a:t>
            </a:r>
            <a:r>
              <a:rPr lang="fr-FR" sz="2800" i="1" dirty="0" smtClean="0"/>
              <a:t> de </a:t>
            </a:r>
            <a:r>
              <a:rPr lang="fr-FR" sz="2800" i="1" dirty="0" err="1" smtClean="0"/>
              <a:t>Sraïr</a:t>
            </a:r>
            <a:r>
              <a:rPr lang="fr-FR" sz="2800" i="1" dirty="0" smtClean="0"/>
              <a:t>, Paris, </a:t>
            </a:r>
            <a:r>
              <a:rPr lang="fr-FR" sz="2800" dirty="0" smtClean="0"/>
              <a:t>Leroux, 1932 [notamment : Phonétique, p. 15-42 et surtout : § 31, p. 21].</a:t>
            </a:r>
          </a:p>
          <a:p>
            <a:r>
              <a:rPr lang="fr-FR" sz="2800" dirty="0" smtClean="0"/>
              <a:t>TANGI O. : </a:t>
            </a:r>
            <a:r>
              <a:rPr lang="fr-FR" sz="2800" i="1" dirty="0" smtClean="0"/>
              <a:t>Aspects de la phonologie d’un parler berbère du Maroc : Ath-</a:t>
            </a:r>
            <a:r>
              <a:rPr lang="fr-FR" sz="2800" i="1" dirty="0" err="1" smtClean="0"/>
              <a:t>Sidhar</a:t>
            </a:r>
            <a:r>
              <a:rPr lang="fr-FR" sz="2800" i="1" dirty="0" smtClean="0"/>
              <a:t> (Rif). Thèse de doctorat </a:t>
            </a:r>
            <a:r>
              <a:rPr lang="fr-FR" sz="2800" dirty="0" smtClean="0"/>
              <a:t>(nouveau régime), Université de Paris-VIII, 1991.</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9</a:t>
            </a:fld>
            <a:endParaRPr lang="fr-F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lnSpcReduction="10000"/>
          </a:bodyPr>
          <a:lstStyle/>
          <a:p>
            <a:r>
              <a:rPr lang="fr-FR" dirty="0" err="1" smtClean="0"/>
              <a:t>azellaḍ</a:t>
            </a:r>
            <a:r>
              <a:rPr lang="fr-FR" dirty="0" smtClean="0"/>
              <a:t>        </a:t>
            </a:r>
            <a:r>
              <a:rPr lang="fr-FR" dirty="0" err="1" smtClean="0"/>
              <a:t>axellaḍ</a:t>
            </a:r>
            <a:endParaRPr lang="fr-FR" dirty="0" smtClean="0"/>
          </a:p>
          <a:p>
            <a:r>
              <a:rPr lang="fr-FR" dirty="0" err="1" smtClean="0"/>
              <a:t>ažru</a:t>
            </a:r>
            <a:r>
              <a:rPr lang="fr-FR" dirty="0" smtClean="0"/>
              <a:t>        </a:t>
            </a:r>
            <a:r>
              <a:rPr lang="fr-FR" dirty="0" err="1" smtClean="0"/>
              <a:t>azru</a:t>
            </a:r>
            <a:endParaRPr lang="fr-FR" dirty="0" smtClean="0"/>
          </a:p>
          <a:p>
            <a:r>
              <a:rPr lang="fr-FR" dirty="0" err="1" smtClean="0"/>
              <a:t>bbez</a:t>
            </a:r>
            <a:r>
              <a:rPr lang="fr-FR" dirty="0" smtClean="0"/>
              <a:t>         </a:t>
            </a:r>
            <a:r>
              <a:rPr lang="fr-FR" dirty="0" err="1" smtClean="0"/>
              <a:t>ffez</a:t>
            </a:r>
            <a:endParaRPr lang="fr-FR" dirty="0" smtClean="0"/>
          </a:p>
          <a:p>
            <a:r>
              <a:rPr lang="fr-FR" dirty="0" err="1" smtClean="0"/>
              <a:t>egg</a:t>
            </a:r>
            <a:r>
              <a:rPr lang="fr-FR" dirty="0" smtClean="0"/>
              <a:t>      </a:t>
            </a:r>
          </a:p>
          <a:p>
            <a:r>
              <a:rPr lang="fr-FR" dirty="0" err="1" smtClean="0"/>
              <a:t>fḍer</a:t>
            </a:r>
            <a:r>
              <a:rPr lang="fr-FR" dirty="0" smtClean="0"/>
              <a:t>    </a:t>
            </a:r>
            <a:r>
              <a:rPr lang="fr-FR" dirty="0" err="1" smtClean="0"/>
              <a:t>fqer</a:t>
            </a:r>
            <a:r>
              <a:rPr lang="fr-FR" dirty="0" smtClean="0"/>
              <a:t>     </a:t>
            </a:r>
            <a:r>
              <a:rPr lang="fr-FR" dirty="0" err="1" smtClean="0"/>
              <a:t>fser</a:t>
            </a:r>
            <a:r>
              <a:rPr lang="fr-FR" dirty="0" smtClean="0"/>
              <a:t>    </a:t>
            </a:r>
          </a:p>
          <a:p>
            <a:r>
              <a:rPr lang="fr-FR" dirty="0" err="1" smtClean="0"/>
              <a:t>ffer</a:t>
            </a:r>
            <a:r>
              <a:rPr lang="fr-FR" dirty="0" smtClean="0"/>
              <a:t>        </a:t>
            </a:r>
            <a:r>
              <a:rPr lang="fr-FR" dirty="0" err="1" smtClean="0"/>
              <a:t>ffez</a:t>
            </a:r>
            <a:r>
              <a:rPr lang="fr-FR" dirty="0" smtClean="0"/>
              <a:t>           </a:t>
            </a:r>
            <a:r>
              <a:rPr lang="fr-FR" dirty="0" err="1" smtClean="0"/>
              <a:t>ffeġ</a:t>
            </a:r>
            <a:endParaRPr lang="fr-FR" dirty="0" smtClean="0"/>
          </a:p>
          <a:p>
            <a:r>
              <a:rPr lang="fr-FR" dirty="0" err="1" smtClean="0"/>
              <a:t>fren</a:t>
            </a:r>
            <a:r>
              <a:rPr lang="fr-FR" dirty="0" smtClean="0"/>
              <a:t>       </a:t>
            </a:r>
            <a:r>
              <a:rPr lang="fr-FR" dirty="0" err="1" smtClean="0"/>
              <a:t>fres</a:t>
            </a:r>
            <a:r>
              <a:rPr lang="fr-FR" dirty="0" smtClean="0"/>
              <a:t>     </a:t>
            </a:r>
            <a:r>
              <a:rPr lang="fr-FR" dirty="0" err="1" smtClean="0"/>
              <a:t>frez</a:t>
            </a:r>
            <a:r>
              <a:rPr lang="fr-FR" dirty="0" smtClean="0"/>
              <a:t>   </a:t>
            </a:r>
            <a:r>
              <a:rPr lang="fr-FR" dirty="0" err="1" smtClean="0"/>
              <a:t>freq</a:t>
            </a:r>
            <a:r>
              <a:rPr lang="fr-FR" dirty="0" smtClean="0"/>
              <a:t>      </a:t>
            </a:r>
            <a:r>
              <a:rPr lang="fr-FR" dirty="0" err="1" smtClean="0"/>
              <a:t>freġ</a:t>
            </a:r>
            <a:r>
              <a:rPr lang="fr-FR" dirty="0" smtClean="0"/>
              <a:t>    </a:t>
            </a:r>
            <a:r>
              <a:rPr lang="fr-FR" dirty="0" err="1" smtClean="0"/>
              <a:t>freḍ</a:t>
            </a:r>
            <a:r>
              <a:rPr lang="fr-FR" dirty="0" smtClean="0"/>
              <a:t>      </a:t>
            </a:r>
            <a:r>
              <a:rPr lang="fr-FR" dirty="0" err="1" smtClean="0"/>
              <a:t>freš</a:t>
            </a:r>
            <a:r>
              <a:rPr lang="fr-FR" dirty="0" smtClean="0"/>
              <a:t>   </a:t>
            </a:r>
            <a:r>
              <a:rPr lang="fr-FR" dirty="0" err="1" smtClean="0"/>
              <a:t>freɛ</a:t>
            </a:r>
            <a:r>
              <a:rPr lang="fr-FR" dirty="0" smtClean="0"/>
              <a:t>  </a:t>
            </a:r>
          </a:p>
          <a:p>
            <a:r>
              <a:rPr lang="fr-FR" dirty="0" smtClean="0"/>
              <a:t>     </a:t>
            </a:r>
            <a:r>
              <a:rPr lang="fr-FR" dirty="0" err="1" smtClean="0"/>
              <a:t>mmeṯ</a:t>
            </a:r>
            <a:r>
              <a:rPr lang="fr-FR" dirty="0" smtClean="0"/>
              <a:t>     </a:t>
            </a:r>
          </a:p>
          <a:p>
            <a:r>
              <a:rPr lang="fr-FR" dirty="0" err="1" smtClean="0"/>
              <a:t>ḥaṭṭu</a:t>
            </a:r>
            <a:r>
              <a:rPr lang="fr-FR" dirty="0" smtClean="0"/>
              <a:t>          </a:t>
            </a:r>
            <a:r>
              <a:rPr lang="fr-FR" dirty="0" err="1" smtClean="0"/>
              <a:t>baṭṭu</a:t>
            </a:r>
            <a:r>
              <a:rPr lang="fr-FR" dirty="0" smtClean="0"/>
              <a:t>         </a:t>
            </a:r>
            <a:r>
              <a:rPr lang="fr-FR" dirty="0" err="1" smtClean="0"/>
              <a:t>waṭṭu</a:t>
            </a:r>
            <a:endParaRPr lang="fr-FR" dirty="0" smtClean="0"/>
          </a:p>
          <a:p>
            <a:r>
              <a:rPr lang="fr-FR" dirty="0" err="1" smtClean="0"/>
              <a:t>ḥley</a:t>
            </a:r>
            <a:r>
              <a:rPr lang="fr-FR" dirty="0" smtClean="0"/>
              <a:t>       </a:t>
            </a:r>
            <a:r>
              <a:rPr lang="fr-FR" dirty="0" err="1" smtClean="0"/>
              <a:t>ḥrey</a:t>
            </a:r>
            <a:r>
              <a:rPr lang="fr-FR" dirty="0" smtClean="0"/>
              <a:t>        </a:t>
            </a:r>
            <a:r>
              <a:rPr lang="fr-FR" dirty="0" err="1" smtClean="0"/>
              <a:t>ġrey</a:t>
            </a:r>
            <a:r>
              <a:rPr lang="fr-FR" dirty="0" smtClean="0"/>
              <a:t>   </a:t>
            </a:r>
            <a:r>
              <a:rPr lang="fr-FR" dirty="0" err="1" smtClean="0"/>
              <a:t>ġley</a:t>
            </a:r>
            <a:r>
              <a:rPr lang="fr-FR" dirty="0" smtClean="0"/>
              <a:t>   </a:t>
            </a:r>
            <a:r>
              <a:rPr lang="fr-FR" dirty="0" err="1" smtClean="0"/>
              <a:t>brey</a:t>
            </a:r>
            <a:r>
              <a:rPr lang="fr-FR" dirty="0" smtClean="0"/>
              <a:t>        </a:t>
            </a:r>
            <a:r>
              <a:rPr lang="fr-FR" dirty="0" err="1" smtClean="0"/>
              <a:t>frey</a:t>
            </a:r>
            <a:r>
              <a:rPr lang="fr-FR" dirty="0" smtClean="0"/>
              <a:t>  </a:t>
            </a:r>
            <a:r>
              <a:rPr lang="fr-FR" dirty="0" err="1" smtClean="0"/>
              <a:t>srey</a:t>
            </a:r>
            <a:r>
              <a:rPr lang="fr-FR" dirty="0" smtClean="0"/>
              <a:t>   </a:t>
            </a:r>
          </a:p>
          <a:p>
            <a:r>
              <a:rPr lang="fr-FR" dirty="0" err="1" smtClean="0"/>
              <a:t>ifassen</a:t>
            </a:r>
            <a:r>
              <a:rPr lang="fr-FR" dirty="0" smtClean="0"/>
              <a:t>     </a:t>
            </a:r>
            <a:r>
              <a:rPr lang="fr-FR" dirty="0" err="1" smtClean="0"/>
              <a:t>ifadden</a:t>
            </a:r>
            <a:r>
              <a:rPr lang="fr-FR" dirty="0" smtClean="0"/>
              <a:t>     </a:t>
            </a:r>
          </a:p>
          <a:p>
            <a:r>
              <a:rPr lang="fr-FR" dirty="0" err="1" smtClean="0"/>
              <a:t>iffan</a:t>
            </a:r>
            <a:r>
              <a:rPr lang="fr-FR" dirty="0" smtClean="0"/>
              <a:t>     </a:t>
            </a:r>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90</a:t>
            </a:fld>
            <a:endParaRPr lang="fr-F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7239000" cy="6098570"/>
          </a:xfrm>
        </p:spPr>
        <p:txBody>
          <a:bodyPr>
            <a:normAutofit/>
          </a:bodyPr>
          <a:lstStyle/>
          <a:p>
            <a:pPr lvl="0"/>
            <a:r>
              <a:rPr lang="fr-FR" dirty="0" err="1" smtClean="0"/>
              <a:t>aḏ</a:t>
            </a:r>
            <a:r>
              <a:rPr lang="fr-FR" dirty="0" smtClean="0"/>
              <a:t> </a:t>
            </a:r>
            <a:r>
              <a:rPr lang="fr-FR" dirty="0" err="1" smtClean="0"/>
              <a:t>ak</a:t>
            </a:r>
            <a:r>
              <a:rPr lang="fr-FR" dirty="0" smtClean="0"/>
              <a:t> </a:t>
            </a:r>
            <a:r>
              <a:rPr lang="fr-FR" dirty="0" err="1" smtClean="0"/>
              <a:t>maɣyen</a:t>
            </a:r>
            <a:r>
              <a:rPr lang="fr-FR" dirty="0" smtClean="0"/>
              <a:t> </a:t>
            </a:r>
            <a:r>
              <a:rPr lang="fr-FR" dirty="0" err="1" smtClean="0"/>
              <a:t>aššawn</a:t>
            </a:r>
            <a:endParaRPr lang="fr-FR" dirty="0" smtClean="0"/>
          </a:p>
          <a:p>
            <a:pPr lvl="0"/>
            <a:r>
              <a:rPr lang="fr-FR" dirty="0" smtClean="0"/>
              <a:t>a terniḏ </a:t>
            </a:r>
            <a:r>
              <a:rPr lang="fr-FR" dirty="0" err="1" smtClean="0"/>
              <a:t>aḵemmus</a:t>
            </a:r>
            <a:r>
              <a:rPr lang="fr-FR" dirty="0" smtClean="0"/>
              <a:t> x </a:t>
            </a:r>
            <a:r>
              <a:rPr lang="fr-FR" dirty="0" err="1" smtClean="0"/>
              <a:t>uḵemmus</a:t>
            </a:r>
            <a:endParaRPr lang="fr-FR" dirty="0" smtClean="0"/>
          </a:p>
          <a:p>
            <a:pPr lvl="0"/>
            <a:r>
              <a:rPr lang="fr-FR" dirty="0" smtClean="0"/>
              <a:t>a </a:t>
            </a:r>
            <a:r>
              <a:rPr lang="fr-FR" dirty="0" err="1" smtClean="0"/>
              <a:t>xxes</a:t>
            </a:r>
            <a:r>
              <a:rPr lang="fr-FR" dirty="0" smtClean="0"/>
              <a:t> </a:t>
            </a:r>
            <a:r>
              <a:rPr lang="fr-FR" dirty="0" err="1" smtClean="0"/>
              <a:t>ṯerzuḏ</a:t>
            </a:r>
            <a:r>
              <a:rPr lang="fr-FR" dirty="0" smtClean="0"/>
              <a:t> </a:t>
            </a:r>
            <a:r>
              <a:rPr lang="fr-FR" dirty="0" err="1" smtClean="0"/>
              <a:t>zi</a:t>
            </a:r>
            <a:r>
              <a:rPr lang="fr-FR" dirty="0" smtClean="0"/>
              <a:t> </a:t>
            </a:r>
            <a:r>
              <a:rPr lang="fr-FR" dirty="0" err="1" smtClean="0"/>
              <a:t>ṯiṣṣinefṯ</a:t>
            </a:r>
            <a:r>
              <a:rPr lang="fr-FR" dirty="0" smtClean="0"/>
              <a:t>    </a:t>
            </a:r>
          </a:p>
          <a:p>
            <a:pPr lvl="0"/>
            <a:r>
              <a:rPr lang="fr-FR" dirty="0" err="1" smtClean="0"/>
              <a:t>aḏ</a:t>
            </a:r>
            <a:r>
              <a:rPr lang="fr-FR" dirty="0" smtClean="0"/>
              <a:t> as </a:t>
            </a:r>
            <a:r>
              <a:rPr lang="fr-FR" dirty="0" err="1" smtClean="0"/>
              <a:t>ṯekseḏ</a:t>
            </a:r>
            <a:r>
              <a:rPr lang="fr-FR" dirty="0" smtClean="0"/>
              <a:t> </a:t>
            </a:r>
            <a:r>
              <a:rPr lang="fr-FR" dirty="0" err="1" smtClean="0"/>
              <a:t>balṭu</a:t>
            </a:r>
            <a:endParaRPr lang="fr-FR" dirty="0" smtClean="0"/>
          </a:p>
          <a:p>
            <a:pPr lvl="0"/>
            <a:r>
              <a:rPr lang="fr-FR" dirty="0" err="1" smtClean="0"/>
              <a:t>aḏ</a:t>
            </a:r>
            <a:r>
              <a:rPr lang="fr-FR" dirty="0" smtClean="0"/>
              <a:t> as </a:t>
            </a:r>
            <a:r>
              <a:rPr lang="fr-FR" dirty="0" err="1" smtClean="0"/>
              <a:t>ṯekseḏ</a:t>
            </a:r>
            <a:r>
              <a:rPr lang="fr-FR" dirty="0" smtClean="0"/>
              <a:t> </a:t>
            </a:r>
            <a:r>
              <a:rPr lang="fr-FR" dirty="0" err="1" smtClean="0"/>
              <a:t>ššḏaq</a:t>
            </a:r>
            <a:r>
              <a:rPr lang="fr-FR" dirty="0" smtClean="0"/>
              <a:t> z </a:t>
            </a:r>
            <a:r>
              <a:rPr lang="fr-FR" dirty="0" err="1" smtClean="0"/>
              <a:t>uqemmum</a:t>
            </a:r>
            <a:endParaRPr lang="fr-FR" dirty="0" smtClean="0"/>
          </a:p>
          <a:p>
            <a:pPr lvl="0"/>
            <a:r>
              <a:rPr lang="fr-FR" dirty="0" err="1" smtClean="0"/>
              <a:t>aḏ</a:t>
            </a:r>
            <a:r>
              <a:rPr lang="fr-FR" dirty="0" smtClean="0"/>
              <a:t> </a:t>
            </a:r>
            <a:r>
              <a:rPr lang="fr-FR" dirty="0" err="1" smtClean="0"/>
              <a:t>iḥuf</a:t>
            </a:r>
            <a:r>
              <a:rPr lang="fr-FR" dirty="0" smtClean="0"/>
              <a:t> </a:t>
            </a:r>
            <a:r>
              <a:rPr lang="fr-FR" dirty="0" err="1" smtClean="0"/>
              <a:t>aɣerḍa</a:t>
            </a:r>
            <a:r>
              <a:rPr lang="fr-FR" dirty="0" smtClean="0"/>
              <a:t> </a:t>
            </a:r>
            <a:r>
              <a:rPr lang="fr-FR" dirty="0" err="1" smtClean="0"/>
              <a:t>aḏ</a:t>
            </a:r>
            <a:r>
              <a:rPr lang="fr-FR" dirty="0" smtClean="0"/>
              <a:t> </a:t>
            </a:r>
            <a:r>
              <a:rPr lang="fr-FR" dirty="0" err="1" smtClean="0"/>
              <a:t>yeddarḍeq</a:t>
            </a:r>
            <a:endParaRPr lang="fr-FR" dirty="0" smtClean="0"/>
          </a:p>
          <a:p>
            <a:pPr lvl="0"/>
            <a:r>
              <a:rPr lang="fr-FR" dirty="0" err="1" smtClean="0"/>
              <a:t>aḏ</a:t>
            </a:r>
            <a:r>
              <a:rPr lang="fr-FR" dirty="0" smtClean="0"/>
              <a:t> </a:t>
            </a:r>
            <a:r>
              <a:rPr lang="fr-FR" dirty="0" err="1" smtClean="0"/>
              <a:t>zzenzeɣ</a:t>
            </a:r>
            <a:r>
              <a:rPr lang="fr-FR" dirty="0" smtClean="0"/>
              <a:t> </a:t>
            </a:r>
            <a:r>
              <a:rPr lang="fr-FR" dirty="0" err="1" smtClean="0"/>
              <a:t>ṯyaẓiṭṭ</a:t>
            </a:r>
            <a:r>
              <a:rPr lang="fr-FR" dirty="0" smtClean="0"/>
              <a:t> </a:t>
            </a:r>
            <a:r>
              <a:rPr lang="fr-FR" dirty="0" err="1" smtClean="0"/>
              <a:t>inu</a:t>
            </a:r>
            <a:endParaRPr lang="fr-FR" dirty="0" smtClean="0"/>
          </a:p>
          <a:p>
            <a:pPr lvl="0"/>
            <a:r>
              <a:rPr lang="fr-FR" dirty="0" err="1" smtClean="0"/>
              <a:t>aɛeddis</a:t>
            </a:r>
            <a:r>
              <a:rPr lang="fr-FR" dirty="0" smtClean="0"/>
              <a:t> </a:t>
            </a:r>
            <a:r>
              <a:rPr lang="fr-FR" dirty="0" err="1" smtClean="0"/>
              <a:t>nnes</a:t>
            </a:r>
            <a:r>
              <a:rPr lang="fr-FR" dirty="0" smtClean="0"/>
              <a:t> ḏ </a:t>
            </a:r>
            <a:r>
              <a:rPr lang="fr-FR" dirty="0" err="1" smtClean="0"/>
              <a:t>ameqran</a:t>
            </a:r>
            <a:endParaRPr lang="fr-FR" dirty="0" smtClean="0"/>
          </a:p>
          <a:p>
            <a:pPr lvl="0"/>
            <a:r>
              <a:rPr lang="fr-FR" dirty="0" err="1" smtClean="0"/>
              <a:t>aɣembu</a:t>
            </a:r>
            <a:r>
              <a:rPr lang="fr-FR" dirty="0" smtClean="0"/>
              <a:t> </a:t>
            </a:r>
            <a:r>
              <a:rPr lang="fr-FR" dirty="0" err="1" smtClean="0"/>
              <a:t>nnes</a:t>
            </a:r>
            <a:r>
              <a:rPr lang="fr-FR" dirty="0" smtClean="0"/>
              <a:t> </a:t>
            </a:r>
            <a:r>
              <a:rPr lang="fr-FR" dirty="0" err="1" smtClean="0"/>
              <a:t>yeɛqeb</a:t>
            </a:r>
            <a:r>
              <a:rPr lang="fr-FR" dirty="0" smtClean="0"/>
              <a:t> </a:t>
            </a:r>
            <a:r>
              <a:rPr lang="fr-FR" dirty="0" err="1" smtClean="0"/>
              <a:t>ḥal</a:t>
            </a:r>
            <a:r>
              <a:rPr lang="fr-FR" dirty="0" smtClean="0"/>
              <a:t> </a:t>
            </a:r>
            <a:r>
              <a:rPr lang="fr-FR" dirty="0" err="1" smtClean="0"/>
              <a:t>isawway</a:t>
            </a:r>
            <a:endParaRPr lang="fr-FR" dirty="0" smtClean="0"/>
          </a:p>
          <a:p>
            <a:pPr lvl="0"/>
            <a:r>
              <a:rPr lang="fr-FR" dirty="0" err="1" smtClean="0"/>
              <a:t>aḥlas</a:t>
            </a:r>
            <a:r>
              <a:rPr lang="fr-FR" dirty="0" smtClean="0"/>
              <a:t> n </a:t>
            </a:r>
            <a:r>
              <a:rPr lang="fr-FR" dirty="0" err="1" smtClean="0"/>
              <a:t>lžamaɛ</a:t>
            </a:r>
            <a:endParaRPr lang="fr-FR" dirty="0" smtClean="0"/>
          </a:p>
          <a:p>
            <a:pPr lvl="0"/>
            <a:r>
              <a:rPr lang="fr-FR" dirty="0" err="1" smtClean="0"/>
              <a:t>almi</a:t>
            </a:r>
            <a:r>
              <a:rPr lang="fr-FR" dirty="0" smtClean="0"/>
              <a:t> </a:t>
            </a:r>
            <a:r>
              <a:rPr lang="fr-FR" dirty="0" err="1" smtClean="0"/>
              <a:t>ttetšent</a:t>
            </a:r>
            <a:r>
              <a:rPr lang="fr-FR" dirty="0" smtClean="0"/>
              <a:t> </a:t>
            </a:r>
            <a:r>
              <a:rPr lang="fr-FR" dirty="0" err="1" smtClean="0"/>
              <a:t>ɛaḏ</a:t>
            </a:r>
            <a:r>
              <a:rPr lang="fr-FR" dirty="0" smtClean="0"/>
              <a:t> ay </a:t>
            </a:r>
            <a:r>
              <a:rPr lang="fr-FR" dirty="0" err="1" smtClean="0"/>
              <a:t>nnehbent</a:t>
            </a:r>
            <a:endParaRPr lang="fr-FR" dirty="0" smtClean="0"/>
          </a:p>
          <a:p>
            <a:pPr lvl="0"/>
            <a:r>
              <a:rPr lang="fr-FR" dirty="0" smtClean="0"/>
              <a:t>aman </a:t>
            </a:r>
            <a:r>
              <a:rPr lang="fr-FR" dirty="0" err="1" smtClean="0"/>
              <a:t>nnes</a:t>
            </a:r>
            <a:r>
              <a:rPr lang="fr-FR" dirty="0" smtClean="0"/>
              <a:t> </a:t>
            </a:r>
            <a:r>
              <a:rPr lang="fr-FR" dirty="0" err="1" smtClean="0"/>
              <a:t>qa</a:t>
            </a:r>
            <a:r>
              <a:rPr lang="fr-FR" dirty="0" smtClean="0"/>
              <a:t> </a:t>
            </a:r>
            <a:r>
              <a:rPr lang="fr-FR" dirty="0" err="1" smtClean="0"/>
              <a:t>ḥemman</a:t>
            </a:r>
            <a:endParaRPr lang="fr-FR"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91</a:t>
            </a:fld>
            <a:endParaRPr lang="fr-F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phonétique</a:t>
            </a:r>
            <a:br>
              <a:rPr lang="fr-FR" dirty="0" smtClean="0"/>
            </a:br>
            <a:endParaRPr lang="fr-FR" dirty="0"/>
          </a:p>
        </p:txBody>
      </p:sp>
      <p:sp>
        <p:nvSpPr>
          <p:cNvPr id="3" name="Espace réservé du contenu 2"/>
          <p:cNvSpPr>
            <a:spLocks noGrp="1"/>
          </p:cNvSpPr>
          <p:nvPr>
            <p:ph idx="1"/>
          </p:nvPr>
        </p:nvSpPr>
        <p:spPr>
          <a:xfrm>
            <a:off x="457200" y="1214422"/>
            <a:ext cx="7239000" cy="5241314"/>
          </a:xfrm>
        </p:spPr>
        <p:txBody>
          <a:bodyPr>
            <a:normAutofit/>
          </a:bodyPr>
          <a:lstStyle/>
          <a:p>
            <a:pPr>
              <a:buNone/>
            </a:pPr>
            <a:r>
              <a:rPr lang="fr-FR" dirty="0" smtClean="0"/>
              <a:t>Analyse phonétique d’un corpus </a:t>
            </a:r>
          </a:p>
          <a:p>
            <a:pPr>
              <a:buNone/>
            </a:pPr>
            <a:r>
              <a:rPr lang="fr-FR" dirty="0" smtClean="0"/>
              <a:t>1) dégager l’inventaire des sons consonantiques et vocaliques:</a:t>
            </a:r>
          </a:p>
          <a:p>
            <a:pPr marL="514350" indent="-514350">
              <a:buNone/>
            </a:pPr>
            <a:r>
              <a:rPr lang="fr-FR" dirty="0" smtClean="0"/>
              <a:t>a) Sons consonantiques avec leurs définitions</a:t>
            </a:r>
          </a:p>
          <a:p>
            <a:pPr marL="514350" indent="-514350">
              <a:buNone/>
            </a:pPr>
            <a:endParaRPr lang="fr-FR" dirty="0" smtClean="0"/>
          </a:p>
          <a:p>
            <a:pPr>
              <a:buNone/>
            </a:pPr>
            <a:r>
              <a:rPr lang="fr-FR" dirty="0" smtClean="0"/>
              <a:t>b) Sons vocaliques avec leurs définitions</a:t>
            </a:r>
          </a:p>
          <a:p>
            <a:pPr lvl="0">
              <a:buNone/>
            </a:pPr>
            <a:endParaRPr lang="fr-FR" dirty="0" smtClean="0"/>
          </a:p>
          <a:p>
            <a:pPr>
              <a:buNone/>
            </a:pPr>
            <a:r>
              <a:rPr lang="fr-FR" dirty="0" smtClean="0"/>
              <a:t>2) Avancer le nombre d’unités phoniques dégagées</a:t>
            </a:r>
          </a:p>
          <a:p>
            <a:pPr>
              <a:buNone/>
            </a:pPr>
            <a:r>
              <a:rPr lang="fr-FR" dirty="0" smtClean="0"/>
              <a:t>3) Dresser le tableau phonétique des sons dégagés à travers le corpus</a:t>
            </a:r>
          </a:p>
          <a:p>
            <a:pPr>
              <a:buNone/>
            </a:pPr>
            <a:endParaRPr lang="fr-FR" dirty="0" smtClean="0"/>
          </a:p>
          <a:p>
            <a:pPr marL="514350" indent="-514350">
              <a:buAutoNum type="alphaLcParenR"/>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92</a:t>
            </a:fld>
            <a:endParaRPr lang="fr-F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7239000" cy="6027132"/>
          </a:xfrm>
        </p:spPr>
        <p:txBody>
          <a:bodyPr>
            <a:normAutofit fontScale="92500" lnSpcReduction="20000"/>
          </a:bodyPr>
          <a:lstStyle/>
          <a:p>
            <a:pPr lvl="0">
              <a:buNone/>
            </a:pPr>
            <a:r>
              <a:rPr lang="fr-FR" dirty="0" smtClean="0"/>
              <a:t>Procédez à l’analyse phonétique du corpus suivant:</a:t>
            </a:r>
          </a:p>
          <a:p>
            <a:pPr lvl="0"/>
            <a:r>
              <a:rPr lang="fr-FR" dirty="0" err="1" smtClean="0"/>
              <a:t>ṯuf</a:t>
            </a:r>
            <a:r>
              <a:rPr lang="fr-FR" dirty="0" smtClean="0"/>
              <a:t> </a:t>
            </a:r>
            <a:r>
              <a:rPr lang="fr-FR" dirty="0" err="1" smtClean="0"/>
              <a:t>ṯeqqan</a:t>
            </a:r>
            <a:r>
              <a:rPr lang="fr-FR" dirty="0" smtClean="0"/>
              <a:t>      </a:t>
            </a:r>
            <a:r>
              <a:rPr lang="fr-FR" dirty="0" err="1" smtClean="0"/>
              <a:t>ṯiṭṭ</a:t>
            </a:r>
            <a:r>
              <a:rPr lang="fr-FR" dirty="0" smtClean="0"/>
              <a:t> </a:t>
            </a:r>
          </a:p>
          <a:p>
            <a:pPr lvl="0"/>
            <a:r>
              <a:rPr lang="fr-FR" dirty="0" err="1" smtClean="0"/>
              <a:t>yetša</a:t>
            </a:r>
            <a:r>
              <a:rPr lang="fr-FR" dirty="0" smtClean="0"/>
              <a:t> </a:t>
            </a:r>
            <a:r>
              <a:rPr lang="fr-FR" dirty="0" err="1" smtClean="0"/>
              <a:t>yeswa</a:t>
            </a:r>
            <a:r>
              <a:rPr lang="fr-FR" dirty="0" smtClean="0"/>
              <a:t> </a:t>
            </a:r>
            <a:r>
              <a:rPr lang="fr-FR" dirty="0" err="1" smtClean="0"/>
              <a:t>yerraḏ</a:t>
            </a:r>
            <a:r>
              <a:rPr lang="fr-FR" dirty="0" smtClean="0"/>
              <a:t> </a:t>
            </a:r>
            <a:r>
              <a:rPr lang="fr-FR" dirty="0" err="1" smtClean="0"/>
              <a:t>lqab</a:t>
            </a:r>
            <a:r>
              <a:rPr lang="fr-FR" dirty="0" smtClean="0"/>
              <a:t>   </a:t>
            </a:r>
            <a:r>
              <a:rPr lang="fr-FR" dirty="0" err="1" smtClean="0"/>
              <a:t>aberraḏ</a:t>
            </a:r>
            <a:r>
              <a:rPr lang="fr-FR" dirty="0" smtClean="0"/>
              <a:t> </a:t>
            </a:r>
          </a:p>
          <a:p>
            <a:pPr lvl="0"/>
            <a:r>
              <a:rPr lang="fr-FR" dirty="0" err="1" smtClean="0"/>
              <a:t>ṯiwaḍ</a:t>
            </a:r>
            <a:r>
              <a:rPr lang="fr-FR" dirty="0" smtClean="0"/>
              <a:t> </a:t>
            </a:r>
            <a:r>
              <a:rPr lang="fr-FR" dirty="0" err="1" smtClean="0"/>
              <a:t>iɣzer</a:t>
            </a:r>
            <a:r>
              <a:rPr lang="fr-FR" dirty="0" smtClean="0"/>
              <a:t> </a:t>
            </a:r>
            <a:r>
              <a:rPr lang="fr-FR" dirty="0" err="1" smtClean="0"/>
              <a:t>ṯseḏḥa</a:t>
            </a:r>
            <a:r>
              <a:rPr lang="fr-FR" dirty="0" smtClean="0"/>
              <a:t>     </a:t>
            </a:r>
            <a:r>
              <a:rPr lang="fr-FR" dirty="0" err="1" smtClean="0"/>
              <a:t>aherkus</a:t>
            </a:r>
            <a:endParaRPr lang="fr-FR" dirty="0" smtClean="0"/>
          </a:p>
          <a:p>
            <a:pPr lvl="0"/>
            <a:r>
              <a:rPr lang="fr-FR" dirty="0" err="1" smtClean="0"/>
              <a:t>ṯaggur</a:t>
            </a:r>
            <a:r>
              <a:rPr lang="fr-FR" dirty="0" smtClean="0"/>
              <a:t> </a:t>
            </a:r>
            <a:r>
              <a:rPr lang="fr-FR" dirty="0" err="1" smtClean="0"/>
              <a:t>bla</a:t>
            </a:r>
            <a:r>
              <a:rPr lang="fr-FR" dirty="0" smtClean="0"/>
              <a:t> </a:t>
            </a:r>
            <a:r>
              <a:rPr lang="fr-FR" dirty="0" err="1" smtClean="0"/>
              <a:t>iḍan</a:t>
            </a:r>
            <a:r>
              <a:rPr lang="fr-FR" dirty="0" smtClean="0"/>
              <a:t> </a:t>
            </a:r>
            <a:r>
              <a:rPr lang="fr-FR" dirty="0" err="1" smtClean="0"/>
              <a:t>ṯatru</a:t>
            </a:r>
            <a:r>
              <a:rPr lang="fr-FR" dirty="0" smtClean="0"/>
              <a:t> </a:t>
            </a:r>
            <a:r>
              <a:rPr lang="fr-FR" dirty="0" err="1" smtClean="0"/>
              <a:t>bla</a:t>
            </a:r>
            <a:r>
              <a:rPr lang="fr-FR" dirty="0" smtClean="0"/>
              <a:t> </a:t>
            </a:r>
            <a:r>
              <a:rPr lang="fr-FR" dirty="0" err="1" smtClean="0"/>
              <a:t>ṯiṭṭawin</a:t>
            </a:r>
            <a:r>
              <a:rPr lang="fr-FR" dirty="0" smtClean="0"/>
              <a:t>       </a:t>
            </a:r>
            <a:r>
              <a:rPr lang="fr-FR" dirty="0" err="1" smtClean="0"/>
              <a:t>asinu</a:t>
            </a:r>
            <a:endParaRPr lang="fr-FR" dirty="0" smtClean="0"/>
          </a:p>
          <a:p>
            <a:pPr lvl="0"/>
            <a:r>
              <a:rPr lang="fr-FR" dirty="0" err="1" smtClean="0"/>
              <a:t>ṯġerṣaḍḍaṣ</a:t>
            </a:r>
            <a:r>
              <a:rPr lang="fr-FR" dirty="0" smtClean="0"/>
              <a:t> </a:t>
            </a:r>
            <a:r>
              <a:rPr lang="fr-FR" dirty="0" err="1" smtClean="0"/>
              <a:t>ṯetruḏ</a:t>
            </a:r>
            <a:r>
              <a:rPr lang="fr-FR" dirty="0" smtClean="0"/>
              <a:t> </a:t>
            </a:r>
            <a:r>
              <a:rPr lang="fr-FR" dirty="0" err="1" smtClean="0"/>
              <a:t>xxes</a:t>
            </a:r>
            <a:r>
              <a:rPr lang="fr-FR" dirty="0" smtClean="0"/>
              <a:t>         </a:t>
            </a:r>
            <a:r>
              <a:rPr lang="fr-FR" dirty="0" err="1" smtClean="0"/>
              <a:t>ṯabṣelṯ</a:t>
            </a:r>
            <a:endParaRPr lang="fr-FR" dirty="0" smtClean="0"/>
          </a:p>
          <a:p>
            <a:pPr lvl="0"/>
            <a:r>
              <a:rPr lang="fr-FR" dirty="0" err="1" smtClean="0"/>
              <a:t>rebɛa</a:t>
            </a:r>
            <a:r>
              <a:rPr lang="fr-FR" dirty="0" smtClean="0"/>
              <a:t> n </a:t>
            </a:r>
            <a:r>
              <a:rPr lang="fr-FR" dirty="0" err="1" smtClean="0"/>
              <a:t>wwawmaṯen</a:t>
            </a:r>
            <a:r>
              <a:rPr lang="fr-FR" dirty="0" smtClean="0"/>
              <a:t>  </a:t>
            </a:r>
            <a:r>
              <a:rPr lang="fr-FR" dirty="0" err="1" smtClean="0"/>
              <a:t>ur</a:t>
            </a:r>
            <a:r>
              <a:rPr lang="fr-FR" dirty="0" smtClean="0"/>
              <a:t> </a:t>
            </a:r>
            <a:r>
              <a:rPr lang="fr-FR" dirty="0" err="1" smtClean="0"/>
              <a:t>tsalmen</a:t>
            </a:r>
            <a:r>
              <a:rPr lang="fr-FR" dirty="0" smtClean="0"/>
              <a:t> al </a:t>
            </a:r>
            <a:r>
              <a:rPr lang="fr-FR" dirty="0" err="1" smtClean="0"/>
              <a:t>nhar</a:t>
            </a:r>
            <a:r>
              <a:rPr lang="fr-FR" dirty="0" smtClean="0"/>
              <a:t> </a:t>
            </a:r>
            <a:r>
              <a:rPr lang="fr-FR" dirty="0" err="1" smtClean="0"/>
              <a:t>lɛiḏ</a:t>
            </a:r>
            <a:endParaRPr lang="fr-FR" dirty="0" smtClean="0"/>
          </a:p>
          <a:p>
            <a:pPr lvl="0"/>
            <a:r>
              <a:rPr lang="fr-FR" dirty="0" err="1" smtClean="0"/>
              <a:t>yetša</a:t>
            </a:r>
            <a:r>
              <a:rPr lang="fr-FR" dirty="0" smtClean="0"/>
              <a:t> </a:t>
            </a:r>
            <a:r>
              <a:rPr lang="fr-FR" dirty="0" err="1" smtClean="0"/>
              <a:t>yedžiwn</a:t>
            </a:r>
            <a:r>
              <a:rPr lang="fr-FR" dirty="0" smtClean="0"/>
              <a:t> </a:t>
            </a:r>
            <a:r>
              <a:rPr lang="fr-FR" dirty="0" err="1" smtClean="0"/>
              <a:t>asendu</a:t>
            </a:r>
            <a:r>
              <a:rPr lang="fr-FR" dirty="0" smtClean="0"/>
              <a:t> x </a:t>
            </a:r>
            <a:r>
              <a:rPr lang="fr-FR" dirty="0" err="1" smtClean="0"/>
              <a:t>lallas</a:t>
            </a:r>
            <a:r>
              <a:rPr lang="fr-FR" dirty="0" smtClean="0"/>
              <a:t>      </a:t>
            </a:r>
            <a:r>
              <a:rPr lang="fr-FR" dirty="0" err="1" smtClean="0"/>
              <a:t>ažeddu</a:t>
            </a:r>
            <a:endParaRPr lang="fr-FR" dirty="0" smtClean="0"/>
          </a:p>
          <a:p>
            <a:pPr lvl="0"/>
            <a:r>
              <a:rPr lang="fr-FR" dirty="0" err="1" smtClean="0"/>
              <a:t>yused</a:t>
            </a:r>
            <a:r>
              <a:rPr lang="fr-FR" dirty="0" smtClean="0"/>
              <a:t> ḏ </a:t>
            </a:r>
            <a:r>
              <a:rPr lang="fr-FR" dirty="0" err="1" smtClean="0"/>
              <a:t>uženna</a:t>
            </a:r>
            <a:r>
              <a:rPr lang="fr-FR" dirty="0" smtClean="0"/>
              <a:t> </a:t>
            </a:r>
            <a:r>
              <a:rPr lang="fr-FR" dirty="0" err="1" smtClean="0"/>
              <a:t>yetfarfer</a:t>
            </a:r>
            <a:r>
              <a:rPr lang="fr-FR" dirty="0" smtClean="0"/>
              <a:t> </a:t>
            </a:r>
            <a:r>
              <a:rPr lang="fr-FR" dirty="0" err="1" smtClean="0"/>
              <a:t>yexḍef</a:t>
            </a:r>
            <a:r>
              <a:rPr lang="fr-FR" dirty="0" smtClean="0"/>
              <a:t> </a:t>
            </a:r>
            <a:r>
              <a:rPr lang="fr-FR" dirty="0" err="1" smtClean="0"/>
              <a:t>aɣrum</a:t>
            </a:r>
            <a:r>
              <a:rPr lang="fr-FR" dirty="0" smtClean="0"/>
              <a:t> </a:t>
            </a:r>
            <a:r>
              <a:rPr lang="fr-FR" dirty="0" err="1" smtClean="0"/>
              <a:t>yedža</a:t>
            </a:r>
            <a:r>
              <a:rPr lang="fr-FR" dirty="0" smtClean="0"/>
              <a:t> </a:t>
            </a:r>
            <a:r>
              <a:rPr lang="fr-FR" dirty="0" err="1" smtClean="0"/>
              <a:t>ṯizizwa</a:t>
            </a:r>
            <a:r>
              <a:rPr lang="fr-FR" dirty="0" smtClean="0"/>
              <a:t>     </a:t>
            </a:r>
            <a:r>
              <a:rPr lang="fr-FR" dirty="0" err="1" smtClean="0"/>
              <a:t>ṯayḏurṯ</a:t>
            </a:r>
            <a:r>
              <a:rPr lang="fr-FR" dirty="0" smtClean="0"/>
              <a:t> ḏ </a:t>
            </a:r>
            <a:r>
              <a:rPr lang="fr-FR" dirty="0" err="1" smtClean="0"/>
              <a:t>maḏun</a:t>
            </a:r>
            <a:endParaRPr lang="fr-FR" dirty="0" smtClean="0"/>
          </a:p>
          <a:p>
            <a:pPr lvl="0"/>
            <a:r>
              <a:rPr lang="fr-FR" dirty="0" err="1" smtClean="0"/>
              <a:t>lḥayyeṯ</a:t>
            </a:r>
            <a:r>
              <a:rPr lang="fr-FR" dirty="0" smtClean="0"/>
              <a:t> </a:t>
            </a:r>
            <a:r>
              <a:rPr lang="fr-FR" dirty="0" err="1" smtClean="0"/>
              <a:t>ttazizawṯ</a:t>
            </a:r>
            <a:r>
              <a:rPr lang="fr-FR" dirty="0" smtClean="0"/>
              <a:t> </a:t>
            </a:r>
            <a:r>
              <a:rPr lang="fr-FR" dirty="0" err="1" smtClean="0"/>
              <a:t>ṯnanna</a:t>
            </a:r>
            <a:r>
              <a:rPr lang="fr-FR" dirty="0" smtClean="0"/>
              <a:t> </a:t>
            </a:r>
            <a:r>
              <a:rPr lang="fr-FR" dirty="0" err="1" smtClean="0"/>
              <a:t>tɛaqqab</a:t>
            </a:r>
            <a:r>
              <a:rPr lang="fr-FR" dirty="0" smtClean="0"/>
              <a:t> </a:t>
            </a:r>
            <a:r>
              <a:rPr lang="fr-FR" dirty="0" err="1" smtClean="0"/>
              <a:t>ttazaggaɣṯ</a:t>
            </a:r>
            <a:r>
              <a:rPr lang="fr-FR" dirty="0" smtClean="0"/>
              <a:t>     </a:t>
            </a:r>
            <a:r>
              <a:rPr lang="fr-FR" dirty="0" err="1" smtClean="0"/>
              <a:t>atay</a:t>
            </a:r>
            <a:endParaRPr lang="fr-FR" dirty="0" smtClean="0"/>
          </a:p>
          <a:p>
            <a:pPr lvl="0"/>
            <a:r>
              <a:rPr lang="fr-FR" dirty="0" err="1" smtClean="0"/>
              <a:t>lḥažṯ</a:t>
            </a:r>
            <a:r>
              <a:rPr lang="fr-FR" dirty="0" smtClean="0"/>
              <a:t> </a:t>
            </a:r>
            <a:r>
              <a:rPr lang="fr-FR" dirty="0" err="1" smtClean="0"/>
              <a:t>ttamzyanṯ</a:t>
            </a:r>
            <a:r>
              <a:rPr lang="fr-FR" dirty="0" smtClean="0"/>
              <a:t> </a:t>
            </a:r>
            <a:r>
              <a:rPr lang="fr-FR" dirty="0" err="1" smtClean="0"/>
              <a:t>tteg</a:t>
            </a:r>
            <a:r>
              <a:rPr lang="fr-FR" dirty="0" smtClean="0"/>
              <a:t> </a:t>
            </a:r>
            <a:r>
              <a:rPr lang="fr-FR" dirty="0" err="1" smtClean="0"/>
              <a:t>aġrum</a:t>
            </a:r>
            <a:r>
              <a:rPr lang="fr-FR" dirty="0" smtClean="0"/>
              <a:t> </a:t>
            </a:r>
            <a:r>
              <a:rPr lang="fr-FR" dirty="0" err="1" smtClean="0"/>
              <a:t>ḥsen</a:t>
            </a:r>
            <a:r>
              <a:rPr lang="fr-FR" dirty="0" smtClean="0"/>
              <a:t> </a:t>
            </a:r>
            <a:r>
              <a:rPr lang="fr-FR" dirty="0" err="1" smtClean="0"/>
              <a:t>zi</a:t>
            </a:r>
            <a:r>
              <a:rPr lang="fr-FR" dirty="0" smtClean="0"/>
              <a:t> </a:t>
            </a:r>
            <a:r>
              <a:rPr lang="fr-FR" dirty="0" err="1" smtClean="0"/>
              <a:t>yemmaḵ</a:t>
            </a:r>
            <a:r>
              <a:rPr lang="fr-FR" dirty="0" smtClean="0"/>
              <a:t>       </a:t>
            </a:r>
            <a:r>
              <a:rPr lang="fr-FR" dirty="0" err="1" smtClean="0"/>
              <a:t>ṯzizwiṯ</a:t>
            </a:r>
            <a:endParaRPr lang="fr-FR" dirty="0" smtClean="0"/>
          </a:p>
          <a:p>
            <a:pPr lvl="0"/>
            <a:r>
              <a:rPr lang="fr-FR" dirty="0" err="1" smtClean="0"/>
              <a:t>ṯanya</a:t>
            </a:r>
            <a:r>
              <a:rPr lang="fr-FR" dirty="0" smtClean="0"/>
              <a:t> x </a:t>
            </a:r>
            <a:r>
              <a:rPr lang="fr-FR" dirty="0" err="1" smtClean="0"/>
              <a:t>waḏan</a:t>
            </a:r>
            <a:r>
              <a:rPr lang="fr-FR" dirty="0" smtClean="0"/>
              <a:t> </a:t>
            </a:r>
            <a:r>
              <a:rPr lang="fr-FR" dirty="0" err="1" smtClean="0"/>
              <a:t>nnes</a:t>
            </a:r>
            <a:r>
              <a:rPr lang="fr-FR" dirty="0" smtClean="0"/>
              <a:t> </a:t>
            </a:r>
            <a:r>
              <a:rPr lang="fr-FR" dirty="0" err="1" smtClean="0"/>
              <a:t>ttet</a:t>
            </a:r>
            <a:r>
              <a:rPr lang="fr-FR" dirty="0" smtClean="0"/>
              <a:t> </a:t>
            </a:r>
            <a:r>
              <a:rPr lang="fr-FR" dirty="0" err="1" smtClean="0"/>
              <a:t>imannes</a:t>
            </a:r>
            <a:r>
              <a:rPr lang="fr-FR" dirty="0" smtClean="0"/>
              <a:t>      </a:t>
            </a:r>
            <a:r>
              <a:rPr lang="fr-FR" dirty="0" err="1" smtClean="0"/>
              <a:t>ṯšumɛeṯ</a:t>
            </a:r>
            <a:endParaRPr lang="fr-FR" dirty="0" smtClean="0"/>
          </a:p>
          <a:p>
            <a:pPr lvl="0"/>
            <a:r>
              <a:rPr lang="fr-FR" dirty="0" err="1" smtClean="0"/>
              <a:t>aḵerḵur</a:t>
            </a:r>
            <a:r>
              <a:rPr lang="fr-FR" dirty="0" smtClean="0"/>
              <a:t> x </a:t>
            </a:r>
            <a:r>
              <a:rPr lang="fr-FR" dirty="0" err="1" smtClean="0"/>
              <a:t>uḵerḵur</a:t>
            </a:r>
            <a:r>
              <a:rPr lang="fr-FR" dirty="0" smtClean="0"/>
              <a:t> </a:t>
            </a:r>
            <a:r>
              <a:rPr lang="fr-FR" dirty="0" err="1" smtClean="0"/>
              <a:t>ṯɣaṯ</a:t>
            </a:r>
            <a:r>
              <a:rPr lang="fr-FR" dirty="0" smtClean="0"/>
              <a:t> </a:t>
            </a:r>
            <a:r>
              <a:rPr lang="fr-FR" dirty="0" err="1" smtClean="0"/>
              <a:t>ṯanya</a:t>
            </a:r>
            <a:r>
              <a:rPr lang="fr-FR" dirty="0" smtClean="0"/>
              <a:t> x </a:t>
            </a:r>
            <a:r>
              <a:rPr lang="fr-FR" dirty="0" err="1" smtClean="0"/>
              <a:t>uzemmur</a:t>
            </a:r>
            <a:r>
              <a:rPr lang="fr-FR" dirty="0" smtClean="0"/>
              <a:t>      </a:t>
            </a:r>
            <a:r>
              <a:rPr lang="fr-FR" dirty="0" err="1" smtClean="0"/>
              <a:t>ṯayḏurṯ</a:t>
            </a:r>
            <a:r>
              <a:rPr lang="fr-FR" dirty="0" smtClean="0"/>
              <a:t> x </a:t>
            </a:r>
            <a:r>
              <a:rPr lang="fr-FR" dirty="0" err="1" smtClean="0"/>
              <a:t>yinyan</a:t>
            </a:r>
            <a:endParaRPr lang="fr-FR" dirty="0" smtClean="0"/>
          </a:p>
          <a:p>
            <a:pPr>
              <a:buNone/>
            </a:pPr>
            <a:endParaRPr lang="fr-FR" dirty="0"/>
          </a:p>
        </p:txBody>
      </p:sp>
      <p:sp>
        <p:nvSpPr>
          <p:cNvPr id="4" name="Espace réservé du numéro de diapositive 3"/>
          <p:cNvSpPr>
            <a:spLocks noGrp="1"/>
          </p:cNvSpPr>
          <p:nvPr>
            <p:ph type="sldNum" sz="quarter" idx="12"/>
          </p:nvPr>
        </p:nvSpPr>
        <p:spPr/>
        <p:txBody>
          <a:bodyPr/>
          <a:lstStyle/>
          <a:p>
            <a:fld id="{CBEDC7D1-3907-43EC-8618-8CC651D918CE}" type="slidenum">
              <a:rPr lang="fr-FR" smtClean="0"/>
              <a:pPr/>
              <a:t>93</a:t>
            </a:fld>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4569</TotalTime>
  <Words>3550</Words>
  <Application>Microsoft Office PowerPoint</Application>
  <PresentationFormat>Affichage à l'écran (4:3)</PresentationFormat>
  <Paragraphs>631</Paragraphs>
  <Slides>93</Slides>
  <Notes>0</Notes>
  <HiddenSlides>0</HiddenSlides>
  <MMClips>0</MMClips>
  <ScaleCrop>false</ScaleCrop>
  <HeadingPairs>
    <vt:vector size="4" baseType="variant">
      <vt:variant>
        <vt:lpstr>Thème</vt:lpstr>
      </vt:variant>
      <vt:variant>
        <vt:i4>1</vt:i4>
      </vt:variant>
      <vt:variant>
        <vt:lpstr>Titres des diapositives</vt:lpstr>
      </vt:variant>
      <vt:variant>
        <vt:i4>93</vt:i4>
      </vt:variant>
    </vt:vector>
  </HeadingPairs>
  <TitlesOfParts>
    <vt:vector size="94" baseType="lpstr">
      <vt:lpstr>Opulent</vt:lpstr>
      <vt:lpstr>Diapositive 1</vt:lpstr>
      <vt:lpstr>faculté Pluridisciplinaire de Nador Filière: études amazighes Semestre: 2 prof: saddouki mohammed</vt:lpstr>
      <vt:lpstr>Descriptif du cours</vt:lpstr>
      <vt:lpstr>Objectifs du cours </vt:lpstr>
      <vt:lpstr>Contenu du cours </vt:lpstr>
      <vt:lpstr>Methodologie </vt:lpstr>
      <vt:lpstr>Bibliographie </vt:lpstr>
      <vt:lpstr>Diapositive 8</vt:lpstr>
      <vt:lpstr>Diapositive 9</vt:lpstr>
      <vt:lpstr>Introduction </vt:lpstr>
      <vt:lpstr>Diapositive 11</vt:lpstr>
      <vt:lpstr>Domaines de la linguistique </vt:lpstr>
      <vt:lpstr>La double articulation </vt:lpstr>
      <vt:lpstr>Diapositive 14</vt:lpstr>
      <vt:lpstr>Le domaine de la phonétique </vt:lpstr>
      <vt:lpstr> Definition de la phonétique/phonologie</vt:lpstr>
      <vt:lpstr>Diapositive 17</vt:lpstr>
      <vt:lpstr>Objet d’étude de la phonétique </vt:lpstr>
      <vt:lpstr>Types de phonétique </vt:lpstr>
      <vt:lpstr>Pourquoi la phonétique articulatoire?</vt:lpstr>
      <vt:lpstr>Diapositive 21</vt:lpstr>
      <vt:lpstr>                         API </vt:lpstr>
      <vt:lpstr>Mecanismes de production des sons vocaux </vt:lpstr>
      <vt:lpstr>Appareil respiratoire </vt:lpstr>
      <vt:lpstr>Appareil phonatoire </vt:lpstr>
      <vt:lpstr>Diapositive 26</vt:lpstr>
      <vt:lpstr>Diapositive 27</vt:lpstr>
      <vt:lpstr>Diapositive 28</vt:lpstr>
      <vt:lpstr>Diapositive 29</vt:lpstr>
      <vt:lpstr>LIEUX ET MODES D’ARTICULATION DES CONSONNES AMAZIGHES RIFAINES</vt:lpstr>
      <vt:lpstr>Diapositive 31</vt:lpstr>
      <vt:lpstr>Diapositive 32</vt:lpstr>
      <vt:lpstr>Diapositive 33</vt:lpstr>
      <vt:lpstr>Diapositive 34</vt:lpstr>
      <vt:lpstr>Diapositive 35</vt:lpstr>
      <vt:lpstr>Critères de classification des sons</vt:lpstr>
      <vt:lpstr>Diapositive 37</vt:lpstr>
      <vt:lpstr>Diapositive 38</vt:lpstr>
      <vt:lpstr>Diapositive 39</vt:lpstr>
      <vt:lpstr>Les consonnes  </vt:lpstr>
      <vt:lpstr>Diapositive 41</vt:lpstr>
      <vt:lpstr>Diapositive 42</vt:lpstr>
      <vt:lpstr>Diapositive 43</vt:lpstr>
      <vt:lpstr>Les voyelles </vt:lpstr>
      <vt:lpstr>Diapositive 45</vt:lpstr>
      <vt:lpstr>Diapositive 46</vt:lpstr>
      <vt:lpstr>Diapositive 47</vt:lpstr>
      <vt:lpstr>Description des consonnes </vt:lpstr>
      <vt:lpstr>Figure: Occlusive bilabiale </vt:lpstr>
      <vt:lpstr>Diapositive 50</vt:lpstr>
      <vt:lpstr> Figure: occlusive dentale ou                                                       alvéolaire</vt:lpstr>
      <vt:lpstr>Diapositive 52</vt:lpstr>
      <vt:lpstr>Figure : Occlusive vélaire </vt:lpstr>
      <vt:lpstr>Diapositive 54</vt:lpstr>
      <vt:lpstr>Figure : Occlusive uvulaire </vt:lpstr>
      <vt:lpstr>Diapositive 56</vt:lpstr>
      <vt:lpstr> Figure: occlusive bilabiale nasale</vt:lpstr>
      <vt:lpstr>Diapositive 58</vt:lpstr>
      <vt:lpstr> les Constrictives </vt:lpstr>
      <vt:lpstr> Figure: Constrictive labiodentale</vt:lpstr>
      <vt:lpstr>Diapositive 61</vt:lpstr>
      <vt:lpstr>Figure: sifflante alvéolaire  </vt:lpstr>
      <vt:lpstr>Diapositive 63</vt:lpstr>
      <vt:lpstr>Figure: Constrictive vélaire </vt:lpstr>
      <vt:lpstr>Diapositive 65</vt:lpstr>
      <vt:lpstr>Figure: Constrictive pharyngale</vt:lpstr>
      <vt:lpstr>Diapositive 67</vt:lpstr>
      <vt:lpstr>Figure: constrictive laryngale </vt:lpstr>
      <vt:lpstr>Diapositive 69</vt:lpstr>
      <vt:lpstr>Figure: latérale dentale </vt:lpstr>
      <vt:lpstr>Diapositive 71</vt:lpstr>
      <vt:lpstr>Figure: vibrante dentale  </vt:lpstr>
      <vt:lpstr>Description des voyelles </vt:lpstr>
      <vt:lpstr>Diapositive 74</vt:lpstr>
      <vt:lpstr>Figure: résonateurs de l'appareil vocal humain</vt:lpstr>
      <vt:lpstr>Diapositive 76</vt:lpstr>
      <vt:lpstr>Diapositive 77</vt:lpstr>
      <vt:lpstr>Figure: voyelles antérieures (a)/postérieures (b)</vt:lpstr>
      <vt:lpstr>Diapositive 79</vt:lpstr>
      <vt:lpstr>Figure: degré d’aperture </vt:lpstr>
      <vt:lpstr>L’inventaire des phonèmes </vt:lpstr>
      <vt:lpstr>Diapositive 82</vt:lpstr>
      <vt:lpstr>Diapositive 83</vt:lpstr>
      <vt:lpstr>Diapositive 84</vt:lpstr>
      <vt:lpstr>   Inventaire et description des phonèmes</vt:lpstr>
      <vt:lpstr>Diapositive 86</vt:lpstr>
      <vt:lpstr>Diapositive 87</vt:lpstr>
      <vt:lpstr>Diapositive 88</vt:lpstr>
      <vt:lpstr>Transcription phonétique </vt:lpstr>
      <vt:lpstr>Diapositive 90</vt:lpstr>
      <vt:lpstr>Diapositive 91</vt:lpstr>
      <vt:lpstr>Analyse phonétique </vt:lpstr>
      <vt:lpstr>Diapositive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acer</cp:lastModifiedBy>
  <cp:revision>126</cp:revision>
  <dcterms:created xsi:type="dcterms:W3CDTF">2021-02-14T04:12:20Z</dcterms:created>
  <dcterms:modified xsi:type="dcterms:W3CDTF">2022-06-02T13:10:12Z</dcterms:modified>
</cp:coreProperties>
</file>